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6"/>
  </p:notesMasterIdLst>
  <p:handoutMasterIdLst>
    <p:handoutMasterId r:id="rId57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93" r:id="rId20"/>
    <p:sldId id="295" r:id="rId21"/>
    <p:sldId id="296" r:id="rId22"/>
    <p:sldId id="297" r:id="rId23"/>
    <p:sldId id="298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9" r:id="rId42"/>
    <p:sldId id="317" r:id="rId43"/>
    <p:sldId id="320" r:id="rId44"/>
    <p:sldId id="321" r:id="rId45"/>
    <p:sldId id="322" r:id="rId46"/>
    <p:sldId id="323" r:id="rId47"/>
    <p:sldId id="318" r:id="rId48"/>
    <p:sldId id="324" r:id="rId49"/>
    <p:sldId id="325" r:id="rId50"/>
    <p:sldId id="326" r:id="rId51"/>
    <p:sldId id="327" r:id="rId52"/>
    <p:sldId id="328" r:id="rId53"/>
    <p:sldId id="329" r:id="rId54"/>
    <p:sldId id="330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232" autoAdjust="0"/>
  </p:normalViewPr>
  <p:slideViewPr>
    <p:cSldViewPr>
      <p:cViewPr varScale="1">
        <p:scale>
          <a:sx n="126" d="100"/>
          <a:sy n="126" d="100"/>
        </p:scale>
        <p:origin x="-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30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E9CA8-6D0C-2B42-90E8-68D4BB93CE7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7327F-EE3F-9146-9ACC-9D990131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4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469E-EAAE-E148-A31C-636ECAC89EAF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B646C-87AC-A143-A5B0-7FBB5CE0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1A7A-E758-41D4-8F55-BDEA3DF84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4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BFB1-0E0E-46F5-AF35-253612D2D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C6C7-B1CB-459B-9667-6BF88917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EF4D-64FA-4B6A-BB34-20812DEF1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10C0-82F8-47B8-BECC-E59F9AD0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9998-F546-4209-86C0-04F20D98A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70B1-E05A-4B5E-B0D2-82E1A3EF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66A4-E29D-4FB4-818D-8E4DF85E4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9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1DC8-8FCB-4A43-A18D-4B545A92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1A34-5ED6-414A-86B4-2C7823401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0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343D-F065-40B1-AD6B-5B7993E71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6732587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C8F07AD-C54C-47FD-80CB-D3062AF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Game Engine Architecture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1889234"/>
            <a:ext cx="4114800" cy="17526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Chapter 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Introduction</a:t>
            </a:r>
            <a:endParaRPr 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1768"/>
            <a:ext cx="3219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C1A7A-E758-41D4-8F55-BDEA3DF848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Games for us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Focus primarily on 2D and 3D virtual worlds</a:t>
            </a:r>
          </a:p>
          <a:p>
            <a:r>
              <a:rPr lang="en-US" altLang="en-US" smtClean="0"/>
              <a:t>Most of these can be described as </a:t>
            </a:r>
            <a:r>
              <a:rPr lang="en-US" altLang="en-US" i="1" smtClean="0"/>
              <a:t>soft real-time agent-based computer simulations</a:t>
            </a:r>
          </a:p>
          <a:p>
            <a:pPr lvl="1"/>
            <a:r>
              <a:rPr lang="en-US" altLang="en-US" smtClean="0"/>
              <a:t>They are simulations of the real world using a mathematical model</a:t>
            </a:r>
          </a:p>
          <a:p>
            <a:pPr lvl="1"/>
            <a:r>
              <a:rPr lang="en-US" altLang="en-US" smtClean="0"/>
              <a:t>They are interactive so have at least one actor or agent</a:t>
            </a:r>
          </a:p>
          <a:p>
            <a:pPr lvl="1"/>
            <a:r>
              <a:rPr lang="en-US" altLang="en-US" smtClean="0"/>
              <a:t>They have loose real-time constraints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 game engine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048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term game engine arose in the 1990s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Doom by id was at the center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core components were separated from the game content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Quake III and Unreal were designed with the separation in mind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Sold licenses to their engine and tools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 of you may have done modding using these tools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Game engine are data-driven architectures that are reusable and therefore do not contain game content – mostly true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en-US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79413"/>
              </p:ext>
            </p:extLst>
          </p:nvPr>
        </p:nvGraphicFramePr>
        <p:xfrm>
          <a:off x="2057400" y="5257800"/>
          <a:ext cx="53244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5324320" imgH="1114290" progId="AcroExch.Document.DC">
                  <p:embed/>
                </p:oleObj>
              </mc:Choice>
              <mc:Fallback>
                <p:oleObj name="Acrobat Document" r:id="rId3" imgW="5324320" imgH="11142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5257800"/>
                        <a:ext cx="5324475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First-person shooters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400800" cy="3048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Games like Unreal, Half-life, Call of Duty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Focus 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Efficient rendering of large 3d worlds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Responsive camera control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High-fidelity animations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Cool weapons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Forgiving physics model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Rendering technology focuses on optimization for the environment</a:t>
            </a:r>
          </a:p>
        </p:txBody>
      </p:sp>
      <p:pic>
        <p:nvPicPr>
          <p:cNvPr id="1026" name="Picture 2" descr="\\condor.ad.utulsa.edu\home\roger-mailler\Teaching\CS4033\GEA2Figures\Chapter1\fig1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36592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Third-person games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Includes games like Ratchet and Clank, Gears of War</a:t>
            </a:r>
          </a:p>
          <a:p>
            <a:r>
              <a:rPr lang="en-US" altLang="en-US" smtClean="0"/>
              <a:t>Focus on</a:t>
            </a:r>
          </a:p>
          <a:p>
            <a:pPr lvl="1"/>
            <a:r>
              <a:rPr lang="en-US" altLang="en-US" smtClean="0"/>
              <a:t>Puzzle like elements</a:t>
            </a:r>
          </a:p>
          <a:p>
            <a:pPr lvl="1"/>
            <a:r>
              <a:rPr lang="en-US" altLang="en-US" smtClean="0"/>
              <a:t>Moving environmental objects</a:t>
            </a:r>
          </a:p>
          <a:p>
            <a:pPr lvl="1"/>
            <a:r>
              <a:rPr lang="en-US" altLang="en-US" smtClean="0"/>
              <a:t>Third person follow camera</a:t>
            </a:r>
          </a:p>
          <a:p>
            <a:pPr lvl="1"/>
            <a:r>
              <a:rPr lang="en-US" altLang="en-US" smtClean="0"/>
              <a:t>Complex camera collision system</a:t>
            </a:r>
          </a:p>
        </p:txBody>
      </p:sp>
      <p:pic>
        <p:nvPicPr>
          <p:cNvPr id="3074" name="Picture 2" descr="\\condor.ad.utulsa.edu\home\roger-mailler\Teaching\CS4033\GEA2Figures\Chapter1\fig1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90" y="2819400"/>
            <a:ext cx="3459163" cy="25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Fighting games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Games like Tekken, Fight Night, and Soul Calibur</a:t>
            </a:r>
          </a:p>
          <a:p>
            <a:r>
              <a:rPr lang="en-US" altLang="en-US" smtClean="0"/>
              <a:t>Technology focus on </a:t>
            </a:r>
          </a:p>
          <a:p>
            <a:pPr lvl="1"/>
            <a:r>
              <a:rPr lang="en-US" altLang="en-US" smtClean="0"/>
              <a:t>Fighting animations</a:t>
            </a:r>
          </a:p>
          <a:p>
            <a:pPr lvl="1"/>
            <a:r>
              <a:rPr lang="en-US" altLang="en-US" smtClean="0"/>
              <a:t>Hit detection</a:t>
            </a:r>
          </a:p>
          <a:p>
            <a:pPr lvl="1"/>
            <a:r>
              <a:rPr lang="en-US" altLang="en-US" smtClean="0"/>
              <a:t>User input system</a:t>
            </a:r>
          </a:p>
          <a:p>
            <a:pPr lvl="1"/>
            <a:r>
              <a:rPr lang="en-US" altLang="en-US" smtClean="0"/>
              <a:t>Crowds</a:t>
            </a:r>
          </a:p>
          <a:p>
            <a:pPr lvl="1"/>
            <a:r>
              <a:rPr lang="en-US" altLang="en-US" smtClean="0"/>
              <a:t>Awesome character animations and shaders</a:t>
            </a:r>
          </a:p>
          <a:p>
            <a:pPr lvl="1"/>
            <a:r>
              <a:rPr lang="en-US" altLang="en-US" smtClean="0"/>
              <a:t>Physics based cloth and hair</a:t>
            </a:r>
          </a:p>
        </p:txBody>
      </p:sp>
      <p:pic>
        <p:nvPicPr>
          <p:cNvPr id="4098" name="Picture 2" descr="\\condor.ad.utulsa.edu\home\roger-mailler\Teaching\CS4033\GEA2Figures\Chapter1\fig1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34156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Racing games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Games like Grand </a:t>
            </a:r>
            <a:r>
              <a:rPr lang="en-US" altLang="en-US" dirty="0" err="1" smtClean="0"/>
              <a:t>Turismo</a:t>
            </a:r>
            <a:r>
              <a:rPr lang="en-US" altLang="en-US" dirty="0" smtClean="0"/>
              <a:t>, Mario Kart, and Hydro Thunder</a:t>
            </a:r>
          </a:p>
          <a:p>
            <a:r>
              <a:rPr lang="en-US" altLang="en-US" dirty="0" smtClean="0"/>
              <a:t>Technology tricks include</a:t>
            </a:r>
          </a:p>
          <a:p>
            <a:pPr lvl="1"/>
            <a:r>
              <a:rPr lang="en-US" altLang="en-US" dirty="0" smtClean="0"/>
              <a:t>Using simple cards for background objects</a:t>
            </a:r>
          </a:p>
          <a:p>
            <a:pPr lvl="1"/>
            <a:r>
              <a:rPr lang="en-US" altLang="en-US" dirty="0" smtClean="0"/>
              <a:t>Track is broken down into sectors</a:t>
            </a:r>
          </a:p>
          <a:p>
            <a:pPr lvl="1"/>
            <a:r>
              <a:rPr lang="en-US" altLang="en-US" dirty="0" smtClean="0"/>
              <a:t>Third-person and first person cameras</a:t>
            </a:r>
          </a:p>
          <a:p>
            <a:pPr lvl="1"/>
            <a:r>
              <a:rPr lang="en-US" altLang="en-US" dirty="0" smtClean="0"/>
              <a:t>Camera collision</a:t>
            </a:r>
          </a:p>
        </p:txBody>
      </p:sp>
      <p:pic>
        <p:nvPicPr>
          <p:cNvPr id="5122" name="Picture 2" descr="\\condor.ad.utulsa.edu\home\roger-mailler\Teaching\CS4033\GEA2Figures\Chapter1\fig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4303713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Real-time strategy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Games like Warcraft, Starcraft, Age of Empires</a:t>
            </a:r>
          </a:p>
          <a:p>
            <a:r>
              <a:rPr lang="en-US" altLang="en-US" smtClean="0"/>
              <a:t>Technology involves</a:t>
            </a:r>
          </a:p>
          <a:p>
            <a:pPr lvl="1"/>
            <a:r>
              <a:rPr lang="en-US" altLang="en-US" smtClean="0"/>
              <a:t>Low resolution characters</a:t>
            </a:r>
          </a:p>
          <a:p>
            <a:pPr lvl="1"/>
            <a:r>
              <a:rPr lang="en-US" altLang="en-US" smtClean="0"/>
              <a:t>Height map based terrain</a:t>
            </a:r>
          </a:p>
          <a:p>
            <a:pPr lvl="1"/>
            <a:r>
              <a:rPr lang="en-US" altLang="en-US" smtClean="0"/>
              <a:t>Complex goal trees</a:t>
            </a:r>
          </a:p>
          <a:p>
            <a:pPr lvl="1"/>
            <a:r>
              <a:rPr lang="en-US" altLang="en-US" smtClean="0"/>
              <a:t>User interaction can take many forms, but reactivity is really important</a:t>
            </a:r>
          </a:p>
        </p:txBody>
      </p:sp>
      <p:pic>
        <p:nvPicPr>
          <p:cNvPr id="6146" name="Picture 2" descr="\\condor.ad.utulsa.edu\home\roger-mailler\Teaching\CS4033\GEA2Figures\Chapter1\fig1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MMOG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Games like World of Warcraft, Star Wars Galaxies, </a:t>
            </a:r>
            <a:r>
              <a:rPr lang="en-US" altLang="en-US" sz="2000" dirty="0" err="1" smtClean="0"/>
              <a:t>EverQuest</a:t>
            </a:r>
            <a:endParaRPr lang="en-US" altLang="en-US" sz="2000" dirty="0" smtClean="0"/>
          </a:p>
          <a:p>
            <a:r>
              <a:rPr lang="en-US" altLang="en-US" sz="2000" dirty="0" smtClean="0"/>
              <a:t>Extra technology over 3</a:t>
            </a:r>
            <a:r>
              <a:rPr lang="en-US" altLang="en-US" sz="2000" baseline="30000" dirty="0" smtClean="0"/>
              <a:t>rd</a:t>
            </a:r>
            <a:r>
              <a:rPr lang="en-US" altLang="en-US" sz="2000" dirty="0" smtClean="0"/>
              <a:t> person include</a:t>
            </a:r>
          </a:p>
          <a:p>
            <a:pPr lvl="1"/>
            <a:r>
              <a:rPr lang="en-US" altLang="en-US" sz="1400" dirty="0" smtClean="0"/>
              <a:t>Server side artifacts for </a:t>
            </a:r>
          </a:p>
          <a:p>
            <a:pPr lvl="2"/>
            <a:r>
              <a:rPr lang="en-US" altLang="en-US" sz="1400" dirty="0" smtClean="0"/>
              <a:t>Sign in/out</a:t>
            </a:r>
          </a:p>
          <a:p>
            <a:pPr lvl="2"/>
            <a:r>
              <a:rPr lang="en-US" altLang="en-US" sz="1400" dirty="0" smtClean="0"/>
              <a:t>State management</a:t>
            </a:r>
          </a:p>
          <a:p>
            <a:pPr lvl="2"/>
            <a:r>
              <a:rPr lang="en-US" altLang="en-US" sz="1400" dirty="0" smtClean="0"/>
              <a:t>Billing</a:t>
            </a:r>
          </a:p>
          <a:p>
            <a:pPr lvl="1"/>
            <a:r>
              <a:rPr lang="en-US" altLang="en-US" sz="1400" dirty="0" smtClean="0"/>
              <a:t>Client side rendering and state management</a:t>
            </a:r>
          </a:p>
          <a:p>
            <a:pPr lvl="1"/>
            <a:r>
              <a:rPr lang="en-US" altLang="en-US" sz="1400" dirty="0" smtClean="0"/>
              <a:t>Network layer for state consistency and cheat detection</a:t>
            </a:r>
          </a:p>
        </p:txBody>
      </p:sp>
      <p:pic>
        <p:nvPicPr>
          <p:cNvPr id="7170" name="Picture 2" descr="\\condor.ad.utulsa.edu\home\roger-mailler\Teaching\CS4033\GEA2Figures\Chapter1\fig1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390207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Player-authored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Allowing the player to build content as part of the game</a:t>
            </a:r>
          </a:p>
          <a:p>
            <a:pPr lvl="1"/>
            <a:r>
              <a:rPr lang="en-US" dirty="0" smtClean="0"/>
              <a:t>Different from Mods</a:t>
            </a:r>
          </a:p>
          <a:p>
            <a:r>
              <a:rPr lang="en-US" dirty="0" smtClean="0"/>
              <a:t>Good example include</a:t>
            </a:r>
          </a:p>
          <a:p>
            <a:pPr lvl="1"/>
            <a:r>
              <a:rPr lang="en-US" dirty="0" smtClean="0"/>
              <a:t>Little Big Planet series</a:t>
            </a:r>
          </a:p>
          <a:p>
            <a:pPr lvl="1"/>
            <a:r>
              <a:rPr lang="en-US" dirty="0" smtClean="0"/>
              <a:t>Minecraft</a:t>
            </a:r>
          </a:p>
          <a:p>
            <a:r>
              <a:rPr lang="en-US" dirty="0" smtClean="0"/>
              <a:t>Fun is in sharing with others</a:t>
            </a:r>
          </a:p>
          <a:p>
            <a:r>
              <a:rPr lang="en-US" dirty="0" smtClean="0"/>
              <a:t>Simplicity is key</a:t>
            </a:r>
            <a:endParaRPr lang="en-US" dirty="0"/>
          </a:p>
        </p:txBody>
      </p:sp>
      <p:pic>
        <p:nvPicPr>
          <p:cNvPr id="8194" name="Picture 2" descr="\\condor.ad.utulsa.edu\home\roger-mailler\Teaching\CS4033\GEA2Figures\Chapter1\fig1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390525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8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 current engines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934200" cy="3048000"/>
          </a:xfrm>
        </p:spPr>
        <p:txBody>
          <a:bodyPr/>
          <a:lstStyle/>
          <a:p>
            <a:r>
              <a:rPr lang="en-US" altLang="en-US" sz="2000" dirty="0" smtClean="0"/>
              <a:t>Quake family</a:t>
            </a:r>
          </a:p>
          <a:p>
            <a:pPr lvl="1"/>
            <a:r>
              <a:rPr lang="en-US" altLang="en-US" sz="1800" dirty="0" smtClean="0"/>
              <a:t>Used to create many games</a:t>
            </a:r>
          </a:p>
          <a:p>
            <a:pPr lvl="1"/>
            <a:r>
              <a:rPr lang="en-US" altLang="en-US" sz="1800" dirty="0" smtClean="0"/>
              <a:t>Has lineage that extends to modern games like </a:t>
            </a:r>
            <a:r>
              <a:rPr lang="en-US" altLang="en-US" sz="1800" i="1" dirty="0" smtClean="0"/>
              <a:t>Medal of Honor</a:t>
            </a:r>
          </a:p>
          <a:p>
            <a:pPr lvl="1"/>
            <a:r>
              <a:rPr lang="en-US" altLang="en-US" sz="1800" i="1" dirty="0" smtClean="0"/>
              <a:t>Quake</a:t>
            </a:r>
            <a:r>
              <a:rPr lang="en-US" altLang="en-US" sz="1800" dirty="0" smtClean="0"/>
              <a:t> and </a:t>
            </a:r>
            <a:r>
              <a:rPr lang="en-US" altLang="en-US" sz="1800" i="1" dirty="0" smtClean="0"/>
              <a:t>Quake II</a:t>
            </a:r>
            <a:r>
              <a:rPr lang="en-US" altLang="en-US" sz="1800" dirty="0" smtClean="0"/>
              <a:t> engines source code are freely available</a:t>
            </a:r>
            <a:endParaRPr lang="en-US" altLang="en-US" sz="2000" dirty="0" smtClean="0"/>
          </a:p>
          <a:p>
            <a:r>
              <a:rPr lang="en-US" altLang="en-US" sz="2000" dirty="0" smtClean="0"/>
              <a:t>Unreal </a:t>
            </a:r>
            <a:r>
              <a:rPr lang="en-US" altLang="en-US" sz="2000" dirty="0"/>
              <a:t>Engine</a:t>
            </a:r>
          </a:p>
          <a:p>
            <a:pPr lvl="1"/>
            <a:r>
              <a:rPr lang="en-US" altLang="en-US" sz="1800" dirty="0"/>
              <a:t>Now at UE4</a:t>
            </a:r>
          </a:p>
          <a:p>
            <a:pPr lvl="1"/>
            <a:r>
              <a:rPr lang="en-US" altLang="en-US" sz="1800" dirty="0"/>
              <a:t>Very rich tool </a:t>
            </a:r>
            <a:r>
              <a:rPr lang="en-US" altLang="en-US" sz="1800" dirty="0" smtClean="0"/>
              <a:t>set – Kismet</a:t>
            </a:r>
          </a:p>
          <a:p>
            <a:pPr lvl="1"/>
            <a:r>
              <a:rPr lang="en-US" altLang="en-US" sz="1800" dirty="0" smtClean="0"/>
              <a:t>Large developers network</a:t>
            </a:r>
          </a:p>
          <a:p>
            <a:pPr lvl="1"/>
            <a:r>
              <a:rPr lang="en-US" altLang="en-US" sz="1800" dirty="0" smtClean="0"/>
              <a:t>Good licensing model – good for small developers</a:t>
            </a:r>
            <a:endParaRPr lang="en-US" alt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Structure of a game </a:t>
            </a:r>
            <a:r>
              <a:rPr lang="en-US" sz="4800" dirty="0"/>
              <a:t>t</a:t>
            </a:r>
            <a:r>
              <a:rPr lang="en-US" sz="4800" dirty="0" smtClean="0"/>
              <a:t>eam</a:t>
            </a:r>
            <a:endParaRPr lang="en-US" sz="48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Lots of members, many jobs</a:t>
            </a:r>
          </a:p>
          <a:p>
            <a:pPr lvl="1"/>
            <a:r>
              <a:rPr lang="en-US" altLang="en-US" dirty="0" smtClean="0"/>
              <a:t>Engineers</a:t>
            </a:r>
          </a:p>
          <a:p>
            <a:pPr lvl="1"/>
            <a:r>
              <a:rPr lang="en-US" altLang="en-US" dirty="0" smtClean="0"/>
              <a:t>Artists</a:t>
            </a:r>
          </a:p>
          <a:p>
            <a:pPr lvl="1"/>
            <a:r>
              <a:rPr lang="en-US" altLang="en-US" dirty="0" smtClean="0"/>
              <a:t>Game Designers</a:t>
            </a:r>
          </a:p>
          <a:p>
            <a:pPr lvl="1"/>
            <a:r>
              <a:rPr lang="en-US" altLang="en-US" dirty="0" smtClean="0"/>
              <a:t>Producers</a:t>
            </a:r>
          </a:p>
          <a:p>
            <a:pPr lvl="1"/>
            <a:r>
              <a:rPr lang="en-US" altLang="en-US" dirty="0" smtClean="0"/>
              <a:t>Publisher</a:t>
            </a:r>
          </a:p>
          <a:p>
            <a:pPr lvl="1"/>
            <a:r>
              <a:rPr lang="en-US" altLang="en-US" dirty="0" smtClean="0"/>
              <a:t>Other Staff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Unity</a:t>
            </a:r>
          </a:p>
          <a:p>
            <a:pPr lvl="1"/>
            <a:r>
              <a:rPr lang="en-US" altLang="en-US" sz="1800" dirty="0"/>
              <a:t>Very feature </a:t>
            </a:r>
            <a:r>
              <a:rPr lang="en-US" altLang="en-US" sz="1800" dirty="0" smtClean="0"/>
              <a:t>rich</a:t>
            </a:r>
          </a:p>
          <a:p>
            <a:pPr lvl="1"/>
            <a:r>
              <a:rPr lang="en-US" altLang="en-US" sz="1800" dirty="0" smtClean="0"/>
              <a:t>Uses </a:t>
            </a:r>
            <a:r>
              <a:rPr lang="en-US" altLang="en-US" sz="1800" dirty="0" err="1" smtClean="0"/>
              <a:t>Javascript</a:t>
            </a:r>
            <a:r>
              <a:rPr lang="en-US" altLang="en-US" sz="1800" dirty="0" smtClean="0"/>
              <a:t> or C# for scripting</a:t>
            </a:r>
          </a:p>
          <a:p>
            <a:pPr lvl="1"/>
            <a:r>
              <a:rPr lang="en-US" altLang="en-US" sz="1800" dirty="0" smtClean="0"/>
              <a:t>Large community support</a:t>
            </a:r>
          </a:p>
          <a:p>
            <a:pPr lvl="1"/>
            <a:r>
              <a:rPr lang="en-US" altLang="en-US" sz="1800" dirty="0" smtClean="0"/>
              <a:t>Great for cross-platform development</a:t>
            </a:r>
            <a:endParaRPr lang="en-US" altLang="en-US" sz="2000" dirty="0" smtClean="0"/>
          </a:p>
          <a:p>
            <a:r>
              <a:rPr lang="en-US" altLang="en-US" sz="2000" dirty="0" smtClean="0"/>
              <a:t>Source </a:t>
            </a:r>
            <a:r>
              <a:rPr lang="en-US" altLang="en-US" sz="2000" dirty="0"/>
              <a:t>Engine</a:t>
            </a:r>
          </a:p>
          <a:p>
            <a:pPr lvl="1"/>
            <a:r>
              <a:rPr lang="en-US" altLang="en-US" sz="1800" dirty="0"/>
              <a:t>Games like </a:t>
            </a:r>
            <a:r>
              <a:rPr lang="en-US" altLang="en-US" sz="1800" i="1" dirty="0" smtClean="0"/>
              <a:t>Half-life 2 </a:t>
            </a:r>
            <a:r>
              <a:rPr lang="en-US" altLang="en-US" sz="1800" dirty="0" smtClean="0"/>
              <a:t>and </a:t>
            </a:r>
            <a:r>
              <a:rPr lang="en-US" altLang="en-US" sz="1800" dirty="0"/>
              <a:t>its </a:t>
            </a:r>
            <a:r>
              <a:rPr lang="en-US" altLang="en-US" sz="1800" dirty="0" smtClean="0"/>
              <a:t>sequels, </a:t>
            </a:r>
            <a:r>
              <a:rPr lang="en-US" altLang="en-US" sz="1800" i="1" dirty="0"/>
              <a:t>Team Fortress </a:t>
            </a:r>
            <a:r>
              <a:rPr lang="en-US" altLang="en-US" sz="1800" i="1" dirty="0" smtClean="0"/>
              <a:t>2,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and </a:t>
            </a:r>
            <a:r>
              <a:rPr lang="en-US" altLang="en-US" sz="1800" i="1" dirty="0"/>
              <a:t>Portal</a:t>
            </a:r>
          </a:p>
          <a:p>
            <a:pPr lvl="1"/>
            <a:r>
              <a:rPr lang="en-US" altLang="en-US" sz="1800" dirty="0" smtClean="0"/>
              <a:t>Very powerful with good graphics capabilities and a good toolset</a:t>
            </a:r>
            <a:endParaRPr lang="en-US" altLang="en-US" sz="1600" dirty="0" smtClean="0"/>
          </a:p>
          <a:p>
            <a:r>
              <a:rPr lang="en-US" altLang="en-US" sz="2000" dirty="0" smtClean="0"/>
              <a:t>DICE’s</a:t>
            </a:r>
            <a:r>
              <a:rPr lang="en-US" altLang="en-US" sz="1600" dirty="0" smtClean="0"/>
              <a:t> </a:t>
            </a:r>
            <a:r>
              <a:rPr lang="en-US" altLang="en-US" sz="2000" dirty="0" smtClean="0"/>
              <a:t>Frostbite</a:t>
            </a:r>
            <a:endParaRPr lang="en-US" altLang="en-US" sz="1600" dirty="0"/>
          </a:p>
          <a:p>
            <a:pPr lvl="1"/>
            <a:r>
              <a:rPr lang="en-US" altLang="en-US" sz="1800" dirty="0" smtClean="0"/>
              <a:t>Used to create games like </a:t>
            </a:r>
            <a:r>
              <a:rPr lang="en-US" altLang="en-US" sz="1800" i="1" dirty="0" smtClean="0"/>
              <a:t>Battlefield 4</a:t>
            </a:r>
          </a:p>
          <a:p>
            <a:pPr lvl="1"/>
            <a:r>
              <a:rPr lang="en-US" altLang="en-US" sz="1800" dirty="0" err="1" smtClean="0"/>
              <a:t>FrostEd</a:t>
            </a:r>
            <a:r>
              <a:rPr lang="en-US" altLang="en-US" sz="1800" dirty="0" smtClean="0"/>
              <a:t> – asset creation tool</a:t>
            </a:r>
          </a:p>
          <a:p>
            <a:pPr lvl="1"/>
            <a:endParaRPr lang="en-US" altLang="en-US" sz="1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CryEngine</a:t>
            </a:r>
            <a:endParaRPr lang="en-US" dirty="0" smtClean="0"/>
          </a:p>
          <a:p>
            <a:pPr lvl="1"/>
            <a:r>
              <a:rPr lang="en-US" dirty="0" smtClean="0"/>
              <a:t>Originally developed as a demo for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Used to develop numerous games – starting with </a:t>
            </a:r>
            <a:r>
              <a:rPr lang="en-US" i="1" dirty="0" smtClean="0"/>
              <a:t>Far Cry</a:t>
            </a:r>
          </a:p>
          <a:p>
            <a:r>
              <a:rPr lang="en-US" dirty="0" smtClean="0"/>
              <a:t>Sony </a:t>
            </a:r>
            <a:r>
              <a:rPr lang="en-US" dirty="0" err="1" smtClean="0"/>
              <a:t>PhyreEngine</a:t>
            </a:r>
            <a:endParaRPr lang="en-US" dirty="0" smtClean="0"/>
          </a:p>
          <a:p>
            <a:pPr lvl="1"/>
            <a:r>
              <a:rPr lang="en-US" dirty="0" smtClean="0"/>
              <a:t>Uses to create games for the Sony platforms</a:t>
            </a:r>
          </a:p>
          <a:p>
            <a:pPr lvl="1"/>
            <a:r>
              <a:rPr lang="en-US" dirty="0" smtClean="0"/>
              <a:t>Numerous titles have been written with this engine</a:t>
            </a:r>
          </a:p>
          <a:p>
            <a:r>
              <a:rPr lang="en-US" dirty="0" smtClean="0"/>
              <a:t>Microsoft XNA and </a:t>
            </a:r>
            <a:r>
              <a:rPr lang="en-US" dirty="0" err="1"/>
              <a:t>M</a:t>
            </a:r>
            <a:r>
              <a:rPr lang="en-US" dirty="0" err="1" smtClean="0"/>
              <a:t>onoGame</a:t>
            </a:r>
            <a:endParaRPr lang="en-US" dirty="0" smtClean="0"/>
          </a:p>
          <a:p>
            <a:pPr lvl="1"/>
            <a:r>
              <a:rPr lang="en-US" dirty="0" smtClean="0"/>
              <a:t>Based on C# - easy to use</a:t>
            </a:r>
          </a:p>
          <a:p>
            <a:pPr lvl="1"/>
            <a:r>
              <a:rPr lang="en-US" dirty="0" smtClean="0"/>
              <a:t>Used for Xbox and PC games</a:t>
            </a:r>
          </a:p>
          <a:p>
            <a:pPr lvl="1"/>
            <a:r>
              <a:rPr lang="en-US" dirty="0" smtClean="0"/>
              <a:t>Not longer supported – replaced by </a:t>
            </a:r>
            <a:r>
              <a:rPr lang="en-US" dirty="0" err="1" smtClean="0"/>
              <a:t>MonoGame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non-programmers to build apps for Android and iPhone</a:t>
            </a:r>
          </a:p>
          <a:p>
            <a:r>
              <a:rPr lang="en-US" dirty="0" smtClean="0"/>
              <a:t>Examples include</a:t>
            </a:r>
          </a:p>
          <a:p>
            <a:pPr lvl="1"/>
            <a:r>
              <a:rPr lang="en-US" dirty="0" smtClean="0"/>
              <a:t>Multimedia Fusion 2</a:t>
            </a:r>
          </a:p>
          <a:p>
            <a:pPr lvl="1"/>
            <a:r>
              <a:rPr lang="en-US" dirty="0" smtClean="0"/>
              <a:t>Game Salad Creator</a:t>
            </a:r>
          </a:p>
          <a:p>
            <a:pPr lvl="1"/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6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Engine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the tools suite and runtime components</a:t>
            </a:r>
          </a:p>
          <a:p>
            <a:r>
              <a:rPr lang="en-US" dirty="0" smtClean="0"/>
              <a:t>Large</a:t>
            </a:r>
            <a:endParaRPr lang="en-US" dirty="0"/>
          </a:p>
          <a:p>
            <a:pPr lvl="1"/>
            <a:r>
              <a:rPr lang="en-US" dirty="0"/>
              <a:t>Spans hardware to high-level application</a:t>
            </a:r>
          </a:p>
          <a:p>
            <a:r>
              <a:rPr lang="en-US" dirty="0" smtClean="0"/>
              <a:t>Designed in layers</a:t>
            </a:r>
            <a:endParaRPr lang="en-US" dirty="0"/>
          </a:p>
          <a:p>
            <a:pPr lvl="1"/>
            <a:r>
              <a:rPr lang="en-US" dirty="0"/>
              <a:t>Avoids circular dependencies to maximize reuse and testability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871"/>
            <a:ext cx="6400800" cy="6858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untime Engine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378430" cy="578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Runtime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6400800" cy="3048001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Low level components</a:t>
            </a:r>
          </a:p>
          <a:p>
            <a:pPr lvl="0"/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SDKs</a:t>
            </a:r>
          </a:p>
          <a:p>
            <a:pPr lvl="0"/>
            <a:r>
              <a:rPr lang="en-US" sz="2000" dirty="0" smtClean="0"/>
              <a:t>Platform independence layer</a:t>
            </a:r>
          </a:p>
          <a:p>
            <a:pPr lvl="0"/>
            <a:r>
              <a:rPr lang="en-US" sz="2000" dirty="0" smtClean="0"/>
              <a:t>Core systems</a:t>
            </a:r>
          </a:p>
          <a:p>
            <a:pPr lvl="0"/>
            <a:r>
              <a:rPr lang="en-US" sz="2000" dirty="0" smtClean="0"/>
              <a:t>Resources manager</a:t>
            </a:r>
          </a:p>
          <a:p>
            <a:pPr lvl="0"/>
            <a:r>
              <a:rPr lang="en-US" sz="2000" dirty="0" smtClean="0"/>
              <a:t>Rendering engine</a:t>
            </a:r>
          </a:p>
          <a:p>
            <a:pPr lvl="0"/>
            <a:r>
              <a:rPr lang="en-US" sz="2000" dirty="0" smtClean="0"/>
              <a:t>Profiling/Debugging</a:t>
            </a:r>
          </a:p>
          <a:p>
            <a:pPr lvl="0"/>
            <a:r>
              <a:rPr lang="en-US" sz="2000" dirty="0" smtClean="0"/>
              <a:t>Collisions and Physics</a:t>
            </a:r>
          </a:p>
          <a:p>
            <a:pPr lvl="0"/>
            <a:r>
              <a:rPr lang="en-US" sz="2000" dirty="0" smtClean="0"/>
              <a:t>Animation</a:t>
            </a:r>
          </a:p>
          <a:p>
            <a:pPr lvl="0"/>
            <a:r>
              <a:rPr lang="en-US" sz="2000" dirty="0" smtClean="0"/>
              <a:t>Human</a:t>
            </a:r>
            <a:r>
              <a:rPr lang="en-US" sz="2000" baseline="0" dirty="0" smtClean="0"/>
              <a:t> Interface Devices</a:t>
            </a:r>
            <a:endParaRPr lang="en-US" sz="2000" dirty="0" smtClean="0"/>
          </a:p>
          <a:p>
            <a:pPr lvl="0"/>
            <a:r>
              <a:rPr lang="en-US" sz="2000" dirty="0" smtClean="0"/>
              <a:t>Audio</a:t>
            </a:r>
          </a:p>
          <a:p>
            <a:pPr lvl="0"/>
            <a:r>
              <a:rPr lang="en-US" sz="2000" dirty="0" err="1" smtClean="0"/>
              <a:t>Gameplay</a:t>
            </a:r>
            <a:r>
              <a:rPr lang="en-US" sz="2000" dirty="0" smtClean="0"/>
              <a:t> foundation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Low level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00" y="2590800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This is the system that the game is to run on</a:t>
            </a:r>
          </a:p>
          <a:p>
            <a:r>
              <a:rPr lang="en-US" dirty="0" smtClean="0"/>
              <a:t>Device Drivers</a:t>
            </a:r>
          </a:p>
          <a:p>
            <a:pPr lvl="1"/>
            <a:r>
              <a:rPr lang="en-US" dirty="0" smtClean="0"/>
              <a:t>Shield the OS and upper layers from low level device communications details</a:t>
            </a:r>
          </a:p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Handles the execution and interruption of multiple programs on a single machine</a:t>
            </a:r>
          </a:p>
          <a:p>
            <a:pPr lvl="1"/>
            <a:r>
              <a:rPr lang="en-US" dirty="0" smtClean="0"/>
              <a:t>Very thin on a console</a:t>
            </a:r>
            <a:endParaRPr lang="en-US" dirty="0"/>
          </a:p>
        </p:txBody>
      </p:sp>
      <p:pic>
        <p:nvPicPr>
          <p:cNvPr id="4" name="Content Placeholder 3" descr="Fig-RuntimeArch.jpg"/>
          <p:cNvPicPr>
            <a:picLocks noChangeAspect="1"/>
          </p:cNvPicPr>
          <p:nvPr/>
        </p:nvPicPr>
        <p:blipFill>
          <a:blip r:embed="rId2" cstate="print"/>
          <a:srcRect t="90709"/>
          <a:stretch>
            <a:fillRect/>
          </a:stretch>
        </p:blipFill>
        <p:spPr bwMode="auto">
          <a:xfrm>
            <a:off x="1485290" y="1681244"/>
            <a:ext cx="6293220" cy="7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3</a:t>
            </a:r>
            <a:r>
              <a:rPr lang="en-US" kern="1200" baseline="30000" dirty="0" smtClean="0">
                <a:ea typeface="+mn-ea"/>
                <a:cs typeface="+mn-cs"/>
              </a:rPr>
              <a:t>rd</a:t>
            </a:r>
            <a:r>
              <a:rPr lang="en-US" kern="1200" dirty="0" smtClean="0">
                <a:ea typeface="+mn-ea"/>
                <a:cs typeface="+mn-cs"/>
              </a:rPr>
              <a:t> Party SDKs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123" y="2059858"/>
            <a:ext cx="6400800" cy="2819401"/>
          </a:xfrm>
        </p:spPr>
        <p:txBody>
          <a:bodyPr>
            <a:noAutofit/>
          </a:bodyPr>
          <a:lstStyle/>
          <a:p>
            <a:r>
              <a:rPr lang="en-US" dirty="0" smtClean="0"/>
              <a:t>Data Structure and Algorithms</a:t>
            </a:r>
          </a:p>
          <a:p>
            <a:pPr lvl="1"/>
            <a:r>
              <a:rPr lang="en-US" sz="2000" dirty="0" smtClean="0"/>
              <a:t>STL – C++ standard template library data structures, strings, stream-based I/O</a:t>
            </a:r>
          </a:p>
          <a:p>
            <a:pPr lvl="1"/>
            <a:r>
              <a:rPr lang="en-US" sz="2000" dirty="0" smtClean="0"/>
              <a:t>Boost – powerful data structures and algorithms</a:t>
            </a:r>
          </a:p>
          <a:p>
            <a:r>
              <a:rPr lang="en-US" dirty="0" smtClean="0"/>
              <a:t>Graphics</a:t>
            </a:r>
          </a:p>
          <a:p>
            <a:pPr lvl="1"/>
            <a:r>
              <a:rPr lang="en-US" sz="2000" dirty="0" smtClean="0"/>
              <a:t>OpenGL and DirectX</a:t>
            </a:r>
          </a:p>
          <a:p>
            <a:r>
              <a:rPr lang="en-US" dirty="0" smtClean="0"/>
              <a:t>Collisions and Physics</a:t>
            </a:r>
          </a:p>
          <a:p>
            <a:pPr lvl="1"/>
            <a:r>
              <a:rPr lang="en-US" sz="2000" dirty="0" err="1" smtClean="0"/>
              <a:t>Havok</a:t>
            </a:r>
            <a:r>
              <a:rPr lang="en-US" sz="2000" dirty="0" smtClean="0"/>
              <a:t>, </a:t>
            </a:r>
            <a:r>
              <a:rPr lang="en-US" sz="2000" dirty="0" err="1" smtClean="0"/>
              <a:t>PhysX</a:t>
            </a:r>
            <a:r>
              <a:rPr lang="en-US" sz="2000" dirty="0" smtClean="0"/>
              <a:t>, ODE, Bullet</a:t>
            </a:r>
          </a:p>
          <a:p>
            <a:r>
              <a:rPr lang="en-US" dirty="0" smtClean="0"/>
              <a:t>Character Animation</a:t>
            </a:r>
          </a:p>
          <a:p>
            <a:r>
              <a:rPr lang="en-US" dirty="0" smtClean="0"/>
              <a:t>Artificial Intelligence – </a:t>
            </a:r>
            <a:r>
              <a:rPr lang="en-US" dirty="0" err="1" smtClean="0"/>
              <a:t>Kynapse</a:t>
            </a:r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4" name="Content Placeholder 3" descr="Fig-RuntimeArch.jpg"/>
          <p:cNvPicPr>
            <a:picLocks noChangeAspect="1"/>
          </p:cNvPicPr>
          <p:nvPr/>
        </p:nvPicPr>
        <p:blipFill>
          <a:blip r:embed="rId2" cstate="print"/>
          <a:srcRect t="84661" b="9827"/>
          <a:stretch>
            <a:fillRect/>
          </a:stretch>
        </p:blipFill>
        <p:spPr bwMode="auto">
          <a:xfrm>
            <a:off x="1225375" y="1578967"/>
            <a:ext cx="6547025" cy="4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Platform independence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6705600" cy="2819401"/>
          </a:xfrm>
        </p:spPr>
        <p:txBody>
          <a:bodyPr/>
          <a:lstStyle/>
          <a:p>
            <a:r>
              <a:rPr lang="en-US" dirty="0" smtClean="0"/>
              <a:t>Allows the engine to be developed without the concern of the underlying platform</a:t>
            </a:r>
          </a:p>
          <a:p>
            <a:r>
              <a:rPr lang="en-US" dirty="0" smtClean="0"/>
              <a:t>Provides wrappers to common target specific operations</a:t>
            </a:r>
          </a:p>
          <a:p>
            <a:r>
              <a:rPr lang="en-US" dirty="0" smtClean="0"/>
              <a:t>Include things like primitive types, network, file systems, etc.</a:t>
            </a:r>
            <a:endParaRPr lang="en-US" dirty="0"/>
          </a:p>
        </p:txBody>
      </p:sp>
      <p:pic>
        <p:nvPicPr>
          <p:cNvPr id="4" name="Content Placeholder 3" descr="Fig-RuntimeArch.jpg"/>
          <p:cNvPicPr>
            <a:picLocks noChangeAspect="1"/>
          </p:cNvPicPr>
          <p:nvPr/>
        </p:nvPicPr>
        <p:blipFill>
          <a:blip r:embed="rId2" cstate="print"/>
          <a:srcRect t="77102" b="15874"/>
          <a:stretch>
            <a:fillRect/>
          </a:stretch>
        </p:blipFill>
        <p:spPr bwMode="auto">
          <a:xfrm>
            <a:off x="1224876" y="1981200"/>
            <a:ext cx="65475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Core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95600"/>
            <a:ext cx="6400800" cy="2590801"/>
          </a:xfrm>
        </p:spPr>
        <p:txBody>
          <a:bodyPr/>
          <a:lstStyle/>
          <a:p>
            <a:r>
              <a:rPr lang="en-US" dirty="0" smtClean="0"/>
              <a:t>Assertions – error checking code</a:t>
            </a:r>
          </a:p>
          <a:p>
            <a:r>
              <a:rPr lang="en-US" dirty="0" smtClean="0"/>
              <a:t>Memory Management</a:t>
            </a:r>
          </a:p>
          <a:p>
            <a:r>
              <a:rPr lang="en-US" dirty="0" smtClean="0"/>
              <a:t>Math library – vector and matrix math, numeric integrators</a:t>
            </a:r>
          </a:p>
          <a:p>
            <a:r>
              <a:rPr lang="en-US" dirty="0" smtClean="0"/>
              <a:t>Custom data structures</a:t>
            </a:r>
            <a:endParaRPr lang="en-US" dirty="0"/>
          </a:p>
        </p:txBody>
      </p:sp>
      <p:pic>
        <p:nvPicPr>
          <p:cNvPr id="4" name="Content Placeholder 3" descr="Fig-RuntimeArch.jpg"/>
          <p:cNvPicPr>
            <a:picLocks noChangeAspect="1"/>
          </p:cNvPicPr>
          <p:nvPr/>
        </p:nvPicPr>
        <p:blipFill>
          <a:blip r:embed="rId2" cstate="print"/>
          <a:srcRect t="66520" b="23433"/>
          <a:stretch>
            <a:fillRect/>
          </a:stretch>
        </p:blipFill>
        <p:spPr bwMode="auto">
          <a:xfrm>
            <a:off x="1371600" y="1981200"/>
            <a:ext cx="629291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4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Engineers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Build software that makes the game and tools works</a:t>
            </a:r>
          </a:p>
          <a:p>
            <a:r>
              <a:rPr lang="en-US" altLang="en-US" smtClean="0"/>
              <a:t>Lead by a senior engineer </a:t>
            </a:r>
          </a:p>
          <a:p>
            <a:r>
              <a:rPr lang="en-US" altLang="en-US" smtClean="0"/>
              <a:t>Runtime programmers</a:t>
            </a:r>
          </a:p>
          <a:p>
            <a:r>
              <a:rPr lang="en-US" altLang="en-US" smtClean="0"/>
              <a:t>Tools programmers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Resource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6400800" cy="2667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a unified interface for accessing assets</a:t>
            </a:r>
          </a:p>
          <a:p>
            <a:r>
              <a:rPr lang="en-US" dirty="0" smtClean="0"/>
              <a:t>The level of complexity is dictated by need</a:t>
            </a:r>
          </a:p>
          <a:p>
            <a:pPr lvl="1"/>
            <a:r>
              <a:rPr lang="en-US" dirty="0" smtClean="0"/>
              <a:t>Often the game programmers must do resource loading directly</a:t>
            </a:r>
          </a:p>
          <a:p>
            <a:pPr lvl="1"/>
            <a:r>
              <a:rPr lang="en-US" dirty="0" smtClean="0"/>
              <a:t>Engines like UT do </a:t>
            </a:r>
            <a:r>
              <a:rPr lang="en-US" dirty="0" err="1" smtClean="0"/>
              <a:t>unpackaging</a:t>
            </a:r>
            <a:r>
              <a:rPr lang="en-US" dirty="0" smtClean="0"/>
              <a:t> and complex manipulation of assets in the engine</a:t>
            </a:r>
            <a:endParaRPr lang="en-US" dirty="0"/>
          </a:p>
        </p:txBody>
      </p:sp>
      <p:pic>
        <p:nvPicPr>
          <p:cNvPr id="4" name="Content Placeholder 3" descr="Fig-RuntimeArch.jpg"/>
          <p:cNvPicPr>
            <a:picLocks noChangeAspect="1"/>
          </p:cNvPicPr>
          <p:nvPr/>
        </p:nvPicPr>
        <p:blipFill>
          <a:blip r:embed="rId2" cstate="print"/>
          <a:srcRect t="55937" b="34016"/>
          <a:stretch>
            <a:fillRect/>
          </a:stretch>
        </p:blipFill>
        <p:spPr bwMode="auto">
          <a:xfrm>
            <a:off x="1447800" y="1981200"/>
            <a:ext cx="62931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Rendering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858000" cy="3657601"/>
          </a:xfrm>
        </p:spPr>
        <p:txBody>
          <a:bodyPr/>
          <a:lstStyle/>
          <a:p>
            <a:r>
              <a:rPr lang="en-US" dirty="0" smtClean="0"/>
              <a:t>Low-level</a:t>
            </a:r>
          </a:p>
          <a:p>
            <a:r>
              <a:rPr lang="en-US" dirty="0" smtClean="0"/>
              <a:t>Scene graph management</a:t>
            </a:r>
          </a:p>
          <a:p>
            <a:r>
              <a:rPr lang="en-US" dirty="0" smtClean="0"/>
              <a:t>Visual effects</a:t>
            </a:r>
          </a:p>
          <a:p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Low-level Renderer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Focuses on rendering primitives as quickly and richly as possible</a:t>
            </a:r>
          </a:p>
          <a:p>
            <a:pPr lvl="1"/>
            <a:r>
              <a:rPr lang="en-US" sz="1400" dirty="0" smtClean="0"/>
              <a:t>Does not consider visibility</a:t>
            </a:r>
          </a:p>
          <a:p>
            <a:r>
              <a:rPr lang="en-US" sz="1600" dirty="0" smtClean="0"/>
              <a:t>Graphics Device Interface</a:t>
            </a:r>
          </a:p>
          <a:p>
            <a:pPr lvl="1"/>
            <a:r>
              <a:rPr lang="en-US" sz="1400" dirty="0" smtClean="0"/>
              <a:t>Access and enumerate the graphics devices</a:t>
            </a:r>
          </a:p>
          <a:p>
            <a:pPr lvl="1"/>
            <a:r>
              <a:rPr lang="en-US" sz="1400" dirty="0" smtClean="0"/>
              <a:t>Initialize the GD</a:t>
            </a:r>
          </a:p>
          <a:p>
            <a:pPr lvl="1"/>
            <a:r>
              <a:rPr lang="en-US" sz="1400" dirty="0" smtClean="0"/>
              <a:t>Setup buffering</a:t>
            </a:r>
          </a:p>
          <a:p>
            <a:r>
              <a:rPr lang="en-US" sz="1600" dirty="0" smtClean="0"/>
              <a:t>Others</a:t>
            </a:r>
          </a:p>
          <a:p>
            <a:pPr lvl="1"/>
            <a:r>
              <a:rPr lang="en-US" sz="1400" dirty="0" smtClean="0"/>
              <a:t>Representation of the geometric primitives</a:t>
            </a:r>
          </a:p>
          <a:p>
            <a:pPr lvl="1"/>
            <a:r>
              <a:rPr lang="en-US" sz="1400" dirty="0" smtClean="0"/>
              <a:t>Abstraction of the camera interface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aterial system</a:t>
            </a:r>
          </a:p>
          <a:p>
            <a:pPr lvl="1"/>
            <a:r>
              <a:rPr lang="en-US" sz="1400" dirty="0" smtClean="0"/>
              <a:t>Dynamic lighting system</a:t>
            </a:r>
          </a:p>
          <a:p>
            <a:pPr lvl="1"/>
            <a:r>
              <a:rPr lang="en-US" sz="1400" dirty="0" smtClean="0"/>
              <a:t>Text and fonts</a:t>
            </a:r>
            <a:endParaRPr lang="en-US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810000"/>
            <a:ext cx="503951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graph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Limits the number of primitives submitted for rendering</a:t>
            </a:r>
          </a:p>
          <a:p>
            <a:r>
              <a:rPr lang="en-US" dirty="0" smtClean="0"/>
              <a:t>Uses frustum culling – remove things outside of the visible screen</a:t>
            </a:r>
          </a:p>
          <a:p>
            <a:r>
              <a:rPr lang="en-US" dirty="0" smtClean="0"/>
              <a:t>Spatial subdivision</a:t>
            </a:r>
          </a:p>
          <a:p>
            <a:pPr lvl="1"/>
            <a:r>
              <a:rPr lang="en-US" dirty="0" smtClean="0"/>
              <a:t>BSP, </a:t>
            </a:r>
            <a:r>
              <a:rPr lang="en-US" dirty="0" err="1" smtClean="0"/>
              <a:t>quadtree</a:t>
            </a:r>
            <a:r>
              <a:rPr lang="en-US" dirty="0" smtClean="0"/>
              <a:t>, </a:t>
            </a:r>
            <a:r>
              <a:rPr lang="en-US" dirty="0" err="1" smtClean="0"/>
              <a:t>octree</a:t>
            </a:r>
            <a:r>
              <a:rPr lang="en-US" dirty="0" smtClean="0"/>
              <a:t>, </a:t>
            </a:r>
            <a:r>
              <a:rPr lang="en-US" dirty="0" err="1" smtClean="0"/>
              <a:t>kd</a:t>
            </a:r>
            <a:r>
              <a:rPr lang="en-US" dirty="0" smtClean="0"/>
              <a:t>-tree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20" y="4419600"/>
            <a:ext cx="6448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2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 systems</a:t>
            </a:r>
          </a:p>
          <a:p>
            <a:r>
              <a:rPr lang="en-US" dirty="0" smtClean="0"/>
              <a:t>Decal systems</a:t>
            </a:r>
          </a:p>
          <a:p>
            <a:r>
              <a:rPr lang="en-US" dirty="0" smtClean="0"/>
              <a:t>Light mapping</a:t>
            </a:r>
          </a:p>
          <a:p>
            <a:r>
              <a:rPr lang="en-US" dirty="0" smtClean="0"/>
              <a:t>Dynamic shadows</a:t>
            </a:r>
          </a:p>
          <a:p>
            <a:r>
              <a:rPr lang="en-US" dirty="0" smtClean="0"/>
              <a:t>Full screen post effects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1371600" y="3972232"/>
            <a:ext cx="6324600" cy="224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0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HUD</a:t>
            </a:r>
          </a:p>
          <a:p>
            <a:r>
              <a:rPr lang="en-US" dirty="0" smtClean="0"/>
              <a:t>Menus</a:t>
            </a:r>
          </a:p>
          <a:p>
            <a:r>
              <a:rPr lang="en-US" dirty="0" smtClean="0"/>
              <a:t>GUI for character manipulation</a:t>
            </a:r>
          </a:p>
          <a:p>
            <a:r>
              <a:rPr lang="en-US" dirty="0" smtClean="0"/>
              <a:t>Full-motion video for cut scenes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6534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17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Profiling/Debugging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5867400" cy="3048001"/>
          </a:xfrm>
        </p:spPr>
        <p:txBody>
          <a:bodyPr/>
          <a:lstStyle/>
          <a:p>
            <a:r>
              <a:rPr lang="en-US" dirty="0" smtClean="0"/>
              <a:t>Code timing</a:t>
            </a:r>
            <a:endParaRPr lang="en-US" sz="1100" dirty="0" smtClean="0"/>
          </a:p>
          <a:p>
            <a:r>
              <a:rPr lang="en-US" dirty="0" smtClean="0"/>
              <a:t>Display stats on the screen</a:t>
            </a:r>
          </a:p>
          <a:p>
            <a:r>
              <a:rPr lang="en-US" dirty="0" smtClean="0"/>
              <a:t>Dumping performance stats</a:t>
            </a:r>
          </a:p>
          <a:p>
            <a:r>
              <a:rPr lang="en-US" dirty="0" smtClean="0"/>
              <a:t>Determining memory usage</a:t>
            </a:r>
          </a:p>
          <a:p>
            <a:r>
              <a:rPr lang="en-US" dirty="0" smtClean="0"/>
              <a:t>Dumping memory usage</a:t>
            </a:r>
          </a:p>
          <a:p>
            <a:r>
              <a:rPr lang="en-US" dirty="0" smtClean="0"/>
              <a:t>Record and playback game events</a:t>
            </a:r>
          </a:p>
          <a:p>
            <a:r>
              <a:rPr lang="en-US" dirty="0" smtClean="0"/>
              <a:t>Print statement output control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9289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Collisions and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953000" cy="4419600"/>
          </a:xfrm>
        </p:spPr>
        <p:txBody>
          <a:bodyPr/>
          <a:lstStyle/>
          <a:p>
            <a:r>
              <a:rPr lang="en-US" dirty="0" smtClean="0"/>
              <a:t>Usually rigid body dynamics</a:t>
            </a:r>
          </a:p>
          <a:p>
            <a:r>
              <a:rPr lang="en-US" dirty="0" smtClean="0"/>
              <a:t>Physics engine creation is its own unique undertaking</a:t>
            </a:r>
          </a:p>
          <a:p>
            <a:r>
              <a:rPr lang="en-US" dirty="0" smtClean="0"/>
              <a:t>Many companies use available libraries</a:t>
            </a:r>
          </a:p>
          <a:p>
            <a:pPr lvl="1"/>
            <a:r>
              <a:rPr lang="en-US" dirty="0" err="1" smtClean="0"/>
              <a:t>Havok</a:t>
            </a:r>
            <a:endParaRPr lang="en-US" dirty="0" smtClean="0"/>
          </a:p>
          <a:p>
            <a:pPr lvl="1"/>
            <a:r>
              <a:rPr lang="en-US" dirty="0" smtClean="0"/>
              <a:t>PhysX</a:t>
            </a:r>
          </a:p>
          <a:p>
            <a:pPr lvl="1"/>
            <a:r>
              <a:rPr lang="en-US" dirty="0" smtClean="0"/>
              <a:t>ODE</a:t>
            </a:r>
          </a:p>
          <a:p>
            <a:pPr lvl="1"/>
            <a:r>
              <a:rPr lang="en-US" dirty="0" smtClean="0"/>
              <a:t>Bullet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84" y="1676400"/>
            <a:ext cx="26567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0"/>
            <a:ext cx="7620000" cy="3276601"/>
          </a:xfrm>
        </p:spPr>
        <p:txBody>
          <a:bodyPr>
            <a:normAutofit/>
          </a:bodyPr>
          <a:lstStyle/>
          <a:p>
            <a:r>
              <a:rPr lang="en-US" dirty="0" smtClean="0"/>
              <a:t>Five types of animation are used</a:t>
            </a:r>
          </a:p>
          <a:p>
            <a:pPr lvl="1"/>
            <a:r>
              <a:rPr lang="en-US" dirty="0" smtClean="0"/>
              <a:t>Sprite/texture animation</a:t>
            </a:r>
          </a:p>
          <a:p>
            <a:pPr lvl="1"/>
            <a:r>
              <a:rPr lang="en-US" dirty="0" smtClean="0"/>
              <a:t>Rigid body hierarchy animation</a:t>
            </a:r>
          </a:p>
          <a:p>
            <a:pPr lvl="1"/>
            <a:r>
              <a:rPr lang="en-US" dirty="0" smtClean="0"/>
              <a:t>Skeletal animation</a:t>
            </a:r>
          </a:p>
          <a:p>
            <a:pPr lvl="1"/>
            <a:r>
              <a:rPr lang="en-US" dirty="0" smtClean="0"/>
              <a:t>Vertex animation</a:t>
            </a:r>
          </a:p>
          <a:p>
            <a:pPr lvl="1"/>
            <a:r>
              <a:rPr lang="en-US" dirty="0" smtClean="0"/>
              <a:t>Morphing</a:t>
            </a:r>
          </a:p>
          <a:p>
            <a:r>
              <a:rPr lang="en-US" dirty="0" smtClean="0"/>
              <a:t>Skeletal animations still the most popular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40269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HID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5943600" cy="3775588"/>
          </a:xfrm>
        </p:spPr>
        <p:txBody>
          <a:bodyPr/>
          <a:lstStyle/>
          <a:p>
            <a:r>
              <a:rPr lang="en-US" dirty="0" smtClean="0"/>
              <a:t>Keyboard and mouse abstractions</a:t>
            </a:r>
          </a:p>
          <a:p>
            <a:r>
              <a:rPr lang="en-US" dirty="0" err="1" smtClean="0"/>
              <a:t>Joypads</a:t>
            </a:r>
            <a:endParaRPr lang="en-US" dirty="0" smtClean="0"/>
          </a:p>
          <a:p>
            <a:r>
              <a:rPr lang="en-US" dirty="0" smtClean="0"/>
              <a:t>Specialized controllers</a:t>
            </a:r>
          </a:p>
          <a:p>
            <a:r>
              <a:rPr lang="en-US" dirty="0" smtClean="0"/>
              <a:t>Massages raw data into useful information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1887948" cy="245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Artists 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 smtClean="0"/>
              <a:t>Content is king</a:t>
            </a:r>
          </a:p>
          <a:p>
            <a:r>
              <a:rPr lang="en-US" altLang="en-US" sz="1400" smtClean="0"/>
              <a:t>Lead by the art director </a:t>
            </a:r>
          </a:p>
          <a:p>
            <a:r>
              <a:rPr lang="en-US" altLang="en-US" sz="1400" smtClean="0"/>
              <a:t>Come in many Flavors</a:t>
            </a:r>
          </a:p>
          <a:p>
            <a:pPr lvl="1"/>
            <a:r>
              <a:rPr lang="en-US" altLang="en-US" sz="1200" smtClean="0"/>
              <a:t>Concept Artists</a:t>
            </a:r>
          </a:p>
          <a:p>
            <a:pPr lvl="1"/>
            <a:r>
              <a:rPr lang="en-US" altLang="en-US" sz="1200" smtClean="0"/>
              <a:t>3D modelers</a:t>
            </a:r>
          </a:p>
          <a:p>
            <a:pPr lvl="1"/>
            <a:r>
              <a:rPr lang="en-US" altLang="en-US" sz="1200" smtClean="0"/>
              <a:t>Texture artists</a:t>
            </a:r>
          </a:p>
          <a:p>
            <a:pPr lvl="1"/>
            <a:r>
              <a:rPr lang="en-US" altLang="en-US" sz="1200" smtClean="0"/>
              <a:t>Lighting artists</a:t>
            </a:r>
          </a:p>
          <a:p>
            <a:pPr lvl="1"/>
            <a:r>
              <a:rPr lang="en-US" altLang="en-US" sz="1200" smtClean="0"/>
              <a:t>Animators</a:t>
            </a:r>
          </a:p>
          <a:p>
            <a:pPr lvl="1"/>
            <a:r>
              <a:rPr lang="en-US" altLang="en-US" sz="1200" smtClean="0"/>
              <a:t>Motion Capture</a:t>
            </a:r>
          </a:p>
          <a:p>
            <a:pPr lvl="1"/>
            <a:r>
              <a:rPr lang="en-US" altLang="en-US" sz="1200" smtClean="0"/>
              <a:t>Sound Design</a:t>
            </a:r>
          </a:p>
          <a:p>
            <a:pPr lvl="1"/>
            <a:r>
              <a:rPr lang="en-US" altLang="en-US" sz="1200" smtClean="0"/>
              <a:t>Voice Actors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4226"/>
          </a:xfrm>
        </p:spPr>
        <p:txBody>
          <a:bodyPr/>
          <a:lstStyle/>
          <a:p>
            <a:pPr lvl="0" rtl="0" eaLnBrk="0" fontAlgn="base" hangingPunct="0"/>
            <a:r>
              <a:rPr lang="en-US" kern="1200" dirty="0" smtClean="0">
                <a:ea typeface="+mn-ea"/>
                <a:cs typeface="+mn-cs"/>
              </a:rPr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181600" cy="3048001"/>
          </a:xfrm>
        </p:spPr>
        <p:txBody>
          <a:bodyPr/>
          <a:lstStyle/>
          <a:p>
            <a:r>
              <a:rPr lang="en-US" dirty="0" smtClean="0"/>
              <a:t>Often overlooked until the end</a:t>
            </a:r>
          </a:p>
          <a:p>
            <a:r>
              <a:rPr lang="en-US" dirty="0" smtClean="0"/>
              <a:t>Varies in sophistication based on need</a:t>
            </a:r>
          </a:p>
          <a:p>
            <a:r>
              <a:rPr lang="en-US" dirty="0" smtClean="0"/>
              <a:t>Many games use existing tools</a:t>
            </a:r>
          </a:p>
          <a:p>
            <a:pPr lvl="1"/>
            <a:r>
              <a:rPr lang="en-US" dirty="0" smtClean="0"/>
              <a:t>XACT</a:t>
            </a:r>
          </a:p>
          <a:p>
            <a:pPr lvl="1"/>
            <a:r>
              <a:rPr lang="en-US" dirty="0" smtClean="0"/>
              <a:t>Scream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51258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Multiplayer/networking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sz="2800" dirty="0" smtClean="0"/>
              <a:t>Four main flavors</a:t>
            </a:r>
          </a:p>
          <a:p>
            <a:pPr lvl="1"/>
            <a:r>
              <a:rPr lang="en-US" sz="1800" dirty="0" smtClean="0"/>
              <a:t>Single screen – multiple players on the same screen</a:t>
            </a:r>
          </a:p>
          <a:p>
            <a:pPr lvl="1"/>
            <a:r>
              <a:rPr lang="en-US" sz="1800" dirty="0" smtClean="0"/>
              <a:t>Split-screen multiplayer – multiple perspectives on the same screen</a:t>
            </a:r>
          </a:p>
          <a:p>
            <a:pPr lvl="1"/>
            <a:r>
              <a:rPr lang="en-US" sz="1800" dirty="0" smtClean="0"/>
              <a:t>Networked multiplayer – multiple computers networked together</a:t>
            </a:r>
          </a:p>
          <a:p>
            <a:pPr lvl="1"/>
            <a:r>
              <a:rPr lang="en-US" sz="1800" dirty="0" smtClean="0"/>
              <a:t>Massive multiplayer online games – run in a central server</a:t>
            </a:r>
          </a:p>
          <a:p>
            <a:r>
              <a:rPr lang="en-US" sz="2600" dirty="0" smtClean="0"/>
              <a:t>Difficult to convert single to multiplayer, easy to do the opposite</a:t>
            </a:r>
            <a:endParaRPr lang="en-US" sz="2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359761" cy="32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34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kern="1200" dirty="0" err="1" smtClean="0">
                <a:ea typeface="+mn-ea"/>
                <a:cs typeface="+mn-cs"/>
              </a:rPr>
              <a:t>Gameplay</a:t>
            </a:r>
            <a:r>
              <a:rPr lang="en-US" kern="1200" dirty="0" smtClean="0">
                <a:ea typeface="+mn-ea"/>
                <a:cs typeface="+mn-cs"/>
              </a:rPr>
              <a:t> foundation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505200"/>
            <a:ext cx="6400800" cy="22860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everything that makes the game a game</a:t>
            </a:r>
          </a:p>
          <a:p>
            <a:r>
              <a:rPr lang="en-US" dirty="0" smtClean="0"/>
              <a:t>World loading</a:t>
            </a:r>
          </a:p>
          <a:p>
            <a:r>
              <a:rPr lang="en-US" dirty="0" smtClean="0"/>
              <a:t>Game object model</a:t>
            </a:r>
          </a:p>
          <a:p>
            <a:r>
              <a:rPr lang="en-US" dirty="0" smtClean="0"/>
              <a:t>Static world elements</a:t>
            </a:r>
          </a:p>
          <a:p>
            <a:r>
              <a:rPr lang="en-US" dirty="0" smtClean="0"/>
              <a:t>Real-time agent simulations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11607" cy="173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need to communicate with one another</a:t>
            </a:r>
          </a:p>
          <a:p>
            <a:r>
              <a:rPr lang="en-US" dirty="0" smtClean="0"/>
              <a:t>Easiest to handle this through a common system</a:t>
            </a:r>
          </a:p>
          <a:p>
            <a:r>
              <a:rPr lang="en-US" dirty="0" smtClean="0"/>
              <a:t>Objects send messages that are routed to the event handler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5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the creation on new game logic without recompiling</a:t>
            </a:r>
          </a:p>
          <a:p>
            <a:r>
              <a:rPr lang="en-US" dirty="0" smtClean="0"/>
              <a:t>Speeds software development considerably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0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</a:t>
            </a:r>
            <a:r>
              <a:rPr lang="en-US" dirty="0"/>
              <a:t>i</a:t>
            </a:r>
            <a:r>
              <a:rPr lang="en-US" dirty="0" smtClean="0"/>
              <a:t>ntelligence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AI building blocks</a:t>
            </a:r>
          </a:p>
          <a:p>
            <a:pPr lvl="1"/>
            <a:r>
              <a:rPr lang="en-US" dirty="0" smtClean="0"/>
              <a:t>Path planning</a:t>
            </a:r>
          </a:p>
          <a:p>
            <a:pPr lvl="1"/>
            <a:r>
              <a:rPr lang="en-US" dirty="0" err="1" smtClean="0"/>
              <a:t>Nav</a:t>
            </a:r>
            <a:r>
              <a:rPr lang="en-US" dirty="0" smtClean="0"/>
              <a:t> mesh generation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bject avoidance</a:t>
            </a:r>
          </a:p>
          <a:p>
            <a:r>
              <a:rPr lang="en-US" dirty="0" smtClean="0"/>
              <a:t>Autodesk has a middleware called </a:t>
            </a:r>
            <a:r>
              <a:rPr lang="en-US" i="1" dirty="0" err="1" smtClean="0"/>
              <a:t>Gameware</a:t>
            </a:r>
            <a:r>
              <a:rPr lang="en-US" dirty="0"/>
              <a:t> </a:t>
            </a:r>
            <a:r>
              <a:rPr lang="en-US" dirty="0" smtClean="0"/>
              <a:t>that provides many of these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6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Game-specific 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dirty="0" smtClean="0"/>
              <a:t>All of the specific stuff needed for a game</a:t>
            </a:r>
          </a:p>
          <a:p>
            <a:r>
              <a:rPr lang="en-US" dirty="0" smtClean="0"/>
              <a:t>This layer could be considered outside of the game engine itself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600200"/>
            <a:ext cx="65341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4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219200"/>
          </a:xfrm>
        </p:spPr>
        <p:txBody>
          <a:bodyPr/>
          <a:lstStyle/>
          <a:p>
            <a:r>
              <a:rPr lang="en-US" dirty="0" smtClean="0"/>
              <a:t>Tools and the asset pipeline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00952" cy="49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4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content </a:t>
            </a:r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engines deal with data in many forms</a:t>
            </a:r>
          </a:p>
          <a:p>
            <a:r>
              <a:rPr lang="en-US" dirty="0" smtClean="0"/>
              <a:t>The data has to be created somehow</a:t>
            </a:r>
          </a:p>
          <a:p>
            <a:pPr lvl="1"/>
            <a:r>
              <a:rPr lang="en-US" dirty="0" smtClean="0"/>
              <a:t>3D Meshes</a:t>
            </a:r>
          </a:p>
          <a:p>
            <a:pPr lvl="1"/>
            <a:r>
              <a:rPr lang="en-US" dirty="0" smtClean="0"/>
              <a:t>Textures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Animations</a:t>
            </a:r>
          </a:p>
          <a:p>
            <a:r>
              <a:rPr lang="en-US" dirty="0" smtClean="0"/>
              <a:t>Often created using outside tools</a:t>
            </a:r>
          </a:p>
          <a:p>
            <a:pPr lvl="1"/>
            <a:r>
              <a:rPr lang="en-US" dirty="0" smtClean="0"/>
              <a:t>Maya/3ds Max</a:t>
            </a:r>
          </a:p>
          <a:p>
            <a:pPr lvl="1"/>
            <a:r>
              <a:rPr lang="en-US" dirty="0" smtClean="0"/>
              <a:t>Photoshop</a:t>
            </a:r>
          </a:p>
          <a:p>
            <a:pPr lvl="1"/>
            <a:r>
              <a:rPr lang="en-US" dirty="0" err="1" smtClean="0"/>
              <a:t>SoundForge</a:t>
            </a:r>
            <a:endParaRPr lang="en-US" dirty="0" smtClean="0"/>
          </a:p>
          <a:p>
            <a:r>
              <a:rPr lang="en-US" dirty="0" smtClean="0"/>
              <a:t>DCC tools need to be easy to use and very reliable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9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conditioning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DCC tools produce a variety of file formats that are not optimized for game</a:t>
            </a:r>
          </a:p>
          <a:p>
            <a:r>
              <a:rPr lang="en-US" dirty="0" smtClean="0"/>
              <a:t>Game engines usually store the data in an easy to read and platform specific format</a:t>
            </a:r>
          </a:p>
          <a:p>
            <a:r>
              <a:rPr lang="en-US" dirty="0" smtClean="0"/>
              <a:t>The ACP does this translation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Game designers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Responsible for game play</a:t>
            </a:r>
          </a:p>
          <a:p>
            <a:pPr lvl="1"/>
            <a:r>
              <a:rPr lang="en-US" altLang="en-US" smtClean="0"/>
              <a:t>Story line</a:t>
            </a:r>
          </a:p>
          <a:p>
            <a:pPr lvl="1"/>
            <a:r>
              <a:rPr lang="en-US" altLang="en-US" smtClean="0"/>
              <a:t>Puzzles</a:t>
            </a:r>
          </a:p>
          <a:p>
            <a:pPr lvl="1"/>
            <a:r>
              <a:rPr lang="en-US" altLang="en-US" smtClean="0"/>
              <a:t>Levels</a:t>
            </a:r>
          </a:p>
          <a:p>
            <a:pPr lvl="1"/>
            <a:r>
              <a:rPr lang="en-US" altLang="en-US" smtClean="0"/>
              <a:t>Weapons</a:t>
            </a:r>
          </a:p>
          <a:p>
            <a:r>
              <a:rPr lang="en-US" altLang="en-US" smtClean="0"/>
              <a:t>Employ writers and sometimes ex-engineers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Model/Mesh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3D Models – Must be properly tessellated</a:t>
            </a:r>
          </a:p>
          <a:p>
            <a:pPr lvl="1"/>
            <a:r>
              <a:rPr lang="en-US" dirty="0" smtClean="0"/>
              <a:t>Brush Geometry – A collection of convex hulls with multiple planes</a:t>
            </a:r>
          </a:p>
          <a:p>
            <a:r>
              <a:rPr lang="en-US" dirty="0" smtClean="0"/>
              <a:t>Skeletal animation data</a:t>
            </a:r>
          </a:p>
          <a:p>
            <a:pPr lvl="1"/>
            <a:r>
              <a:rPr lang="en-US" dirty="0" smtClean="0"/>
              <a:t>Must be compressed and converted to properly work</a:t>
            </a:r>
          </a:p>
          <a:p>
            <a:r>
              <a:rPr lang="en-US" dirty="0" smtClean="0"/>
              <a:t>Audio data</a:t>
            </a:r>
          </a:p>
          <a:p>
            <a:pPr lvl="1"/>
            <a:r>
              <a:rPr lang="en-US" dirty="0" smtClean="0"/>
              <a:t>Should convert multiple formats to a single format for the target system</a:t>
            </a:r>
            <a:endParaRPr lang="en-US" dirty="0"/>
          </a:p>
          <a:p>
            <a:r>
              <a:rPr lang="en-US" dirty="0"/>
              <a:t>Particle system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Usually need a custom editing tool within the engine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1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world </a:t>
            </a:r>
            <a:r>
              <a:rPr lang="en-US" dirty="0" smtClean="0"/>
              <a:t>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integrated into the engine</a:t>
            </a:r>
          </a:p>
          <a:p>
            <a:r>
              <a:rPr lang="en-US" dirty="0" smtClean="0"/>
              <a:t>Essential to allow game designers to work with the engine</a:t>
            </a:r>
          </a:p>
          <a:p>
            <a:r>
              <a:rPr lang="en-US" dirty="0" smtClean="0"/>
              <a:t>Many examples</a:t>
            </a:r>
          </a:p>
          <a:p>
            <a:pPr lvl="1"/>
            <a:r>
              <a:rPr lang="en-US" dirty="0" err="1" smtClean="0"/>
              <a:t>UnrealEd</a:t>
            </a:r>
            <a:endParaRPr lang="en-US" dirty="0" smtClean="0"/>
          </a:p>
          <a:p>
            <a:pPr lvl="1"/>
            <a:r>
              <a:rPr lang="en-US" dirty="0" smtClean="0"/>
              <a:t>Hammer</a:t>
            </a:r>
          </a:p>
          <a:p>
            <a:pPr lvl="1"/>
            <a:r>
              <a:rPr lang="en-US" dirty="0" smtClean="0"/>
              <a:t>Radiant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77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way to store and manage the vast amounts of data</a:t>
            </a:r>
          </a:p>
          <a:p>
            <a:r>
              <a:rPr lang="en-US" dirty="0" smtClean="0"/>
              <a:t>Some companies use relational databases</a:t>
            </a:r>
          </a:p>
          <a:p>
            <a:pPr lvl="1"/>
            <a:r>
              <a:rPr lang="en-US" dirty="0" smtClean="0"/>
              <a:t>MySQL or Oracle</a:t>
            </a:r>
          </a:p>
          <a:p>
            <a:r>
              <a:rPr lang="en-US" dirty="0" smtClean="0"/>
              <a:t>Some companies use version control software</a:t>
            </a:r>
          </a:p>
          <a:p>
            <a:pPr lvl="1"/>
            <a:r>
              <a:rPr lang="en-US" dirty="0" smtClean="0"/>
              <a:t>Subversion, Perforce, or GIT</a:t>
            </a:r>
          </a:p>
          <a:p>
            <a:r>
              <a:rPr lang="en-US" dirty="0" smtClean="0"/>
              <a:t>Still others use custom software</a:t>
            </a:r>
          </a:p>
          <a:p>
            <a:pPr lvl="1"/>
            <a:r>
              <a:rPr lang="en-US" dirty="0" smtClean="0"/>
              <a:t>Naughty Dog uses a custom GUI called Builder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75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Tool Architecture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2575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248025" cy="247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018" y="2099846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2212" y="2099846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8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uses</a:t>
            </a:r>
          </a:p>
          <a:p>
            <a:pPr lvl="1"/>
            <a:r>
              <a:rPr lang="en-US" dirty="0" smtClean="0"/>
              <a:t>Asset management</a:t>
            </a:r>
          </a:p>
          <a:p>
            <a:pPr lvl="1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Bug management</a:t>
            </a:r>
          </a:p>
          <a:p>
            <a:r>
              <a:rPr lang="en-US" dirty="0" smtClean="0"/>
              <a:t>Easier to build</a:t>
            </a:r>
          </a:p>
          <a:p>
            <a:pPr lvl="1"/>
            <a:r>
              <a:rPr lang="en-US" dirty="0" smtClean="0"/>
              <a:t>Usually easier to build than a stand alone application</a:t>
            </a:r>
          </a:p>
          <a:p>
            <a:pPr lvl="1"/>
            <a:r>
              <a:rPr lang="en-US" dirty="0" smtClean="0"/>
              <a:t>Easier to update without forcing a reinstall</a:t>
            </a:r>
          </a:p>
          <a:p>
            <a:r>
              <a:rPr lang="en-US" dirty="0" smtClean="0"/>
              <a:t>If it just needs to present tabular data and have forms – use a web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roducers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Manage the schedule</a:t>
            </a:r>
          </a:p>
          <a:p>
            <a:r>
              <a:rPr lang="en-US" altLang="en-US" smtClean="0"/>
              <a:t>Sometimes act as the senior game designer</a:t>
            </a:r>
          </a:p>
          <a:p>
            <a:r>
              <a:rPr lang="en-US" altLang="en-US" smtClean="0"/>
              <a:t>Do HR related tasks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Often not part of the same company</a:t>
            </a:r>
          </a:p>
          <a:p>
            <a:r>
              <a:rPr lang="en-US" altLang="en-US" smtClean="0"/>
              <a:t>Handles manufacturing, distribution and marketing</a:t>
            </a:r>
          </a:p>
          <a:p>
            <a:r>
              <a:rPr lang="en-US" altLang="en-US" smtClean="0"/>
              <a:t>You could be the publisher in an Indie company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Executive management</a:t>
            </a:r>
          </a:p>
          <a:p>
            <a:r>
              <a:rPr lang="en-US" altLang="en-US" smtClean="0"/>
              <a:t>Marketing</a:t>
            </a:r>
          </a:p>
          <a:p>
            <a:r>
              <a:rPr lang="en-US" altLang="en-US" smtClean="0"/>
              <a:t>IT department</a:t>
            </a:r>
          </a:p>
          <a:p>
            <a:r>
              <a:rPr lang="en-US" altLang="en-US" smtClean="0"/>
              <a:t>Administrative staff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 Game?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Interactive experience that provides the player with an increasingly challenging sequence of patterns which he or she learns and eventually masters</a:t>
            </a:r>
          </a:p>
          <a:p>
            <a:r>
              <a:rPr lang="en-US" altLang="en-US" smtClean="0"/>
              <a:t>This includes lots of things, but the core idea is that the “fun” is experience during the eureka moment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by Roger Mailler, Ph.D., Associate Professor of Computer Science, University of Tulsa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EF4D-64FA-4B6A-BB34-20812DEF14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739</TotalTime>
  <Words>2691</Words>
  <Application>Microsoft Macintosh PowerPoint</Application>
  <PresentationFormat>On-screen Show (4:3)</PresentationFormat>
  <Paragraphs>472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Executive</vt:lpstr>
      <vt:lpstr>Acrobat Document</vt:lpstr>
      <vt:lpstr>Game Engine Architecture</vt:lpstr>
      <vt:lpstr>Structure of a game team</vt:lpstr>
      <vt:lpstr>Engineers</vt:lpstr>
      <vt:lpstr>Artists </vt:lpstr>
      <vt:lpstr>Game designers</vt:lpstr>
      <vt:lpstr>Producers</vt:lpstr>
      <vt:lpstr>Publisher</vt:lpstr>
      <vt:lpstr>Others</vt:lpstr>
      <vt:lpstr>What is a Game?</vt:lpstr>
      <vt:lpstr>Games for us</vt:lpstr>
      <vt:lpstr>What is a game engine</vt:lpstr>
      <vt:lpstr>First-person shooters</vt:lpstr>
      <vt:lpstr>Third-person games</vt:lpstr>
      <vt:lpstr>Fighting games</vt:lpstr>
      <vt:lpstr>Racing games</vt:lpstr>
      <vt:lpstr>Real-time strategy</vt:lpstr>
      <vt:lpstr>MMOG</vt:lpstr>
      <vt:lpstr>Player-authored content</vt:lpstr>
      <vt:lpstr>Some current engines</vt:lpstr>
      <vt:lpstr>More engines</vt:lpstr>
      <vt:lpstr>Even more engines</vt:lpstr>
      <vt:lpstr>2D Engines</vt:lpstr>
      <vt:lpstr>Runtime Engine Architecture</vt:lpstr>
      <vt:lpstr>Runtime Engine</vt:lpstr>
      <vt:lpstr>Runtime Engine</vt:lpstr>
      <vt:lpstr>Low level components</vt:lpstr>
      <vt:lpstr>3rd Party SDKs</vt:lpstr>
      <vt:lpstr>Platform independence layer</vt:lpstr>
      <vt:lpstr>Core systems</vt:lpstr>
      <vt:lpstr>Resource manager</vt:lpstr>
      <vt:lpstr>Rendering engine</vt:lpstr>
      <vt:lpstr>Low-level Renderer</vt:lpstr>
      <vt:lpstr>Scene graph </vt:lpstr>
      <vt:lpstr>Visual effects</vt:lpstr>
      <vt:lpstr>Front end</vt:lpstr>
      <vt:lpstr>Profiling/Debugging</vt:lpstr>
      <vt:lpstr>Collisions and Physics</vt:lpstr>
      <vt:lpstr>Animation</vt:lpstr>
      <vt:lpstr>HID</vt:lpstr>
      <vt:lpstr>Audio</vt:lpstr>
      <vt:lpstr>Multiplayer/networking</vt:lpstr>
      <vt:lpstr>Gameplay foundation system</vt:lpstr>
      <vt:lpstr>Event system</vt:lpstr>
      <vt:lpstr>Scripting system</vt:lpstr>
      <vt:lpstr>Artificial intelligence foundations</vt:lpstr>
      <vt:lpstr>Game-specific subsystems</vt:lpstr>
      <vt:lpstr>Tools and the asset pipeline</vt:lpstr>
      <vt:lpstr>Digital content creation</vt:lpstr>
      <vt:lpstr>Assets conditioning pipeline</vt:lpstr>
      <vt:lpstr>Conditioning assets</vt:lpstr>
      <vt:lpstr>Game world editor</vt:lpstr>
      <vt:lpstr>Resource database</vt:lpstr>
      <vt:lpstr>Approaches to Tool Architecture</vt:lpstr>
      <vt:lpstr>Web-based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Mailler, Roger</dc:creator>
  <cp:lastModifiedBy>Jason Gregory</cp:lastModifiedBy>
  <cp:revision>76</cp:revision>
  <cp:lastPrinted>1601-01-01T00:00:00Z</cp:lastPrinted>
  <dcterms:created xsi:type="dcterms:W3CDTF">1601-01-01T00:00:00Z</dcterms:created>
  <dcterms:modified xsi:type="dcterms:W3CDTF">2017-02-27T03:49:47Z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