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3"/>
  </p:notesMasterIdLst>
  <p:sldIdLst>
    <p:sldId id="256" r:id="rId2"/>
    <p:sldId id="624" r:id="rId3"/>
    <p:sldId id="959" r:id="rId4"/>
    <p:sldId id="619" r:id="rId5"/>
    <p:sldId id="620" r:id="rId6"/>
    <p:sldId id="621" r:id="rId7"/>
    <p:sldId id="622" r:id="rId8"/>
    <p:sldId id="874" r:id="rId9"/>
    <p:sldId id="1102" r:id="rId10"/>
    <p:sldId id="623" r:id="rId11"/>
    <p:sldId id="350" r:id="rId12"/>
    <p:sldId id="283" r:id="rId13"/>
    <p:sldId id="286" r:id="rId14"/>
    <p:sldId id="288" r:id="rId15"/>
    <p:sldId id="285" r:id="rId16"/>
    <p:sldId id="287" r:id="rId17"/>
    <p:sldId id="290" r:id="rId18"/>
    <p:sldId id="292" r:id="rId19"/>
    <p:sldId id="276" r:id="rId20"/>
    <p:sldId id="293" r:id="rId21"/>
    <p:sldId id="289" r:id="rId22"/>
    <p:sldId id="709" r:id="rId23"/>
    <p:sldId id="710" r:id="rId24"/>
    <p:sldId id="711" r:id="rId25"/>
    <p:sldId id="712" r:id="rId26"/>
    <p:sldId id="713" r:id="rId27"/>
    <p:sldId id="714" r:id="rId28"/>
    <p:sldId id="715" r:id="rId29"/>
    <p:sldId id="717" r:id="rId30"/>
    <p:sldId id="716" r:id="rId31"/>
    <p:sldId id="718" r:id="rId32"/>
    <p:sldId id="719" r:id="rId33"/>
    <p:sldId id="720" r:id="rId34"/>
    <p:sldId id="721" r:id="rId35"/>
    <p:sldId id="722" r:id="rId36"/>
    <p:sldId id="960" r:id="rId37"/>
    <p:sldId id="723" r:id="rId38"/>
    <p:sldId id="724" r:id="rId39"/>
    <p:sldId id="725" r:id="rId40"/>
    <p:sldId id="726" r:id="rId41"/>
    <p:sldId id="727" r:id="rId42"/>
    <p:sldId id="875" r:id="rId43"/>
    <p:sldId id="728" r:id="rId44"/>
    <p:sldId id="876" r:id="rId45"/>
    <p:sldId id="729" r:id="rId46"/>
    <p:sldId id="730" r:id="rId47"/>
    <p:sldId id="877" r:id="rId48"/>
    <p:sldId id="878" r:id="rId49"/>
    <p:sldId id="731" r:id="rId50"/>
    <p:sldId id="732" r:id="rId51"/>
    <p:sldId id="735" r:id="rId52"/>
    <p:sldId id="961" r:id="rId53"/>
    <p:sldId id="962" r:id="rId54"/>
    <p:sldId id="963" r:id="rId55"/>
    <p:sldId id="995" r:id="rId56"/>
    <p:sldId id="994" r:id="rId57"/>
    <p:sldId id="996" r:id="rId58"/>
    <p:sldId id="997" r:id="rId59"/>
    <p:sldId id="998" r:id="rId60"/>
    <p:sldId id="999" r:id="rId61"/>
    <p:sldId id="1000" r:id="rId62"/>
    <p:sldId id="736" r:id="rId63"/>
    <p:sldId id="737" r:id="rId64"/>
    <p:sldId id="750" r:id="rId65"/>
    <p:sldId id="749" r:id="rId66"/>
    <p:sldId id="738" r:id="rId67"/>
    <p:sldId id="739" r:id="rId68"/>
    <p:sldId id="879" r:id="rId69"/>
    <p:sldId id="748" r:id="rId70"/>
    <p:sldId id="740" r:id="rId71"/>
    <p:sldId id="742" r:id="rId72"/>
    <p:sldId id="743" r:id="rId73"/>
    <p:sldId id="744" r:id="rId74"/>
    <p:sldId id="751" r:id="rId75"/>
    <p:sldId id="752" r:id="rId76"/>
    <p:sldId id="753" r:id="rId77"/>
    <p:sldId id="880" r:id="rId78"/>
    <p:sldId id="745" r:id="rId79"/>
    <p:sldId id="758" r:id="rId80"/>
    <p:sldId id="754" r:id="rId81"/>
    <p:sldId id="757" r:id="rId82"/>
    <p:sldId id="755" r:id="rId83"/>
    <p:sldId id="756" r:id="rId84"/>
    <p:sldId id="884" r:id="rId85"/>
    <p:sldId id="885" r:id="rId86"/>
    <p:sldId id="746" r:id="rId87"/>
    <p:sldId id="747" r:id="rId88"/>
    <p:sldId id="958" r:id="rId89"/>
    <p:sldId id="331" r:id="rId90"/>
    <p:sldId id="322" r:id="rId91"/>
    <p:sldId id="519" r:id="rId92"/>
    <p:sldId id="964" r:id="rId93"/>
    <p:sldId id="518" r:id="rId94"/>
    <p:sldId id="1104" r:id="rId95"/>
    <p:sldId id="520" r:id="rId96"/>
    <p:sldId id="522" r:id="rId97"/>
    <p:sldId id="965" r:id="rId98"/>
    <p:sldId id="759" r:id="rId99"/>
    <p:sldId id="967" r:id="rId100"/>
    <p:sldId id="760" r:id="rId101"/>
    <p:sldId id="761" r:id="rId102"/>
    <p:sldId id="762" r:id="rId103"/>
    <p:sldId id="968" r:id="rId104"/>
    <p:sldId id="976" r:id="rId105"/>
    <p:sldId id="974" r:id="rId106"/>
    <p:sldId id="966" r:id="rId107"/>
    <p:sldId id="975" r:id="rId108"/>
    <p:sldId id="969" r:id="rId109"/>
    <p:sldId id="970" r:id="rId110"/>
    <p:sldId id="1001" r:id="rId111"/>
    <p:sldId id="765" r:id="rId112"/>
    <p:sldId id="766" r:id="rId113"/>
    <p:sldId id="767" r:id="rId114"/>
    <p:sldId id="768" r:id="rId115"/>
    <p:sldId id="769" r:id="rId116"/>
    <p:sldId id="770" r:id="rId117"/>
    <p:sldId id="771" r:id="rId118"/>
    <p:sldId id="772" r:id="rId119"/>
    <p:sldId id="773" r:id="rId120"/>
    <p:sldId id="774" r:id="rId121"/>
    <p:sldId id="775" r:id="rId122"/>
    <p:sldId id="1002" r:id="rId123"/>
    <p:sldId id="778" r:id="rId124"/>
    <p:sldId id="779" r:id="rId125"/>
    <p:sldId id="780" r:id="rId126"/>
    <p:sldId id="781" r:id="rId127"/>
    <p:sldId id="782" r:id="rId128"/>
    <p:sldId id="972" r:id="rId129"/>
    <p:sldId id="973" r:id="rId130"/>
    <p:sldId id="971" r:id="rId131"/>
    <p:sldId id="348" r:id="rId132"/>
    <p:sldId id="351" r:id="rId133"/>
    <p:sldId id="352" r:id="rId134"/>
    <p:sldId id="353" r:id="rId135"/>
    <p:sldId id="354" r:id="rId136"/>
    <p:sldId id="355" r:id="rId137"/>
    <p:sldId id="356" r:id="rId138"/>
    <p:sldId id="327" r:id="rId139"/>
    <p:sldId id="382" r:id="rId140"/>
    <p:sldId id="325" r:id="rId141"/>
    <p:sldId id="383" r:id="rId142"/>
    <p:sldId id="384" r:id="rId143"/>
    <p:sldId id="568" r:id="rId144"/>
    <p:sldId id="370" r:id="rId145"/>
    <p:sldId id="371" r:id="rId146"/>
    <p:sldId id="591" r:id="rId147"/>
    <p:sldId id="270" r:id="rId148"/>
    <p:sldId id="274" r:id="rId149"/>
    <p:sldId id="262" r:id="rId150"/>
    <p:sldId id="280" r:id="rId151"/>
    <p:sldId id="263" r:id="rId152"/>
    <p:sldId id="257" r:id="rId153"/>
    <p:sldId id="304" r:id="rId154"/>
    <p:sldId id="258" r:id="rId155"/>
    <p:sldId id="259" r:id="rId156"/>
    <p:sldId id="260" r:id="rId157"/>
    <p:sldId id="401" r:id="rId158"/>
    <p:sldId id="400" r:id="rId159"/>
    <p:sldId id="1103" r:id="rId160"/>
    <p:sldId id="643" r:id="rId161"/>
    <p:sldId id="261" r:id="rId162"/>
    <p:sldId id="265" r:id="rId163"/>
    <p:sldId id="271" r:id="rId164"/>
    <p:sldId id="273" r:id="rId165"/>
    <p:sldId id="439" r:id="rId166"/>
    <p:sldId id="440" r:id="rId167"/>
    <p:sldId id="434" r:id="rId168"/>
    <p:sldId id="438" r:id="rId169"/>
    <p:sldId id="441" r:id="rId170"/>
    <p:sldId id="450" r:id="rId171"/>
    <p:sldId id="435" r:id="rId172"/>
    <p:sldId id="444" r:id="rId173"/>
    <p:sldId id="445" r:id="rId174"/>
    <p:sldId id="436" r:id="rId175"/>
    <p:sldId id="447" r:id="rId176"/>
    <p:sldId id="637" r:id="rId177"/>
    <p:sldId id="638" r:id="rId178"/>
    <p:sldId id="639" r:id="rId179"/>
    <p:sldId id="887" r:id="rId180"/>
    <p:sldId id="640" r:id="rId181"/>
    <p:sldId id="641" r:id="rId182"/>
    <p:sldId id="642" r:id="rId183"/>
    <p:sldId id="888" r:id="rId184"/>
    <p:sldId id="486" r:id="rId185"/>
    <p:sldId id="488" r:id="rId186"/>
    <p:sldId id="437" r:id="rId187"/>
    <p:sldId id="487" r:id="rId188"/>
    <p:sldId id="489" r:id="rId189"/>
    <p:sldId id="491" r:id="rId190"/>
    <p:sldId id="495" r:id="rId191"/>
    <p:sldId id="492" r:id="rId192"/>
    <p:sldId id="493" r:id="rId193"/>
    <p:sldId id="494" r:id="rId194"/>
    <p:sldId id="490" r:id="rId195"/>
    <p:sldId id="787" r:id="rId196"/>
    <p:sldId id="788" r:id="rId197"/>
    <p:sldId id="789" r:id="rId198"/>
    <p:sldId id="790" r:id="rId199"/>
    <p:sldId id="791" r:id="rId200"/>
    <p:sldId id="792" r:id="rId201"/>
    <p:sldId id="793" r:id="rId202"/>
    <p:sldId id="794" r:id="rId203"/>
    <p:sldId id="795" r:id="rId204"/>
    <p:sldId id="796" r:id="rId205"/>
    <p:sldId id="797" r:id="rId206"/>
    <p:sldId id="798" r:id="rId207"/>
    <p:sldId id="799" r:id="rId208"/>
    <p:sldId id="800" r:id="rId209"/>
    <p:sldId id="801" r:id="rId210"/>
    <p:sldId id="802" r:id="rId211"/>
    <p:sldId id="803" r:id="rId212"/>
    <p:sldId id="804" r:id="rId213"/>
    <p:sldId id="805" r:id="rId214"/>
    <p:sldId id="1003" r:id="rId215"/>
    <p:sldId id="806" r:id="rId216"/>
    <p:sldId id="807" r:id="rId217"/>
    <p:sldId id="813" r:id="rId218"/>
    <p:sldId id="977" r:id="rId219"/>
    <p:sldId id="823" r:id="rId220"/>
    <p:sldId id="821" r:id="rId221"/>
    <p:sldId id="824" r:id="rId222"/>
    <p:sldId id="825" r:id="rId223"/>
    <p:sldId id="889" r:id="rId224"/>
    <p:sldId id="826" r:id="rId225"/>
    <p:sldId id="827" r:id="rId226"/>
    <p:sldId id="828" r:id="rId227"/>
    <p:sldId id="936" r:id="rId228"/>
    <p:sldId id="937" r:id="rId229"/>
    <p:sldId id="938" r:id="rId230"/>
    <p:sldId id="939" r:id="rId231"/>
    <p:sldId id="940" r:id="rId232"/>
    <p:sldId id="941" r:id="rId233"/>
    <p:sldId id="942" r:id="rId234"/>
    <p:sldId id="943" r:id="rId235"/>
    <p:sldId id="944" r:id="rId236"/>
    <p:sldId id="945" r:id="rId237"/>
    <p:sldId id="946" r:id="rId238"/>
    <p:sldId id="947" r:id="rId239"/>
    <p:sldId id="948" r:id="rId240"/>
    <p:sldId id="949" r:id="rId241"/>
    <p:sldId id="950" r:id="rId242"/>
    <p:sldId id="496" r:id="rId243"/>
    <p:sldId id="463" r:id="rId244"/>
    <p:sldId id="466" r:id="rId245"/>
    <p:sldId id="468" r:id="rId246"/>
    <p:sldId id="469" r:id="rId247"/>
    <p:sldId id="499" r:id="rId248"/>
    <p:sldId id="464" r:id="rId249"/>
    <p:sldId id="465" r:id="rId250"/>
    <p:sldId id="547" r:id="rId251"/>
    <p:sldId id="545" r:id="rId252"/>
    <p:sldId id="467" r:id="rId253"/>
    <p:sldId id="470" r:id="rId254"/>
    <p:sldId id="471" r:id="rId255"/>
    <p:sldId id="501" r:id="rId256"/>
    <p:sldId id="502" r:id="rId257"/>
    <p:sldId id="503" r:id="rId258"/>
    <p:sldId id="548" r:id="rId259"/>
    <p:sldId id="506" r:id="rId260"/>
    <p:sldId id="543" r:id="rId261"/>
    <p:sldId id="544" r:id="rId262"/>
    <p:sldId id="546" r:id="rId263"/>
    <p:sldId id="505" r:id="rId264"/>
    <p:sldId id="510" r:id="rId265"/>
    <p:sldId id="511" r:id="rId266"/>
    <p:sldId id="593" r:id="rId267"/>
    <p:sldId id="507" r:id="rId268"/>
    <p:sldId id="508" r:id="rId269"/>
    <p:sldId id="509" r:id="rId270"/>
    <p:sldId id="644" r:id="rId271"/>
    <p:sldId id="645" r:id="rId272"/>
    <p:sldId id="664" r:id="rId273"/>
    <p:sldId id="665" r:id="rId274"/>
    <p:sldId id="679" r:id="rId275"/>
    <p:sldId id="680" r:id="rId276"/>
    <p:sldId id="681" r:id="rId277"/>
    <p:sldId id="692" r:id="rId278"/>
    <p:sldId id="693" r:id="rId279"/>
    <p:sldId id="694" r:id="rId280"/>
    <p:sldId id="695" r:id="rId281"/>
    <p:sldId id="666" r:id="rId282"/>
    <p:sldId id="667" r:id="rId283"/>
    <p:sldId id="668" r:id="rId284"/>
    <p:sldId id="669" r:id="rId285"/>
    <p:sldId id="890" r:id="rId286"/>
    <p:sldId id="677" r:id="rId287"/>
    <p:sldId id="682" r:id="rId288"/>
    <p:sldId id="683" r:id="rId289"/>
    <p:sldId id="670" r:id="rId290"/>
    <p:sldId id="676" r:id="rId291"/>
    <p:sldId id="705" r:id="rId292"/>
    <p:sldId id="685" r:id="rId293"/>
    <p:sldId id="686" r:id="rId294"/>
    <p:sldId id="678" r:id="rId295"/>
    <p:sldId id="684" r:id="rId296"/>
    <p:sldId id="687" r:id="rId297"/>
    <p:sldId id="688" r:id="rId298"/>
    <p:sldId id="690" r:id="rId299"/>
    <p:sldId id="650" r:id="rId300"/>
    <p:sldId id="651" r:id="rId301"/>
    <p:sldId id="655" r:id="rId302"/>
    <p:sldId id="652" r:id="rId303"/>
    <p:sldId id="653" r:id="rId304"/>
    <p:sldId id="654" r:id="rId305"/>
    <p:sldId id="656" r:id="rId306"/>
    <p:sldId id="657" r:id="rId307"/>
    <p:sldId id="1105" r:id="rId308"/>
    <p:sldId id="1106" r:id="rId309"/>
    <p:sldId id="1107" r:id="rId310"/>
    <p:sldId id="910" r:id="rId311"/>
    <p:sldId id="898" r:id="rId312"/>
    <p:sldId id="899" r:id="rId313"/>
    <p:sldId id="900" r:id="rId314"/>
    <p:sldId id="901" r:id="rId315"/>
    <p:sldId id="933" r:id="rId316"/>
    <p:sldId id="905" r:id="rId317"/>
    <p:sldId id="934" r:id="rId318"/>
    <p:sldId id="902" r:id="rId319"/>
    <p:sldId id="903" r:id="rId320"/>
    <p:sldId id="904" r:id="rId321"/>
    <p:sldId id="907" r:id="rId322"/>
    <p:sldId id="906" r:id="rId323"/>
    <p:sldId id="908" r:id="rId324"/>
    <p:sldId id="909" r:id="rId325"/>
    <p:sldId id="911" r:id="rId326"/>
    <p:sldId id="935" r:id="rId327"/>
    <p:sldId id="952" r:id="rId328"/>
    <p:sldId id="953" r:id="rId329"/>
    <p:sldId id="954" r:id="rId330"/>
    <p:sldId id="955" r:id="rId331"/>
    <p:sldId id="956" r:id="rId332"/>
    <p:sldId id="1004" r:id="rId333"/>
    <p:sldId id="1005" r:id="rId334"/>
    <p:sldId id="1006" r:id="rId335"/>
    <p:sldId id="1009" r:id="rId336"/>
    <p:sldId id="1010" r:id="rId337"/>
    <p:sldId id="1011" r:id="rId338"/>
    <p:sldId id="1012" r:id="rId339"/>
    <p:sldId id="1043" r:id="rId340"/>
    <p:sldId id="1044" r:id="rId341"/>
    <p:sldId id="1045" r:id="rId342"/>
    <p:sldId id="1046" r:id="rId343"/>
    <p:sldId id="1047" r:id="rId344"/>
    <p:sldId id="1048" r:id="rId345"/>
    <p:sldId id="1049" r:id="rId346"/>
    <p:sldId id="1050" r:id="rId347"/>
    <p:sldId id="1051" r:id="rId348"/>
    <p:sldId id="1052" r:id="rId349"/>
    <p:sldId id="1053" r:id="rId350"/>
    <p:sldId id="1054" r:id="rId351"/>
    <p:sldId id="1055" r:id="rId352"/>
    <p:sldId id="1056" r:id="rId353"/>
    <p:sldId id="1101" r:id="rId354"/>
    <p:sldId id="1057" r:id="rId355"/>
    <p:sldId id="1058" r:id="rId356"/>
    <p:sldId id="1059" r:id="rId357"/>
    <p:sldId id="1060" r:id="rId358"/>
    <p:sldId id="1069" r:id="rId359"/>
    <p:sldId id="1073" r:id="rId360"/>
    <p:sldId id="1074" r:id="rId361"/>
    <p:sldId id="1090" r:id="rId362"/>
    <p:sldId id="912" r:id="rId363"/>
    <p:sldId id="913" r:id="rId364"/>
    <p:sldId id="1062" r:id="rId365"/>
    <p:sldId id="1061" r:id="rId366"/>
    <p:sldId id="914" r:id="rId367"/>
    <p:sldId id="1070" r:id="rId368"/>
    <p:sldId id="1072" r:id="rId369"/>
    <p:sldId id="915" r:id="rId370"/>
    <p:sldId id="1041" r:id="rId371"/>
    <p:sldId id="916" r:id="rId372"/>
    <p:sldId id="1042" r:id="rId373"/>
    <p:sldId id="1068" r:id="rId374"/>
    <p:sldId id="1071" r:id="rId375"/>
    <p:sldId id="1063" r:id="rId376"/>
    <p:sldId id="1067" r:id="rId377"/>
    <p:sldId id="861" r:id="rId378"/>
    <p:sldId id="833" r:id="rId379"/>
    <p:sldId id="1065" r:id="rId380"/>
    <p:sldId id="1066" r:id="rId381"/>
    <p:sldId id="830" r:id="rId382"/>
    <p:sldId id="831" r:id="rId383"/>
    <p:sldId id="832" r:id="rId384"/>
    <p:sldId id="1064" r:id="rId385"/>
    <p:sldId id="844" r:id="rId386"/>
    <p:sldId id="1077" r:id="rId387"/>
    <p:sldId id="1081" r:id="rId388"/>
    <p:sldId id="1076" r:id="rId389"/>
    <p:sldId id="1079" r:id="rId390"/>
    <p:sldId id="1078" r:id="rId391"/>
    <p:sldId id="1082" r:id="rId392"/>
    <p:sldId id="1080" r:id="rId393"/>
    <p:sldId id="1083" r:id="rId394"/>
    <p:sldId id="845" r:id="rId395"/>
    <p:sldId id="979" r:id="rId396"/>
    <p:sldId id="980" r:id="rId397"/>
    <p:sldId id="1075" r:id="rId398"/>
    <p:sldId id="981" r:id="rId399"/>
    <p:sldId id="987" r:id="rId400"/>
    <p:sldId id="982" r:id="rId401"/>
    <p:sldId id="988" r:id="rId402"/>
    <p:sldId id="989" r:id="rId403"/>
    <p:sldId id="990" r:id="rId404"/>
    <p:sldId id="992" r:id="rId405"/>
    <p:sldId id="991" r:id="rId406"/>
    <p:sldId id="993" r:id="rId407"/>
    <p:sldId id="1084" r:id="rId408"/>
    <p:sldId id="1086" r:id="rId409"/>
    <p:sldId id="1085" r:id="rId410"/>
    <p:sldId id="985" r:id="rId411"/>
    <p:sldId id="986" r:id="rId412"/>
    <p:sldId id="984" r:id="rId413"/>
    <p:sldId id="1087" r:id="rId414"/>
    <p:sldId id="1088" r:id="rId415"/>
    <p:sldId id="1089" r:id="rId416"/>
    <p:sldId id="1091" r:id="rId417"/>
    <p:sldId id="983" r:id="rId418"/>
    <p:sldId id="846" r:id="rId419"/>
    <p:sldId id="847" r:id="rId420"/>
    <p:sldId id="848" r:id="rId421"/>
    <p:sldId id="849" r:id="rId422"/>
    <p:sldId id="850" r:id="rId423"/>
    <p:sldId id="851" r:id="rId424"/>
    <p:sldId id="852" r:id="rId425"/>
    <p:sldId id="853" r:id="rId426"/>
    <p:sldId id="854" r:id="rId427"/>
    <p:sldId id="855" r:id="rId428"/>
    <p:sldId id="856" r:id="rId429"/>
    <p:sldId id="1096" r:id="rId430"/>
    <p:sldId id="1094" r:id="rId431"/>
    <p:sldId id="1098" r:id="rId432"/>
    <p:sldId id="1099" r:id="rId433"/>
    <p:sldId id="1097" r:id="rId434"/>
    <p:sldId id="1100" r:id="rId435"/>
    <p:sldId id="1095" r:id="rId436"/>
    <p:sldId id="857" r:id="rId437"/>
    <p:sldId id="1093" r:id="rId438"/>
    <p:sldId id="1092" r:id="rId439"/>
    <p:sldId id="786" r:id="rId440"/>
    <p:sldId id="566" r:id="rId441"/>
    <p:sldId id="706" r:id="rId4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8BF"/>
    <a:srgbClr val="D1CEC4"/>
    <a:srgbClr val="C0BCB3"/>
    <a:srgbClr val="FFFF99"/>
    <a:srgbClr val="6699FF"/>
    <a:srgbClr val="B17ED8"/>
    <a:srgbClr val="0F6217"/>
    <a:srgbClr val="1DB92C"/>
    <a:srgbClr val="FFFFFF"/>
    <a:srgbClr val="D2944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5" autoAdjust="0"/>
    <p:restoredTop sz="94660"/>
  </p:normalViewPr>
  <p:slideViewPr>
    <p:cSldViewPr snapToGrid="0" snapToObjects="1">
      <p:cViewPr>
        <p:scale>
          <a:sx n="150" d="100"/>
          <a:sy n="150" d="100"/>
        </p:scale>
        <p:origin x="-944"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7" d="100"/>
          <a:sy n="127" d="100"/>
        </p:scale>
        <p:origin x="-385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notesMaster" Target="notesMasters/notesMaster1.xml"/><Relationship Id="rId444" Type="http://schemas.openxmlformats.org/officeDocument/2006/relationships/printerSettings" Target="printerSettings/printerSettings1.bin"/><Relationship Id="rId445" Type="http://schemas.openxmlformats.org/officeDocument/2006/relationships/presProps" Target="presProps.xml"/><Relationship Id="rId446" Type="http://schemas.openxmlformats.org/officeDocument/2006/relationships/viewProps" Target="viewProps.xml"/><Relationship Id="rId447" Type="http://schemas.openxmlformats.org/officeDocument/2006/relationships/theme" Target="theme/theme1.xml"/><Relationship Id="rId448" Type="http://schemas.openxmlformats.org/officeDocument/2006/relationships/tableStyles" Target="tableStyles.xml"/><Relationship Id="rId44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058AE-F4B0-7C4E-B9F9-8BA64DF48EAA}" type="datetimeFigureOut">
              <a:rPr lang="en-US" smtClean="0"/>
              <a:t>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09265-5680-B84B-8A8D-E80C60C6B9F9}" type="slidenum">
              <a:rPr lang="en-US" smtClean="0"/>
              <a:t>‹#›</a:t>
            </a:fld>
            <a:endParaRPr lang="en-US"/>
          </a:p>
        </p:txBody>
      </p:sp>
    </p:spTree>
    <p:extLst>
      <p:ext uri="{BB962C8B-B14F-4D97-AF65-F5344CB8AC3E}">
        <p14:creationId xmlns:p14="http://schemas.microsoft.com/office/powerpoint/2010/main" val="850363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49</a:t>
            </a:fld>
            <a:endParaRPr lang="en-US"/>
          </a:p>
        </p:txBody>
      </p:sp>
    </p:spTree>
    <p:extLst>
      <p:ext uri="{BB962C8B-B14F-4D97-AF65-F5344CB8AC3E}">
        <p14:creationId xmlns:p14="http://schemas.microsoft.com/office/powerpoint/2010/main" val="187106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102</a:t>
            </a:fld>
            <a:endParaRPr lang="en-US"/>
          </a:p>
        </p:txBody>
      </p:sp>
    </p:spTree>
    <p:extLst>
      <p:ext uri="{BB962C8B-B14F-4D97-AF65-F5344CB8AC3E}">
        <p14:creationId xmlns:p14="http://schemas.microsoft.com/office/powerpoint/2010/main" val="185867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assume conditional branches are never taken… or always taken</a:t>
            </a:r>
          </a:p>
        </p:txBody>
      </p:sp>
      <p:sp>
        <p:nvSpPr>
          <p:cNvPr id="4" name="Slide Number Placeholder 3"/>
          <p:cNvSpPr>
            <a:spLocks noGrp="1"/>
          </p:cNvSpPr>
          <p:nvPr>
            <p:ph type="sldNum" sz="quarter" idx="10"/>
          </p:nvPr>
        </p:nvSpPr>
        <p:spPr/>
        <p:txBody>
          <a:bodyPr/>
          <a:lstStyle/>
          <a:p>
            <a:fld id="{A6409265-5680-B84B-8A8D-E80C60C6B9F9}" type="slidenum">
              <a:rPr lang="en-US" smtClean="0"/>
              <a:t>114</a:t>
            </a:fld>
            <a:endParaRPr lang="en-US"/>
          </a:p>
        </p:txBody>
      </p:sp>
    </p:spTree>
    <p:extLst>
      <p:ext uri="{BB962C8B-B14F-4D97-AF65-F5344CB8AC3E}">
        <p14:creationId xmlns:p14="http://schemas.microsoft.com/office/powerpoint/2010/main" val="209336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a:t>
            </a:r>
            <a:r>
              <a:rPr lang="en-US" baseline="0" dirty="0"/>
              <a:t> directives simply cause the </a:t>
            </a:r>
            <a:r>
              <a:rPr lang="en-US" b="1" baseline="0" dirty="0"/>
              <a:t>compiler</a:t>
            </a:r>
            <a:r>
              <a:rPr lang="en-US" baseline="0" dirty="0"/>
              <a:t> to rearrange the loop so that the natural “backwards branches are likely, forwards branches are unlikely” will have the desired effect. The CPU isn’t involved.</a:t>
            </a:r>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115</a:t>
            </a:fld>
            <a:endParaRPr lang="en-US"/>
          </a:p>
        </p:txBody>
      </p:sp>
    </p:spTree>
    <p:extLst>
      <p:ext uri="{BB962C8B-B14F-4D97-AF65-F5344CB8AC3E}">
        <p14:creationId xmlns:p14="http://schemas.microsoft.com/office/powerpoint/2010/main" val="367211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09265-5680-B84B-8A8D-E80C60C6B9F9}" type="slidenum">
              <a:rPr lang="en-US" smtClean="0"/>
              <a:t>121</a:t>
            </a:fld>
            <a:endParaRPr lang="en-US"/>
          </a:p>
        </p:txBody>
      </p:sp>
    </p:spTree>
    <p:extLst>
      <p:ext uri="{BB962C8B-B14F-4D97-AF65-F5344CB8AC3E}">
        <p14:creationId xmlns:p14="http://schemas.microsoft.com/office/powerpoint/2010/main" val="377148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128</a:t>
            </a:fld>
            <a:endParaRPr lang="en-US"/>
          </a:p>
        </p:txBody>
      </p:sp>
    </p:spTree>
    <p:extLst>
      <p:ext uri="{BB962C8B-B14F-4D97-AF65-F5344CB8AC3E}">
        <p14:creationId xmlns:p14="http://schemas.microsoft.com/office/powerpoint/2010/main" val="66407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129</a:t>
            </a:fld>
            <a:endParaRPr lang="en-US"/>
          </a:p>
        </p:txBody>
      </p:sp>
    </p:spTree>
    <p:extLst>
      <p:ext uri="{BB962C8B-B14F-4D97-AF65-F5344CB8AC3E}">
        <p14:creationId xmlns:p14="http://schemas.microsoft.com/office/powerpoint/2010/main" val="305233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but these CPU-specific barriers are often “wrapped” in </a:t>
            </a:r>
            <a:r>
              <a:rPr lang="en-US" dirty="0" err="1"/>
              <a:t>intrinsics</a:t>
            </a:r>
            <a:r>
              <a:rPr lang="en-US" dirty="0"/>
              <a:t> or an API</a:t>
            </a:r>
          </a:p>
        </p:txBody>
      </p:sp>
      <p:sp>
        <p:nvSpPr>
          <p:cNvPr id="4" name="Slide Number Placeholder 3"/>
          <p:cNvSpPr>
            <a:spLocks noGrp="1"/>
          </p:cNvSpPr>
          <p:nvPr>
            <p:ph type="sldNum" sz="quarter" idx="10"/>
          </p:nvPr>
        </p:nvSpPr>
        <p:spPr/>
        <p:txBody>
          <a:bodyPr/>
          <a:lstStyle/>
          <a:p>
            <a:fld id="{A6409265-5680-B84B-8A8D-E80C60C6B9F9}" type="slidenum">
              <a:rPr lang="en-US" smtClean="0"/>
              <a:t>220</a:t>
            </a:fld>
            <a:endParaRPr lang="en-US"/>
          </a:p>
        </p:txBody>
      </p:sp>
    </p:spTree>
    <p:extLst>
      <p:ext uri="{BB962C8B-B14F-4D97-AF65-F5344CB8AC3E}">
        <p14:creationId xmlns:p14="http://schemas.microsoft.com/office/powerpoint/2010/main" val="196557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roughly the implementation we use at Naughty Dog…</a:t>
            </a:r>
          </a:p>
        </p:txBody>
      </p:sp>
      <p:sp>
        <p:nvSpPr>
          <p:cNvPr id="4" name="Slide Number Placeholder 3"/>
          <p:cNvSpPr>
            <a:spLocks noGrp="1"/>
          </p:cNvSpPr>
          <p:nvPr>
            <p:ph type="sldNum" sz="quarter" idx="10"/>
          </p:nvPr>
        </p:nvSpPr>
        <p:spPr/>
        <p:txBody>
          <a:bodyPr/>
          <a:lstStyle/>
          <a:p>
            <a:fld id="{A6409265-5680-B84B-8A8D-E80C60C6B9F9}" type="slidenum">
              <a:rPr lang="en-US" smtClean="0"/>
              <a:t>228</a:t>
            </a:fld>
            <a:endParaRPr lang="en-US"/>
          </a:p>
        </p:txBody>
      </p:sp>
    </p:spTree>
    <p:extLst>
      <p:ext uri="{BB962C8B-B14F-4D97-AF65-F5344CB8AC3E}">
        <p14:creationId xmlns:p14="http://schemas.microsoft.com/office/powerpoint/2010/main" val="112969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293</a:t>
            </a:fld>
            <a:endParaRPr lang="en-US"/>
          </a:p>
        </p:txBody>
      </p:sp>
    </p:spTree>
    <p:extLst>
      <p:ext uri="{BB962C8B-B14F-4D97-AF65-F5344CB8AC3E}">
        <p14:creationId xmlns:p14="http://schemas.microsoft.com/office/powerpoint/2010/main" val="358102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50</a:t>
            </a:fld>
            <a:endParaRPr lang="en-US"/>
          </a:p>
        </p:txBody>
      </p:sp>
    </p:spTree>
    <p:extLst>
      <p:ext uri="{BB962C8B-B14F-4D97-AF65-F5344CB8AC3E}">
        <p14:creationId xmlns:p14="http://schemas.microsoft.com/office/powerpoint/2010/main" val="428262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56</a:t>
            </a:fld>
            <a:endParaRPr lang="en-US"/>
          </a:p>
        </p:txBody>
      </p:sp>
    </p:spTree>
    <p:extLst>
      <p:ext uri="{BB962C8B-B14F-4D97-AF65-F5344CB8AC3E}">
        <p14:creationId xmlns:p14="http://schemas.microsoft.com/office/powerpoint/2010/main" val="31444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58</a:t>
            </a:fld>
            <a:endParaRPr lang="en-US"/>
          </a:p>
        </p:txBody>
      </p:sp>
    </p:spTree>
    <p:extLst>
      <p:ext uri="{BB962C8B-B14F-4D97-AF65-F5344CB8AC3E}">
        <p14:creationId xmlns:p14="http://schemas.microsoft.com/office/powerpoint/2010/main" val="20598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60</a:t>
            </a:fld>
            <a:endParaRPr lang="en-US"/>
          </a:p>
        </p:txBody>
      </p:sp>
    </p:spTree>
    <p:extLst>
      <p:ext uri="{BB962C8B-B14F-4D97-AF65-F5344CB8AC3E}">
        <p14:creationId xmlns:p14="http://schemas.microsoft.com/office/powerpoint/2010/main" val="38513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61</a:t>
            </a:fld>
            <a:endParaRPr lang="en-US"/>
          </a:p>
        </p:txBody>
      </p:sp>
    </p:spTree>
    <p:extLst>
      <p:ext uri="{BB962C8B-B14F-4D97-AF65-F5344CB8AC3E}">
        <p14:creationId xmlns:p14="http://schemas.microsoft.com/office/powerpoint/2010/main" val="238567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87</a:t>
            </a:fld>
            <a:endParaRPr lang="en-US"/>
          </a:p>
        </p:txBody>
      </p:sp>
    </p:spTree>
    <p:extLst>
      <p:ext uri="{BB962C8B-B14F-4D97-AF65-F5344CB8AC3E}">
        <p14:creationId xmlns:p14="http://schemas.microsoft.com/office/powerpoint/2010/main" val="421672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88</a:t>
            </a:fld>
            <a:endParaRPr lang="en-US"/>
          </a:p>
        </p:txBody>
      </p:sp>
    </p:spTree>
    <p:extLst>
      <p:ext uri="{BB962C8B-B14F-4D97-AF65-F5344CB8AC3E}">
        <p14:creationId xmlns:p14="http://schemas.microsoft.com/office/powerpoint/2010/main" val="218340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09265-5680-B84B-8A8D-E80C60C6B9F9}" type="slidenum">
              <a:rPr lang="en-US" smtClean="0"/>
              <a:t>96</a:t>
            </a:fld>
            <a:endParaRPr lang="en-US"/>
          </a:p>
        </p:txBody>
      </p:sp>
    </p:spTree>
    <p:extLst>
      <p:ext uri="{BB962C8B-B14F-4D97-AF65-F5344CB8AC3E}">
        <p14:creationId xmlns:p14="http://schemas.microsoft.com/office/powerpoint/2010/main" val="217194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3429000"/>
            <a:ext cx="9144000" cy="344549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Title 1"/>
          <p:cNvSpPr>
            <a:spLocks noGrp="1"/>
          </p:cNvSpPr>
          <p:nvPr>
            <p:ph type="ctrTitle"/>
          </p:nvPr>
        </p:nvSpPr>
        <p:spPr>
          <a:xfrm>
            <a:off x="779463" y="1918447"/>
            <a:ext cx="7583488" cy="1470025"/>
          </a:xfrm>
        </p:spPr>
        <p:txBody>
          <a:bodyPr anchor="b" anchorCtr="0"/>
          <a:lstStyle/>
          <a:p>
            <a:r>
              <a:rPr lang="en-US" dirty="0"/>
              <a:t>Click to edit Master title style</a:t>
            </a:r>
            <a:endParaRPr dirty="0"/>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73526CA-F400-48E7-A77E-83AB8DBC4AB3}" type="datetime1">
              <a:rPr lang="en-US" smtClean="0"/>
              <a:t>1/6/18</a:t>
            </a:fld>
            <a:endParaRPr lang="en-US"/>
          </a:p>
        </p:txBody>
      </p:sp>
      <p:sp>
        <p:nvSpPr>
          <p:cNvPr id="5" name="Footer Placeholder 4"/>
          <p:cNvSpPr>
            <a:spLocks noGrp="1"/>
          </p:cNvSpPr>
          <p:nvPr>
            <p:ph type="ftr" sz="quarter" idx="11"/>
          </p:nvPr>
        </p:nvSpPr>
        <p:spPr>
          <a:xfrm>
            <a:off x="0" y="6505302"/>
            <a:ext cx="2895600" cy="365125"/>
          </a:xfrm>
        </p:spPr>
        <p:txBody>
          <a:bodyPr/>
          <a:lstStyle>
            <a:lvl1pPr>
              <a:defRPr sz="800"/>
            </a:lvl1pPr>
          </a:lstStyle>
          <a:p>
            <a:r>
              <a:rPr lang="en-US"/>
              <a:t>© 2017 Jason Gregory</a:t>
            </a:r>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2"/>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72000" y="4482"/>
            <a:ext cx="4572000" cy="68700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9" name="Picture 8" descr="overlay-ruleShadow.png"/>
          <p:cNvPicPr>
            <a:picLocks noChangeAspect="1"/>
          </p:cNvPicPr>
          <p:nvPr/>
        </p:nvPicPr>
        <p:blipFill>
          <a:blip r:embed="rId2"/>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6EB1A7B-CE04-4FE8-83AF-57C20536A248}" type="datetime1">
              <a:rPr lang="en-US" smtClean="0"/>
              <a:t>1/6/18</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a:t>© 2017 Jason Gregory</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9" name="Rectangle 8"/>
          <p:cNvSpPr/>
          <p:nvPr userDrawn="1"/>
        </p:nvSpPr>
        <p:spPr>
          <a:xfrm>
            <a:off x="0" y="4482"/>
            <a:ext cx="9144000" cy="68700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A417B-0DA8-495F-B9D9-31B19C4D117B}" type="datetime1">
              <a:rPr lang="en-US" smtClean="0"/>
              <a:t>1/6/18</a:t>
            </a:fld>
            <a:endParaRPr lang="en-US"/>
          </a:p>
        </p:txBody>
      </p:sp>
      <p:sp>
        <p:nvSpPr>
          <p:cNvPr id="6" name="Footer Placeholder 5"/>
          <p:cNvSpPr>
            <a:spLocks noGrp="1"/>
          </p:cNvSpPr>
          <p:nvPr>
            <p:ph type="ftr" sz="quarter" idx="11"/>
          </p:nvPr>
        </p:nvSpPr>
        <p:spPr/>
        <p:txBody>
          <a:bodyPr/>
          <a:lstStyle>
            <a:lvl1pPr>
              <a:defRPr sz="800"/>
            </a:lvl1pPr>
          </a:lstStyle>
          <a:p>
            <a:r>
              <a:rPr lang="en-US"/>
              <a:t>© 2017 Jason Gregory</a:t>
            </a:r>
            <a:endParaRPr lang="en-US" dirty="0"/>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E10DDF77-39B5-420D-B6BF-BF2FB8E0B657}" type="datetime1">
              <a:rPr lang="en-US" smtClean="0"/>
              <a:t>1/6/18</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sz="800">
                <a:solidFill>
                  <a:schemeClr val="tx1"/>
                </a:solidFill>
                <a:effectLst>
                  <a:outerShdw blurRad="38100" dist="12700" dir="2700000" algn="tl" rotWithShape="0">
                    <a:prstClr val="black">
                      <a:alpha val="60000"/>
                    </a:prstClr>
                  </a:outerShdw>
                </a:effectLst>
              </a:defRPr>
            </a:lvl1pPr>
          </a:lstStyle>
          <a:p>
            <a:r>
              <a:rPr lang="en-US"/>
              <a:t>© 2017 Jason Gregory</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0" y="1441882"/>
            <a:ext cx="9144000" cy="54326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EAE4EEE-71D5-4295-A210-1DC2BD924A5D}" type="datetime1">
              <a:rPr lang="en-US" smtClean="0"/>
              <a:t>1/6/18</a:t>
            </a:fld>
            <a:endParaRPr lang="en-US"/>
          </a:p>
        </p:txBody>
      </p:sp>
      <p:sp>
        <p:nvSpPr>
          <p:cNvPr id="5" name="Footer Placeholder 4"/>
          <p:cNvSpPr>
            <a:spLocks noGrp="1"/>
          </p:cNvSpPr>
          <p:nvPr>
            <p:ph type="ftr" sz="quarter" idx="11"/>
          </p:nvPr>
        </p:nvSpPr>
        <p:spPr/>
        <p:txBody>
          <a:bodyPr/>
          <a:lstStyle>
            <a:lvl1pPr>
              <a:defRPr sz="800"/>
            </a:lvl1pPr>
          </a:lstStyle>
          <a:p>
            <a:r>
              <a:rPr lang="en-US"/>
              <a:t>© 2017 Jason Gregory</a:t>
            </a:r>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0" y="4483"/>
            <a:ext cx="7786336" cy="68700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40ACD6E-7BEA-4229-A423-8FD1A05E85A9}" type="datetime1">
              <a:rPr lang="en-US" smtClean="0"/>
              <a:t>1/6/18</a:t>
            </a:fld>
            <a:endParaRPr lang="en-US"/>
          </a:p>
        </p:txBody>
      </p:sp>
      <p:sp>
        <p:nvSpPr>
          <p:cNvPr id="5" name="Footer Placeholder 4"/>
          <p:cNvSpPr>
            <a:spLocks noGrp="1"/>
          </p:cNvSpPr>
          <p:nvPr>
            <p:ph type="ftr" sz="quarter" idx="11"/>
          </p:nvPr>
        </p:nvSpPr>
        <p:spPr/>
        <p:txBody>
          <a:bodyPr/>
          <a:lstStyle>
            <a:lvl1pPr>
              <a:defRPr sz="800"/>
            </a:lvl1pPr>
          </a:lstStyle>
          <a:p>
            <a:r>
              <a:rPr lang="en-US"/>
              <a:t>© 2017 Jason Gregory</a:t>
            </a:r>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2"/>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793" y="1432608"/>
            <a:ext cx="9144000" cy="54326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2pPr>
              <a:buClrTx/>
              <a:defRPr/>
            </a:lvl2pPr>
            <a:lvl4pPr>
              <a:buClrTx/>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51E14D9B-4607-4726-90F2-2DAEDDD5EAD9}" type="datetime1">
              <a:rPr lang="en-US" smtClean="0"/>
              <a:t>1/6/18</a:t>
            </a:fld>
            <a:endParaRPr lang="en-US"/>
          </a:p>
        </p:txBody>
      </p:sp>
      <p:sp>
        <p:nvSpPr>
          <p:cNvPr id="5" name="Footer Placeholder 4"/>
          <p:cNvSpPr>
            <a:spLocks noGrp="1"/>
          </p:cNvSpPr>
          <p:nvPr>
            <p:ph type="ftr" sz="quarter" idx="11"/>
          </p:nvPr>
        </p:nvSpPr>
        <p:spPr>
          <a:xfrm>
            <a:off x="0" y="6500095"/>
            <a:ext cx="2895600" cy="365125"/>
          </a:xfrm>
        </p:spPr>
        <p:txBody>
          <a:bodyPr/>
          <a:lstStyle>
            <a:lvl1pPr>
              <a:defRPr sz="800"/>
            </a:lvl1pPr>
          </a:lstStyle>
          <a:p>
            <a:r>
              <a:rPr lang="en-US"/>
              <a:t>© 2017 Jason Gregory</a:t>
            </a:r>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1" name="Rectangle 10"/>
          <p:cNvSpPr/>
          <p:nvPr userDrawn="1"/>
        </p:nvSpPr>
        <p:spPr>
          <a:xfrm>
            <a:off x="0" y="3429000"/>
            <a:ext cx="9144000" cy="3445494"/>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DA90A25-A0A8-4A25-B7CD-782540B6E837}" type="datetime1">
              <a:rPr lang="en-US" smtClean="0"/>
              <a:t>1/6/18</a:t>
            </a:fld>
            <a:endParaRPr lang="en-US"/>
          </a:p>
        </p:txBody>
      </p:sp>
      <p:sp>
        <p:nvSpPr>
          <p:cNvPr id="5" name="Footer Placeholder 4"/>
          <p:cNvSpPr>
            <a:spLocks noGrp="1"/>
          </p:cNvSpPr>
          <p:nvPr>
            <p:ph type="ftr" sz="quarter" idx="11"/>
          </p:nvPr>
        </p:nvSpPr>
        <p:spPr>
          <a:xfrm>
            <a:off x="0" y="6498582"/>
            <a:ext cx="2895600" cy="365125"/>
          </a:xfrm>
        </p:spPr>
        <p:txBody>
          <a:bodyPr/>
          <a:lstStyle>
            <a:lvl1pPr>
              <a:defRPr sz="800"/>
            </a:lvl1pPr>
          </a:lstStyle>
          <a:p>
            <a:r>
              <a:rPr lang="en-US"/>
              <a:t>© 2017 Jason Gregory</a:t>
            </a:r>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2"/>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4572000"/>
            <a:ext cx="9144000" cy="230249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5913C-27AF-4C19-B2D6-293D30115F2B}" type="datetime1">
              <a:rPr lang="en-US" smtClean="0"/>
              <a:t>1/6/18</a:t>
            </a:fld>
            <a:endParaRPr lang="en-US"/>
          </a:p>
        </p:txBody>
      </p:sp>
      <p:sp>
        <p:nvSpPr>
          <p:cNvPr id="5" name="Footer Placeholder 4"/>
          <p:cNvSpPr>
            <a:spLocks noGrp="1"/>
          </p:cNvSpPr>
          <p:nvPr>
            <p:ph type="ftr" sz="quarter" idx="11"/>
          </p:nvPr>
        </p:nvSpPr>
        <p:spPr>
          <a:xfrm>
            <a:off x="0" y="6509368"/>
            <a:ext cx="2895600" cy="365125"/>
          </a:xfrm>
        </p:spPr>
        <p:txBody>
          <a:bodyPr/>
          <a:lstStyle>
            <a:lvl1pPr>
              <a:defRPr sz="800"/>
            </a:lvl1pPr>
          </a:lstStyle>
          <a:p>
            <a:r>
              <a:rPr lang="en-US"/>
              <a:t>© 2017 Jason Gregory</a:t>
            </a:r>
            <a:endParaRPr lang="en-US" dirty="0"/>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0" y="1441882"/>
            <a:ext cx="9144000" cy="54326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378C355-711C-4DE8-A4A0-6B71087750E3}" type="datetime1">
              <a:rPr lang="en-US" smtClean="0"/>
              <a:t>1/6/18</a:t>
            </a:fld>
            <a:endParaRPr lang="en-US"/>
          </a:p>
        </p:txBody>
      </p:sp>
      <p:sp>
        <p:nvSpPr>
          <p:cNvPr id="6" name="Footer Placeholder 5"/>
          <p:cNvSpPr>
            <a:spLocks noGrp="1"/>
          </p:cNvSpPr>
          <p:nvPr>
            <p:ph type="ftr" sz="quarter" idx="11"/>
          </p:nvPr>
        </p:nvSpPr>
        <p:spPr>
          <a:xfrm>
            <a:off x="0" y="6509369"/>
            <a:ext cx="2895600" cy="365125"/>
          </a:xfrm>
        </p:spPr>
        <p:txBody>
          <a:bodyPr/>
          <a:lstStyle>
            <a:lvl1pPr>
              <a:defRPr sz="800"/>
            </a:lvl1pPr>
          </a:lstStyle>
          <a:p>
            <a:r>
              <a:rPr lang="en-US"/>
              <a:t>© 2017 Jason Gregory</a:t>
            </a:r>
            <a:endParaRPr lang="en-US" dirty="0"/>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a:off x="0" y="1441882"/>
            <a:ext cx="9144000" cy="54326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16B3D82-1CED-4846-8887-384165484555}" type="datetime1">
              <a:rPr lang="en-US" smtClean="0"/>
              <a:t>1/6/18</a:t>
            </a:fld>
            <a:endParaRPr lang="en-US"/>
          </a:p>
        </p:txBody>
      </p:sp>
      <p:sp>
        <p:nvSpPr>
          <p:cNvPr id="8" name="Footer Placeholder 7"/>
          <p:cNvSpPr>
            <a:spLocks noGrp="1"/>
          </p:cNvSpPr>
          <p:nvPr>
            <p:ph type="ftr" sz="quarter" idx="11"/>
          </p:nvPr>
        </p:nvSpPr>
        <p:spPr>
          <a:xfrm>
            <a:off x="0" y="6509369"/>
            <a:ext cx="2895600" cy="365125"/>
          </a:xfrm>
        </p:spPr>
        <p:txBody>
          <a:bodyPr/>
          <a:lstStyle>
            <a:lvl1pPr>
              <a:defRPr sz="800"/>
            </a:lvl1pPr>
          </a:lstStyle>
          <a:p>
            <a:r>
              <a:rPr lang="en-US"/>
              <a:t>© 2017 Jason Gregory</a:t>
            </a:r>
            <a:endParaRPr lang="en-US" dirty="0"/>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1441882"/>
            <a:ext cx="9144000" cy="54326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7E1CF44-580A-4B51-99BF-E55ECCC6F168}" type="datetime1">
              <a:rPr lang="en-US" smtClean="0"/>
              <a:t>1/6/18</a:t>
            </a:fld>
            <a:endParaRPr lang="en-US"/>
          </a:p>
        </p:txBody>
      </p:sp>
      <p:sp>
        <p:nvSpPr>
          <p:cNvPr id="4" name="Footer Placeholder 3"/>
          <p:cNvSpPr>
            <a:spLocks noGrp="1"/>
          </p:cNvSpPr>
          <p:nvPr>
            <p:ph type="ftr" sz="quarter" idx="11"/>
          </p:nvPr>
        </p:nvSpPr>
        <p:spPr>
          <a:xfrm>
            <a:off x="0" y="6499820"/>
            <a:ext cx="2895600" cy="365125"/>
          </a:xfrm>
        </p:spPr>
        <p:txBody>
          <a:bodyPr/>
          <a:lstStyle>
            <a:lvl1pPr>
              <a:defRPr sz="800"/>
            </a:lvl1pPr>
          </a:lstStyle>
          <a:p>
            <a:r>
              <a:rPr lang="en-US"/>
              <a:t>© 2017 Jason Gregory</a:t>
            </a:r>
            <a:endParaRPr lang="en-US" dirty="0"/>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4482"/>
            <a:ext cx="9144000" cy="68700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Date Placeholder 1"/>
          <p:cNvSpPr>
            <a:spLocks noGrp="1"/>
          </p:cNvSpPr>
          <p:nvPr>
            <p:ph type="dt" sz="half" idx="10"/>
          </p:nvPr>
        </p:nvSpPr>
        <p:spPr/>
        <p:txBody>
          <a:bodyPr/>
          <a:lstStyle/>
          <a:p>
            <a:fld id="{7D4C8813-71D5-40D0-8CCE-667CAD467BDB}" type="datetime1">
              <a:rPr lang="en-US" smtClean="0"/>
              <a:t>1/6/18</a:t>
            </a:fld>
            <a:endParaRPr lang="en-US"/>
          </a:p>
        </p:txBody>
      </p:sp>
      <p:sp>
        <p:nvSpPr>
          <p:cNvPr id="3" name="Footer Placeholder 2"/>
          <p:cNvSpPr>
            <a:spLocks noGrp="1"/>
          </p:cNvSpPr>
          <p:nvPr>
            <p:ph type="ftr" sz="quarter" idx="11"/>
          </p:nvPr>
        </p:nvSpPr>
        <p:spPr>
          <a:xfrm>
            <a:off x="0" y="6509369"/>
            <a:ext cx="2895600" cy="365125"/>
          </a:xfrm>
        </p:spPr>
        <p:txBody>
          <a:bodyPr/>
          <a:lstStyle>
            <a:lvl1pPr>
              <a:defRPr sz="800"/>
            </a:lvl1pPr>
          </a:lstStyle>
          <a:p>
            <a:r>
              <a:rPr lang="en-US"/>
              <a:t>© 2017 Jason Gregory</a:t>
            </a:r>
            <a:endParaRPr lang="en-US" dirty="0"/>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4572000" y="4482"/>
            <a:ext cx="4572000" cy="687001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7EBFAD1-8D84-46F7-B269-DE7E7AA00C73}" type="datetime1">
              <a:rPr lang="en-US" smtClean="0"/>
              <a:t>1/6/18</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800" kern="1200">
                <a:solidFill>
                  <a:schemeClr val="tx1"/>
                </a:solidFill>
                <a:effectLst>
                  <a:outerShdw blurRad="38100" dist="12700" dir="2700000" algn="tl" rotWithShape="0">
                    <a:prstClr val="black">
                      <a:alpha val="60000"/>
                    </a:prstClr>
                  </a:outerShdw>
                </a:effectLst>
                <a:latin typeface="+mn-lt"/>
                <a:ea typeface="+mn-ea"/>
                <a:cs typeface="+mn-cs"/>
              </a:defRPr>
            </a:lvl1pPr>
          </a:lstStyle>
          <a:p>
            <a:r>
              <a:rPr lang="en-US"/>
              <a:t>© 2017 Jason Gregory</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2"/>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8A4FC3F8-6E72-430F-B139-A47D55CD4FE2}" type="datetime1">
              <a:rPr lang="en-US" smtClean="0"/>
              <a:t>1/6/18</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r>
              <a:rPr lang="en-US"/>
              <a:t>© 2017 Jason Gregory</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ctr" defTabSz="914400" rtl="0" eaLnBrk="1" latinLnBrk="0" hangingPunct="1">
        <a:spcBef>
          <a:spcPct val="0"/>
        </a:spcBef>
        <a:buNone/>
        <a:defRPr sz="3600" kern="1200" cap="none">
          <a:solidFill>
            <a:schemeClr val="tx1"/>
          </a:solidFill>
          <a:effectLst>
            <a:outerShdw blurRad="50800" dist="12700" dir="2700000" sx="100500" sy="100500" algn="tl" rotWithShape="0">
              <a:prstClr val="black">
                <a:alpha val="60000"/>
              </a:prstClr>
            </a:outerShdw>
          </a:effectLst>
          <a:latin typeface="+mn-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255.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256.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257.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8" Type="http://schemas.openxmlformats.org/officeDocument/2006/relationships/image" Target="../media/image29.tif"/><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30.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tiff"/><Relationship Id="rId7" Type="http://schemas.openxmlformats.org/officeDocument/2006/relationships/image" Target="../media/image26.tiff"/><Relationship Id="rId8" Type="http://schemas.openxmlformats.org/officeDocument/2006/relationships/image" Target="../media/image28.tiff"/><Relationship Id="rId9" Type="http://schemas.openxmlformats.org/officeDocument/2006/relationships/image" Target="../media/image29.tif"/><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dcvault.com/play/1022186/Parallelizing-the-Naughty-Dog-Engine" TargetMode="Externa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ellperformance.beyond3d.com/articles/public/concurrency_rabit_hole.pdf" TargetMode="Externa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tiff"/></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tiff"/></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 Id="rId3" Type="http://schemas.openxmlformats.org/officeDocument/2006/relationships/image" Target="../media/image43.tiff"/></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tiff"/></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tiff"/></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tiff"/><Relationship Id="rId3" Type="http://schemas.openxmlformats.org/officeDocument/2006/relationships/image" Target="../media/image43.tiff"/></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tiff"/><Relationship Id="rId3" Type="http://schemas.openxmlformats.org/officeDocument/2006/relationships/image" Target="../media/image43.tiff"/></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ooksite.elsevier.com/9780123838728/figures/PDF/Chapter_01.pdf" TargetMode="External"/><Relationship Id="rId3" Type="http://schemas.openxmlformats.org/officeDocument/2006/relationships/hyperlink" Target="http://www.swedishcoding.com/2015/03/08/gdc-2015-presentation-parallelizing-the-naughty-dog-engine/" TargetMode="External"/></Relationships>
</file>

<file path=ppt/slides/_rels/slide441.xml.rels><?xml version="1.0" encoding="UTF-8" standalone="yes"?>
<Relationships xmlns="http://schemas.openxmlformats.org/package/2006/relationships"><Relationship Id="rId3" Type="http://schemas.openxmlformats.org/officeDocument/2006/relationships/hyperlink" Target="https://homes.cs.washington.edu/~arvind/cs422/lectureNotes/deadlock-6.pdf" TargetMode="External"/><Relationship Id="rId4" Type="http://schemas.openxmlformats.org/officeDocument/2006/relationships/hyperlink" Target="https://dataorientedprogramming.wordpress.com/tag/mike-acton/" TargetMode="External"/><Relationship Id="rId5" Type="http://schemas.openxmlformats.org/officeDocument/2006/relationships/hyperlink" Target="http://www.dataorienteddesign.com/dodmain/" TargetMode="External"/><Relationship Id="rId6" Type="http://schemas.openxmlformats.org/officeDocument/2006/relationships/hyperlink" Target="https://markplusplus.wordpress.com/2007/03/14/fast-sse-select-operation/" TargetMode="External"/><Relationship Id="rId7" Type="http://schemas.openxmlformats.org/officeDocument/2006/relationships/hyperlink" Target="https://www.amd.com/Documents/GCN_Architecture_whitepaper.pdf" TargetMode="External"/><Relationship Id="rId1" Type="http://schemas.openxmlformats.org/officeDocument/2006/relationships/slideLayout" Target="../slideLayouts/slideLayout2.xml"/><Relationship Id="rId2" Type="http://schemas.openxmlformats.org/officeDocument/2006/relationships/hyperlink" Target="https://computing.llnl.gov/tutorials/parallel_com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Relationship Id="rId3" Type="http://schemas.openxmlformats.org/officeDocument/2006/relationships/image" Target="../media/image14.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tif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tif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tif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tif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Concurrency and Parallelism</a:t>
            </a:r>
          </a:p>
        </p:txBody>
      </p:sp>
      <p:sp>
        <p:nvSpPr>
          <p:cNvPr id="3" name="Subtitle 2"/>
          <p:cNvSpPr>
            <a:spLocks noGrp="1"/>
          </p:cNvSpPr>
          <p:nvPr>
            <p:ph type="subTitle" idx="1"/>
          </p:nvPr>
        </p:nvSpPr>
        <p:spPr/>
        <p:txBody>
          <a:bodyPr/>
          <a:lstStyle/>
          <a:p>
            <a:r>
              <a:rPr lang="en-US" sz="2800" dirty="0" err="1"/>
              <a:t>GameConnection</a:t>
            </a:r>
            <a:r>
              <a:rPr lang="en-US" sz="2800" dirty="0"/>
              <a:t> Europe 2017</a:t>
            </a:r>
          </a:p>
          <a:p>
            <a:r>
              <a:rPr lang="en-US" dirty="0"/>
              <a:t>Jason Gregory</a:t>
            </a:r>
            <a:br>
              <a:rPr lang="en-US" dirty="0"/>
            </a:br>
            <a:r>
              <a:rPr lang="en-US" dirty="0"/>
              <a:t>Lead Programmer, Naughty Dog Inc.</a:t>
            </a:r>
          </a:p>
        </p:txBody>
      </p:sp>
    </p:spTree>
    <p:extLst>
      <p:ext uri="{BB962C8B-B14F-4D97-AF65-F5344CB8AC3E}">
        <p14:creationId xmlns:p14="http://schemas.microsoft.com/office/powerpoint/2010/main" val="42155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versus Parallelism</a:t>
            </a:r>
          </a:p>
        </p:txBody>
      </p:sp>
      <p:sp>
        <p:nvSpPr>
          <p:cNvPr id="3" name="Content Placeholder 2"/>
          <p:cNvSpPr>
            <a:spLocks noGrp="1"/>
          </p:cNvSpPr>
          <p:nvPr>
            <p:ph idx="1"/>
          </p:nvPr>
        </p:nvSpPr>
        <p:spPr/>
        <p:txBody>
          <a:bodyPr>
            <a:normAutofit/>
          </a:bodyPr>
          <a:lstStyle/>
          <a:p>
            <a:r>
              <a:rPr lang="en-US" b="1" dirty="0"/>
              <a:t>Concurrency</a:t>
            </a:r>
            <a:r>
              <a:rPr lang="en-US" dirty="0"/>
              <a:t> means multiple flows of control operating on shared data</a:t>
            </a:r>
          </a:p>
          <a:p>
            <a:r>
              <a:rPr lang="en-US" b="1" dirty="0"/>
              <a:t>Parallelism</a:t>
            </a:r>
            <a:r>
              <a:rPr lang="en-US" dirty="0"/>
              <a:t> is multiple hardware components operating simultaneously</a:t>
            </a:r>
          </a:p>
          <a:p>
            <a:pPr lvl="1"/>
            <a:r>
              <a:rPr lang="en-US" i="1" dirty="0"/>
              <a:t>Concurrency</a:t>
            </a:r>
            <a:r>
              <a:rPr lang="en-US" dirty="0"/>
              <a:t> is possible even on a </a:t>
            </a:r>
            <a:r>
              <a:rPr lang="en-US" b="1" dirty="0"/>
              <a:t>single-core </a:t>
            </a:r>
            <a:r>
              <a:rPr lang="en-US" dirty="0"/>
              <a:t>CPU</a:t>
            </a:r>
          </a:p>
          <a:p>
            <a:pPr lvl="2"/>
            <a:r>
              <a:rPr lang="en-US" dirty="0"/>
              <a:t>e.g., </a:t>
            </a:r>
            <a:r>
              <a:rPr lang="en-US" b="1" dirty="0"/>
              <a:t>preemptive</a:t>
            </a:r>
            <a:r>
              <a:rPr lang="en-US" dirty="0"/>
              <a:t> multitasking</a:t>
            </a:r>
          </a:p>
          <a:p>
            <a:pPr lvl="1"/>
            <a:r>
              <a:rPr lang="en-US" dirty="0"/>
              <a:t>Likewise, </a:t>
            </a:r>
            <a:r>
              <a:rPr lang="en-US" i="1" dirty="0"/>
              <a:t>parallel hardware </a:t>
            </a:r>
            <a:r>
              <a:rPr lang="en-US" dirty="0"/>
              <a:t>can improve performance of even </a:t>
            </a:r>
            <a:r>
              <a:rPr lang="en-US" b="1" dirty="0"/>
              <a:t>single-threaded </a:t>
            </a:r>
            <a:r>
              <a:rPr lang="en-US" dirty="0"/>
              <a:t>code</a:t>
            </a:r>
          </a:p>
          <a:p>
            <a:pPr lvl="2"/>
            <a:r>
              <a:rPr lang="en-US" dirty="0" err="1"/>
              <a:t>implict</a:t>
            </a:r>
            <a:r>
              <a:rPr lang="en-US" dirty="0"/>
              <a:t> parallelism (</a:t>
            </a:r>
            <a:r>
              <a:rPr lang="en-US" b="1" dirty="0"/>
              <a:t>pipelined</a:t>
            </a:r>
            <a:r>
              <a:rPr lang="en-US" dirty="0"/>
              <a:t> or </a:t>
            </a:r>
            <a:r>
              <a:rPr lang="en-US" b="1" dirty="0"/>
              <a:t>superscalar</a:t>
            </a:r>
            <a:r>
              <a:rPr lang="en-US" dirty="0"/>
              <a:t> CPU architectures)</a:t>
            </a:r>
          </a:p>
        </p:txBody>
      </p:sp>
      <p:sp>
        <p:nvSpPr>
          <p:cNvPr id="4" name="Footer Placeholder 3">
            <a:extLst>
              <a:ext uri="{FF2B5EF4-FFF2-40B4-BE49-F238E27FC236}">
                <a16:creationId xmlns="" xmlns:a16="http://schemas.microsoft.com/office/drawing/2014/main" id="{9733663C-A77C-494A-AB45-02D3FFCA941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780316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9463" y="2284904"/>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11" name="TextBox 10"/>
          <p:cNvSpPr txBox="1"/>
          <p:nvPr/>
        </p:nvSpPr>
        <p:spPr>
          <a:xfrm>
            <a:off x="1226551" y="3107808"/>
            <a:ext cx="276187" cy="307777"/>
          </a:xfrm>
          <a:prstGeom prst="rect">
            <a:avLst/>
          </a:prstGeom>
          <a:noFill/>
        </p:spPr>
        <p:txBody>
          <a:bodyPr wrap="none" rtlCol="0">
            <a:spAutoFit/>
          </a:bodyPr>
          <a:lstStyle/>
          <a:p>
            <a:r>
              <a:rPr lang="en-US" sz="1400" dirty="0">
                <a:solidFill>
                  <a:srgbClr val="333333"/>
                </a:solidFill>
              </a:rPr>
              <a:t>0</a:t>
            </a:r>
          </a:p>
        </p:txBody>
      </p:sp>
      <p:sp>
        <p:nvSpPr>
          <p:cNvPr id="80" name="TextBox 79"/>
          <p:cNvSpPr txBox="1"/>
          <p:nvPr/>
        </p:nvSpPr>
        <p:spPr>
          <a:xfrm>
            <a:off x="1226551" y="3524961"/>
            <a:ext cx="276187" cy="307777"/>
          </a:xfrm>
          <a:prstGeom prst="rect">
            <a:avLst/>
          </a:prstGeom>
          <a:noFill/>
        </p:spPr>
        <p:txBody>
          <a:bodyPr wrap="none" rtlCol="0">
            <a:spAutoFit/>
          </a:bodyPr>
          <a:lstStyle/>
          <a:p>
            <a:r>
              <a:rPr lang="en-US" sz="1400" dirty="0">
                <a:solidFill>
                  <a:srgbClr val="333333"/>
                </a:solidFill>
              </a:rPr>
              <a:t>1</a:t>
            </a:r>
          </a:p>
        </p:txBody>
      </p:sp>
      <p:sp>
        <p:nvSpPr>
          <p:cNvPr id="81" name="TextBox 80"/>
          <p:cNvSpPr txBox="1"/>
          <p:nvPr/>
        </p:nvSpPr>
        <p:spPr>
          <a:xfrm>
            <a:off x="1226551" y="3937190"/>
            <a:ext cx="276187" cy="307777"/>
          </a:xfrm>
          <a:prstGeom prst="rect">
            <a:avLst/>
          </a:prstGeom>
          <a:noFill/>
        </p:spPr>
        <p:txBody>
          <a:bodyPr wrap="none" rtlCol="0">
            <a:spAutoFit/>
          </a:bodyPr>
          <a:lstStyle/>
          <a:p>
            <a:r>
              <a:rPr lang="en-US" sz="1400" dirty="0">
                <a:solidFill>
                  <a:srgbClr val="333333"/>
                </a:solidFill>
              </a:rPr>
              <a:t>2</a:t>
            </a:r>
          </a:p>
        </p:txBody>
      </p:sp>
      <p:sp>
        <p:nvSpPr>
          <p:cNvPr id="82" name="TextBox 81"/>
          <p:cNvSpPr txBox="1"/>
          <p:nvPr/>
        </p:nvSpPr>
        <p:spPr>
          <a:xfrm>
            <a:off x="1226551" y="4342818"/>
            <a:ext cx="276187" cy="307777"/>
          </a:xfrm>
          <a:prstGeom prst="rect">
            <a:avLst/>
          </a:prstGeom>
          <a:noFill/>
        </p:spPr>
        <p:txBody>
          <a:bodyPr wrap="none" rtlCol="0">
            <a:spAutoFit/>
          </a:bodyPr>
          <a:lstStyle/>
          <a:p>
            <a:r>
              <a:rPr lang="en-US" sz="1400" dirty="0">
                <a:solidFill>
                  <a:srgbClr val="333333"/>
                </a:solidFill>
              </a:rPr>
              <a:t>3</a:t>
            </a:r>
          </a:p>
        </p:txBody>
      </p:sp>
      <p:sp>
        <p:nvSpPr>
          <p:cNvPr id="83" name="TextBox 82"/>
          <p:cNvSpPr txBox="1"/>
          <p:nvPr/>
        </p:nvSpPr>
        <p:spPr>
          <a:xfrm>
            <a:off x="1226551" y="4749043"/>
            <a:ext cx="276187" cy="307777"/>
          </a:xfrm>
          <a:prstGeom prst="rect">
            <a:avLst/>
          </a:prstGeom>
          <a:noFill/>
        </p:spPr>
        <p:txBody>
          <a:bodyPr wrap="none" rtlCol="0">
            <a:spAutoFit/>
          </a:bodyPr>
          <a:lstStyle/>
          <a:p>
            <a:r>
              <a:rPr lang="en-US" sz="1400" dirty="0">
                <a:solidFill>
                  <a:srgbClr val="333333"/>
                </a:solidFill>
              </a:rPr>
              <a:t>4</a:t>
            </a:r>
          </a:p>
        </p:txBody>
      </p:sp>
      <p:grpSp>
        <p:nvGrpSpPr>
          <p:cNvPr id="9" name="Group 8"/>
          <p:cNvGrpSpPr/>
          <p:nvPr/>
        </p:nvGrpSpPr>
        <p:grpSpPr>
          <a:xfrm>
            <a:off x="1599956" y="2550571"/>
            <a:ext cx="480628" cy="3076722"/>
            <a:chOff x="1599956" y="2550571"/>
            <a:chExt cx="480628" cy="3076722"/>
          </a:xfrm>
        </p:grpSpPr>
        <p:sp>
          <p:nvSpPr>
            <p:cNvPr id="41" name="Rectangle 40"/>
            <p:cNvSpPr/>
            <p:nvPr/>
          </p:nvSpPr>
          <p:spPr>
            <a:xfrm>
              <a:off x="1599956"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46" name="Rectangle 45"/>
            <p:cNvSpPr/>
            <p:nvPr/>
          </p:nvSpPr>
          <p:spPr>
            <a:xfrm>
              <a:off x="1599956" y="306882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51" name="Rectangle 50"/>
            <p:cNvSpPr/>
            <p:nvPr/>
          </p:nvSpPr>
          <p:spPr>
            <a:xfrm>
              <a:off x="1599956" y="3472943"/>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1" name="Rectangle 60"/>
            <p:cNvSpPr/>
            <p:nvPr/>
          </p:nvSpPr>
          <p:spPr>
            <a:xfrm>
              <a:off x="1599956" y="3882028"/>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4" name="Rectangle 63"/>
            <p:cNvSpPr/>
            <p:nvPr/>
          </p:nvSpPr>
          <p:spPr>
            <a:xfrm>
              <a:off x="1599956"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6" name="Rectangle 65"/>
            <p:cNvSpPr/>
            <p:nvPr/>
          </p:nvSpPr>
          <p:spPr>
            <a:xfrm>
              <a:off x="1599956"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38" name="Rectangle 37"/>
            <p:cNvSpPr/>
            <p:nvPr/>
          </p:nvSpPr>
          <p:spPr>
            <a:xfrm>
              <a:off x="1599956" y="510621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add</a:t>
              </a:r>
            </a:p>
          </p:txBody>
        </p:sp>
      </p:grpSp>
      <p:sp>
        <p:nvSpPr>
          <p:cNvPr id="39" name="TextBox 38"/>
          <p:cNvSpPr txBox="1"/>
          <p:nvPr/>
        </p:nvSpPr>
        <p:spPr>
          <a:xfrm>
            <a:off x="1240857" y="5140664"/>
            <a:ext cx="276187" cy="307777"/>
          </a:xfrm>
          <a:prstGeom prst="rect">
            <a:avLst/>
          </a:prstGeom>
          <a:noFill/>
        </p:spPr>
        <p:txBody>
          <a:bodyPr wrap="none" rtlCol="0">
            <a:spAutoFit/>
          </a:bodyPr>
          <a:lstStyle/>
          <a:p>
            <a:r>
              <a:rPr lang="en-US" sz="1400" dirty="0">
                <a:solidFill>
                  <a:srgbClr val="333333"/>
                </a:solidFill>
              </a:rPr>
              <a:t>5</a:t>
            </a:r>
          </a:p>
        </p:txBody>
      </p:sp>
      <p:grpSp>
        <p:nvGrpSpPr>
          <p:cNvPr id="3" name="Group 2"/>
          <p:cNvGrpSpPr/>
          <p:nvPr/>
        </p:nvGrpSpPr>
        <p:grpSpPr>
          <a:xfrm>
            <a:off x="3540207" y="2550571"/>
            <a:ext cx="480628" cy="3076722"/>
            <a:chOff x="3540207" y="2550571"/>
            <a:chExt cx="480628" cy="3076722"/>
          </a:xfrm>
        </p:grpSpPr>
        <p:sp>
          <p:nvSpPr>
            <p:cNvPr id="44" name="Rectangle 43"/>
            <p:cNvSpPr/>
            <p:nvPr/>
          </p:nvSpPr>
          <p:spPr>
            <a:xfrm>
              <a:off x="3540207"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59" name="Rectangle 58"/>
            <p:cNvSpPr/>
            <p:nvPr/>
          </p:nvSpPr>
          <p:spPr>
            <a:xfrm>
              <a:off x="3540207" y="4695725"/>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34" name="Rectangle 33"/>
            <p:cNvSpPr/>
            <p:nvPr/>
          </p:nvSpPr>
          <p:spPr>
            <a:xfrm>
              <a:off x="3540207"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4" name="Group 3"/>
          <p:cNvGrpSpPr/>
          <p:nvPr/>
        </p:nvGrpSpPr>
        <p:grpSpPr>
          <a:xfrm>
            <a:off x="3055145" y="2550571"/>
            <a:ext cx="480628" cy="3076722"/>
            <a:chOff x="3055304" y="2550571"/>
            <a:chExt cx="480628" cy="3076722"/>
          </a:xfrm>
        </p:grpSpPr>
        <p:sp>
          <p:nvSpPr>
            <p:cNvPr id="43" name="Rectangle 42"/>
            <p:cNvSpPr/>
            <p:nvPr/>
          </p:nvSpPr>
          <p:spPr>
            <a:xfrm>
              <a:off x="3055304"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57" name="Rectangle 56"/>
            <p:cNvSpPr/>
            <p:nvPr/>
          </p:nvSpPr>
          <p:spPr>
            <a:xfrm>
              <a:off x="3055304" y="4287751"/>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60" name="Rectangle 59"/>
            <p:cNvSpPr/>
            <p:nvPr/>
          </p:nvSpPr>
          <p:spPr>
            <a:xfrm>
              <a:off x="3055304"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35" name="Rectangle 34"/>
            <p:cNvSpPr/>
            <p:nvPr/>
          </p:nvSpPr>
          <p:spPr>
            <a:xfrm>
              <a:off x="3055304"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7" name="Group 6"/>
          <p:cNvGrpSpPr/>
          <p:nvPr/>
        </p:nvGrpSpPr>
        <p:grpSpPr>
          <a:xfrm>
            <a:off x="2570082" y="2550571"/>
            <a:ext cx="480628" cy="3076722"/>
            <a:chOff x="2573953" y="2550571"/>
            <a:chExt cx="480628" cy="3076722"/>
          </a:xfrm>
        </p:grpSpPr>
        <p:sp>
          <p:nvSpPr>
            <p:cNvPr id="42" name="Rectangle 41"/>
            <p:cNvSpPr/>
            <p:nvPr/>
          </p:nvSpPr>
          <p:spPr>
            <a:xfrm>
              <a:off x="2573953"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55" name="Rectangle 54"/>
            <p:cNvSpPr/>
            <p:nvPr/>
          </p:nvSpPr>
          <p:spPr>
            <a:xfrm>
              <a:off x="2573953" y="388202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58" name="Rectangle 57"/>
            <p:cNvSpPr/>
            <p:nvPr/>
          </p:nvSpPr>
          <p:spPr>
            <a:xfrm>
              <a:off x="2573953"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3" name="Rectangle 62"/>
            <p:cNvSpPr/>
            <p:nvPr/>
          </p:nvSpPr>
          <p:spPr>
            <a:xfrm>
              <a:off x="2573953"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36" name="Rectangle 35"/>
            <p:cNvSpPr/>
            <p:nvPr/>
          </p:nvSpPr>
          <p:spPr>
            <a:xfrm>
              <a:off x="2573953"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8" name="Group 7"/>
          <p:cNvGrpSpPr/>
          <p:nvPr/>
        </p:nvGrpSpPr>
        <p:grpSpPr>
          <a:xfrm>
            <a:off x="2085019" y="2550571"/>
            <a:ext cx="480628" cy="3076722"/>
            <a:chOff x="2089050" y="2550571"/>
            <a:chExt cx="480628" cy="3076722"/>
          </a:xfrm>
        </p:grpSpPr>
        <p:sp>
          <p:nvSpPr>
            <p:cNvPr id="6" name="Rectangle 5"/>
            <p:cNvSpPr/>
            <p:nvPr/>
          </p:nvSpPr>
          <p:spPr>
            <a:xfrm>
              <a:off x="2089050"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50" name="Rectangle 49"/>
            <p:cNvSpPr/>
            <p:nvPr/>
          </p:nvSpPr>
          <p:spPr>
            <a:xfrm>
              <a:off x="2089050" y="347294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56" name="Rectangle 55"/>
            <p:cNvSpPr/>
            <p:nvPr/>
          </p:nvSpPr>
          <p:spPr>
            <a:xfrm>
              <a:off x="2089050" y="3882028"/>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2" name="Rectangle 61"/>
            <p:cNvSpPr/>
            <p:nvPr/>
          </p:nvSpPr>
          <p:spPr>
            <a:xfrm>
              <a:off x="2089050"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65" name="Rectangle 64"/>
            <p:cNvSpPr/>
            <p:nvPr/>
          </p:nvSpPr>
          <p:spPr>
            <a:xfrm>
              <a:off x="2089050"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40" name="Rectangle 39"/>
            <p:cNvSpPr/>
            <p:nvPr/>
          </p:nvSpPr>
          <p:spPr>
            <a:xfrm>
              <a:off x="2089050"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sp>
        <p:nvSpPr>
          <p:cNvPr id="2" name="Title 1"/>
          <p:cNvSpPr>
            <a:spLocks noGrp="1"/>
          </p:cNvSpPr>
          <p:nvPr>
            <p:ph type="title"/>
          </p:nvPr>
        </p:nvSpPr>
        <p:spPr/>
        <p:txBody>
          <a:bodyPr/>
          <a:lstStyle/>
          <a:p>
            <a:r>
              <a:rPr lang="en-US" dirty="0"/>
              <a:t>Data Hazards</a:t>
            </a:r>
          </a:p>
        </p:txBody>
      </p:sp>
      <p:sp>
        <p:nvSpPr>
          <p:cNvPr id="37" name="TextBox 36"/>
          <p:cNvSpPr txBox="1"/>
          <p:nvPr/>
        </p:nvSpPr>
        <p:spPr>
          <a:xfrm>
            <a:off x="4448904" y="2483523"/>
            <a:ext cx="4465561" cy="3389562"/>
          </a:xfrm>
          <a:prstGeom prst="rect">
            <a:avLst/>
          </a:prstGeom>
          <a:noFill/>
        </p:spPr>
        <p:txBody>
          <a:bodyPr wrap="square" rtlCol="0">
            <a:noAutofit/>
          </a:bodyPr>
          <a:lstStyle/>
          <a:p>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madd</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 </a:t>
            </a:r>
            <a:r>
              <a:rPr lang="en-US" dirty="0" err="1">
                <a:solidFill>
                  <a:schemeClr val="bg2"/>
                </a:solidFill>
                <a:latin typeface="Consolas"/>
                <a:cs typeface="Consolas"/>
              </a:rPr>
              <a:t>int</a:t>
            </a:r>
            <a:r>
              <a:rPr lang="en-US" dirty="0">
                <a:solidFill>
                  <a:schemeClr val="bg2"/>
                </a:solidFill>
                <a:latin typeface="Consolas"/>
                <a:cs typeface="Consolas"/>
              </a:rPr>
              <a:t> b, </a:t>
            </a:r>
            <a:r>
              <a:rPr lang="en-US" dirty="0" err="1">
                <a:solidFill>
                  <a:schemeClr val="bg2"/>
                </a:solidFill>
                <a:latin typeface="Consolas"/>
                <a:cs typeface="Consolas"/>
              </a:rPr>
              <a:t>int</a:t>
            </a:r>
            <a:r>
              <a:rPr lang="en-US" dirty="0">
                <a:solidFill>
                  <a:schemeClr val="bg2"/>
                </a:solidFill>
                <a:latin typeface="Consolas"/>
                <a:cs typeface="Consolas"/>
              </a:rPr>
              <a:t> c)</a:t>
            </a:r>
            <a:br>
              <a:rPr lang="en-US" dirty="0">
                <a:solidFill>
                  <a:schemeClr val="bg2"/>
                </a:solidFill>
                <a:latin typeface="Consolas"/>
                <a:cs typeface="Consolas"/>
              </a:rPr>
            </a:b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a:t>
            </a:r>
            <a:r>
              <a:rPr lang="en-US" b="1" dirty="0">
                <a:solidFill>
                  <a:srgbClr val="FF0000"/>
                </a:solidFill>
                <a:latin typeface="Consolas"/>
                <a:cs typeface="Consolas"/>
              </a:rPr>
              <a:t>temp</a:t>
            </a:r>
            <a:r>
              <a:rPr lang="en-US" dirty="0">
                <a:solidFill>
                  <a:srgbClr val="FF0000"/>
                </a:solidFill>
                <a:latin typeface="Consolas"/>
                <a:cs typeface="Consolas"/>
              </a:rPr>
              <a:t> </a:t>
            </a:r>
            <a:r>
              <a:rPr lang="en-US" dirty="0">
                <a:solidFill>
                  <a:schemeClr val="bg2"/>
                </a:solidFill>
                <a:latin typeface="Consolas"/>
                <a:cs typeface="Consolas"/>
              </a:rPr>
              <a:t>= a * b;</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result = </a:t>
            </a:r>
            <a:r>
              <a:rPr lang="en-US" b="1" dirty="0">
                <a:solidFill>
                  <a:srgbClr val="FF0000"/>
                </a:solidFill>
                <a:latin typeface="Consolas"/>
                <a:cs typeface="Consolas"/>
              </a:rPr>
              <a:t>temp</a:t>
            </a:r>
            <a:r>
              <a:rPr lang="en-US" dirty="0">
                <a:solidFill>
                  <a:srgbClr val="FF0000"/>
                </a:solidFill>
                <a:latin typeface="Consolas"/>
                <a:cs typeface="Consolas"/>
              </a:rPr>
              <a:t> </a:t>
            </a:r>
            <a:r>
              <a:rPr lang="en-US" dirty="0">
                <a:solidFill>
                  <a:schemeClr val="bg2"/>
                </a:solidFill>
                <a:latin typeface="Consolas"/>
                <a:cs typeface="Consolas"/>
              </a:rPr>
              <a:t>+ c;</a:t>
            </a:r>
            <a:br>
              <a:rPr lang="en-US" dirty="0">
                <a:solidFill>
                  <a:schemeClr val="bg2"/>
                </a:solidFill>
                <a:latin typeface="Consolas"/>
                <a:cs typeface="Consolas"/>
              </a:rPr>
            </a:br>
            <a:r>
              <a:rPr lang="en-US" dirty="0">
                <a:solidFill>
                  <a:schemeClr val="bg2"/>
                </a:solidFill>
                <a:latin typeface="Consolas"/>
                <a:cs typeface="Consolas"/>
              </a:rPr>
              <a:t>    return result;</a:t>
            </a:r>
            <a:br>
              <a:rPr lang="en-US" dirty="0">
                <a:solidFill>
                  <a:schemeClr val="bg2"/>
                </a:solidFill>
                <a:latin typeface="Consolas"/>
                <a:cs typeface="Consolas"/>
              </a:rPr>
            </a:br>
            <a:r>
              <a:rPr lang="en-US" dirty="0">
                <a:solidFill>
                  <a:schemeClr val="bg2"/>
                </a:solidFill>
                <a:latin typeface="Consolas"/>
                <a:cs typeface="Consolas"/>
              </a:rPr>
              <a:t>}</a:t>
            </a:r>
          </a:p>
          <a:p>
            <a:endParaRPr lang="en-US" dirty="0">
              <a:solidFill>
                <a:schemeClr val="bg2"/>
              </a:solidFill>
              <a:latin typeface="Consolas"/>
              <a:cs typeface="Consolas"/>
            </a:endParaRPr>
          </a:p>
          <a:p>
            <a:endParaRPr lang="en-US" dirty="0">
              <a:solidFill>
                <a:schemeClr val="bg2"/>
              </a:solidFill>
              <a:latin typeface="Consolas"/>
              <a:cs typeface="Consolas"/>
            </a:endParaRPr>
          </a:p>
          <a:p>
            <a:endParaRPr lang="en-US" dirty="0">
              <a:solidFill>
                <a:schemeClr val="bg2"/>
              </a:solidFill>
              <a:latin typeface="Consolas"/>
              <a:cs typeface="Consolas"/>
            </a:endParaRPr>
          </a:p>
          <a:p>
            <a:r>
              <a:rPr lang="en-US" dirty="0" err="1">
                <a:solidFill>
                  <a:schemeClr val="bg2"/>
                </a:solidFill>
                <a:latin typeface="Consolas"/>
                <a:cs typeface="Consolas"/>
              </a:rPr>
              <a:t>mul</a:t>
            </a:r>
            <a:r>
              <a:rPr lang="en-US" dirty="0">
                <a:solidFill>
                  <a:schemeClr val="bg2"/>
                </a:solidFill>
                <a:latin typeface="Consolas"/>
                <a:cs typeface="Consolas"/>
              </a:rPr>
              <a:t>   </a:t>
            </a:r>
            <a:r>
              <a:rPr lang="en-US" b="1" dirty="0">
                <a:solidFill>
                  <a:srgbClr val="FF0000"/>
                </a:solidFill>
                <a:latin typeface="Consolas"/>
                <a:cs typeface="Consolas"/>
              </a:rPr>
              <a:t>r1</a:t>
            </a:r>
            <a:r>
              <a:rPr lang="en-US" dirty="0">
                <a:solidFill>
                  <a:schemeClr val="bg2"/>
                </a:solidFill>
                <a:latin typeface="Consolas"/>
                <a:cs typeface="Consolas"/>
              </a:rPr>
              <a:t>, r2, r3  </a:t>
            </a:r>
            <a:r>
              <a:rPr lang="en-US" dirty="0">
                <a:solidFill>
                  <a:srgbClr val="0F6217"/>
                </a:solidFill>
                <a:latin typeface="Consolas"/>
                <a:cs typeface="Consolas"/>
              </a:rPr>
              <a:t>; </a:t>
            </a:r>
            <a:r>
              <a:rPr lang="en-US" b="1" dirty="0">
                <a:solidFill>
                  <a:srgbClr val="0F6217"/>
                </a:solidFill>
                <a:latin typeface="Consolas"/>
                <a:cs typeface="Consolas"/>
              </a:rPr>
              <a:t>r1</a:t>
            </a:r>
            <a:r>
              <a:rPr lang="en-US" dirty="0">
                <a:solidFill>
                  <a:srgbClr val="0F6217"/>
                </a:solidFill>
                <a:latin typeface="Consolas"/>
                <a:cs typeface="Consolas"/>
              </a:rPr>
              <a:t> = r2 * r3</a:t>
            </a:r>
          </a:p>
          <a:p>
            <a:r>
              <a:rPr lang="en-US" dirty="0">
                <a:solidFill>
                  <a:schemeClr val="bg2"/>
                </a:solidFill>
                <a:latin typeface="Consolas"/>
                <a:cs typeface="Consolas"/>
              </a:rPr>
              <a:t>add   r5, </a:t>
            </a:r>
            <a:r>
              <a:rPr lang="en-US" b="1" dirty="0">
                <a:solidFill>
                  <a:srgbClr val="FF0000"/>
                </a:solidFill>
                <a:latin typeface="Consolas"/>
                <a:cs typeface="Consolas"/>
              </a:rPr>
              <a:t>r1</a:t>
            </a:r>
            <a:r>
              <a:rPr lang="en-US" dirty="0">
                <a:solidFill>
                  <a:schemeClr val="bg2"/>
                </a:solidFill>
                <a:latin typeface="Consolas"/>
                <a:cs typeface="Consolas"/>
              </a:rPr>
              <a:t>, r4  </a:t>
            </a:r>
            <a:r>
              <a:rPr lang="en-US" dirty="0">
                <a:solidFill>
                  <a:srgbClr val="0F6217"/>
                </a:solidFill>
                <a:latin typeface="Consolas"/>
                <a:cs typeface="Consolas"/>
              </a:rPr>
              <a:t>; r5 = </a:t>
            </a:r>
            <a:r>
              <a:rPr lang="en-US" b="1" dirty="0">
                <a:solidFill>
                  <a:srgbClr val="0F6217"/>
                </a:solidFill>
                <a:latin typeface="Consolas"/>
                <a:cs typeface="Consolas"/>
              </a:rPr>
              <a:t>r1</a:t>
            </a:r>
            <a:r>
              <a:rPr lang="en-US" dirty="0">
                <a:solidFill>
                  <a:srgbClr val="0F6217"/>
                </a:solidFill>
                <a:latin typeface="Consolas"/>
                <a:cs typeface="Consolas"/>
              </a:rPr>
              <a:t> + r4</a:t>
            </a:r>
          </a:p>
          <a:p>
            <a:endParaRPr lang="en-US" dirty="0">
              <a:solidFill>
                <a:schemeClr val="bg2"/>
              </a:solidFill>
              <a:latin typeface="Consolas"/>
              <a:cs typeface="Consolas"/>
            </a:endParaRPr>
          </a:p>
          <a:p>
            <a:endParaRPr lang="en-US" dirty="0">
              <a:solidFill>
                <a:schemeClr val="bg2"/>
              </a:solidFill>
              <a:latin typeface="Consolas"/>
              <a:cs typeface="Consolas"/>
            </a:endParaRPr>
          </a:p>
        </p:txBody>
      </p:sp>
      <p:sp>
        <p:nvSpPr>
          <p:cNvPr id="45" name="TextBox 44"/>
          <p:cNvSpPr txBox="1"/>
          <p:nvPr/>
        </p:nvSpPr>
        <p:spPr>
          <a:xfrm rot="1560509">
            <a:off x="1671514" y="4319111"/>
            <a:ext cx="1370888" cy="338554"/>
          </a:xfrm>
          <a:prstGeom prst="rect">
            <a:avLst/>
          </a:prstGeom>
          <a:solidFill>
            <a:schemeClr val="bg2">
              <a:lumMod val="50000"/>
              <a:lumOff val="50000"/>
            </a:schemeClr>
          </a:solidFill>
        </p:spPr>
        <p:txBody>
          <a:bodyPr wrap="none" rtlCol="0">
            <a:spAutoFit/>
          </a:bodyPr>
          <a:lstStyle/>
          <a:p>
            <a:pPr algn="r"/>
            <a:r>
              <a:rPr lang="en-US" sz="1600" b="1" dirty="0">
                <a:solidFill>
                  <a:srgbClr val="333333"/>
                </a:solidFill>
              </a:rPr>
              <a:t>Bubble/stall!</a:t>
            </a:r>
          </a:p>
        </p:txBody>
      </p:sp>
      <p:sp>
        <p:nvSpPr>
          <p:cNvPr id="5" name="Footer Placeholder 4">
            <a:extLst>
              <a:ext uri="{FF2B5EF4-FFF2-40B4-BE49-F238E27FC236}">
                <a16:creationId xmlns="" xmlns:a16="http://schemas.microsoft.com/office/drawing/2014/main" id="{E2F9D74A-2477-41A7-8613-86DC6F29F7D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00561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Hazards</a:t>
            </a:r>
          </a:p>
        </p:txBody>
      </p:sp>
      <p:sp>
        <p:nvSpPr>
          <p:cNvPr id="3" name="Content Placeholder 2"/>
          <p:cNvSpPr>
            <a:spLocks noGrp="1"/>
          </p:cNvSpPr>
          <p:nvPr>
            <p:ph idx="1"/>
          </p:nvPr>
        </p:nvSpPr>
        <p:spPr/>
        <p:txBody>
          <a:bodyPr>
            <a:normAutofit lnSpcReduction="10000"/>
          </a:bodyPr>
          <a:lstStyle/>
          <a:p>
            <a:r>
              <a:rPr lang="en-US" dirty="0"/>
              <a:t>Solution to data hazard problem:</a:t>
            </a:r>
          </a:p>
          <a:p>
            <a:pPr lvl="1"/>
            <a:r>
              <a:rPr lang="en-US" dirty="0"/>
              <a:t>Find something for the </a:t>
            </a:r>
            <a:r>
              <a:rPr lang="en-US" b="1" dirty="0"/>
              <a:t>CPU to do </a:t>
            </a:r>
            <a:r>
              <a:rPr lang="en-US" dirty="0"/>
              <a:t>during the bubble!</a:t>
            </a:r>
          </a:p>
          <a:p>
            <a:pPr lvl="1"/>
            <a:r>
              <a:rPr lang="en-US" b="1" dirty="0"/>
              <a:t>Delay slots</a:t>
            </a:r>
            <a:r>
              <a:rPr lang="en-US" dirty="0"/>
              <a:t> are the instruction slots during which the CPU is idle waiting for the current instruction to complete</a:t>
            </a:r>
            <a:endParaRPr lang="en-US" b="1" dirty="0"/>
          </a:p>
          <a:p>
            <a:r>
              <a:rPr lang="en-US" dirty="0"/>
              <a:t>Options:</a:t>
            </a:r>
          </a:p>
          <a:p>
            <a:pPr lvl="1"/>
            <a:r>
              <a:rPr lang="en-US" b="1" dirty="0"/>
              <a:t>Programmer</a:t>
            </a:r>
            <a:r>
              <a:rPr lang="en-US" dirty="0"/>
              <a:t> can </a:t>
            </a:r>
            <a:r>
              <a:rPr lang="en-US" b="1" dirty="0"/>
              <a:t>manually reorder </a:t>
            </a:r>
            <a:r>
              <a:rPr lang="en-US" dirty="0"/>
              <a:t>statements in code</a:t>
            </a:r>
          </a:p>
          <a:p>
            <a:pPr lvl="1"/>
            <a:r>
              <a:rPr lang="en-US" b="1" dirty="0"/>
              <a:t>Compiler</a:t>
            </a:r>
            <a:r>
              <a:rPr lang="en-US" dirty="0"/>
              <a:t> (optimizer) can reorder instructions automatically, based on analysis of program logic</a:t>
            </a:r>
          </a:p>
          <a:p>
            <a:pPr lvl="1"/>
            <a:r>
              <a:rPr lang="en-US" b="1" dirty="0"/>
              <a:t>CPU</a:t>
            </a:r>
            <a:r>
              <a:rPr lang="en-US" dirty="0"/>
              <a:t> can reorder instructions on the fly</a:t>
            </a:r>
          </a:p>
          <a:p>
            <a:pPr lvl="2"/>
            <a:r>
              <a:rPr lang="en-US" dirty="0"/>
              <a:t>Called </a:t>
            </a:r>
            <a:r>
              <a:rPr lang="en-US" b="1" dirty="0"/>
              <a:t>out-of-order</a:t>
            </a:r>
            <a:r>
              <a:rPr lang="en-US" dirty="0"/>
              <a:t> </a:t>
            </a:r>
            <a:r>
              <a:rPr lang="en-US" b="1" dirty="0"/>
              <a:t>execution </a:t>
            </a:r>
            <a:r>
              <a:rPr lang="en-US" dirty="0"/>
              <a:t>(OOO execution)</a:t>
            </a:r>
            <a:endParaRPr lang="en-US" b="1" dirty="0"/>
          </a:p>
        </p:txBody>
      </p:sp>
      <p:sp>
        <p:nvSpPr>
          <p:cNvPr id="4" name="Footer Placeholder 3">
            <a:extLst>
              <a:ext uri="{FF2B5EF4-FFF2-40B4-BE49-F238E27FC236}">
                <a16:creationId xmlns="" xmlns:a16="http://schemas.microsoft.com/office/drawing/2014/main" id="{3A72B36A-2BA7-40D5-9280-FBDF76E7D30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678096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Hazards</a:t>
            </a:r>
          </a:p>
        </p:txBody>
      </p:sp>
      <p:sp>
        <p:nvSpPr>
          <p:cNvPr id="37" name="TextBox 36"/>
          <p:cNvSpPr txBox="1"/>
          <p:nvPr/>
        </p:nvSpPr>
        <p:spPr>
          <a:xfrm>
            <a:off x="4448904" y="3616073"/>
            <a:ext cx="4465561" cy="2257011"/>
          </a:xfrm>
          <a:prstGeom prst="rect">
            <a:avLst/>
          </a:prstGeom>
          <a:noFill/>
        </p:spPr>
        <p:txBody>
          <a:bodyPr wrap="square" rtlCol="0">
            <a:noAutofit/>
          </a:bodyPr>
          <a:lstStyle/>
          <a:p>
            <a:r>
              <a:rPr lang="en-US" dirty="0" err="1">
                <a:solidFill>
                  <a:schemeClr val="bg2"/>
                </a:solidFill>
                <a:latin typeface="Consolas"/>
                <a:cs typeface="Consolas"/>
              </a:rPr>
              <a:t>mul</a:t>
            </a:r>
            <a:r>
              <a:rPr lang="en-US" dirty="0">
                <a:solidFill>
                  <a:schemeClr val="bg2"/>
                </a:solidFill>
                <a:latin typeface="Consolas"/>
                <a:cs typeface="Consolas"/>
              </a:rPr>
              <a:t>    </a:t>
            </a:r>
            <a:r>
              <a:rPr lang="en-US" b="1" dirty="0">
                <a:solidFill>
                  <a:srgbClr val="FF0000"/>
                </a:solidFill>
                <a:latin typeface="Consolas"/>
                <a:cs typeface="Consolas"/>
              </a:rPr>
              <a:t>r1</a:t>
            </a:r>
            <a:r>
              <a:rPr lang="en-US" dirty="0">
                <a:solidFill>
                  <a:schemeClr val="bg2"/>
                </a:solidFill>
                <a:latin typeface="Consolas"/>
                <a:cs typeface="Consolas"/>
              </a:rPr>
              <a:t>, r2, r3  </a:t>
            </a:r>
            <a:r>
              <a:rPr lang="en-US" dirty="0">
                <a:solidFill>
                  <a:srgbClr val="0F6217"/>
                </a:solidFill>
                <a:latin typeface="Consolas"/>
                <a:cs typeface="Consolas"/>
              </a:rPr>
              <a:t>; </a:t>
            </a:r>
            <a:r>
              <a:rPr lang="en-US" b="1" dirty="0">
                <a:solidFill>
                  <a:srgbClr val="0F6217"/>
                </a:solidFill>
                <a:latin typeface="Consolas"/>
                <a:cs typeface="Consolas"/>
              </a:rPr>
              <a:t>r1</a:t>
            </a:r>
            <a:r>
              <a:rPr lang="en-US" dirty="0">
                <a:solidFill>
                  <a:srgbClr val="0F6217"/>
                </a:solidFill>
                <a:latin typeface="Consolas"/>
                <a:cs typeface="Consolas"/>
              </a:rPr>
              <a:t> = r2 * r3</a:t>
            </a:r>
          </a:p>
          <a:p>
            <a:r>
              <a:rPr lang="en-US" dirty="0" err="1">
                <a:solidFill>
                  <a:schemeClr val="bg2"/>
                </a:solidFill>
                <a:latin typeface="Consolas"/>
                <a:cs typeface="Consolas"/>
              </a:rPr>
              <a:t>instrA</a:t>
            </a:r>
            <a:r>
              <a:rPr lang="en-US" dirty="0">
                <a:solidFill>
                  <a:schemeClr val="bg2"/>
                </a:solidFill>
                <a:latin typeface="Consolas"/>
                <a:cs typeface="Consolas"/>
              </a:rPr>
              <a:t> r5</a:t>
            </a:r>
          </a:p>
          <a:p>
            <a:r>
              <a:rPr lang="en-US" dirty="0" err="1">
                <a:solidFill>
                  <a:schemeClr val="bg2"/>
                </a:solidFill>
                <a:latin typeface="Consolas"/>
                <a:cs typeface="Consolas"/>
              </a:rPr>
              <a:t>instrB</a:t>
            </a:r>
            <a:r>
              <a:rPr lang="en-US" dirty="0">
                <a:solidFill>
                  <a:schemeClr val="bg2"/>
                </a:solidFill>
                <a:latin typeface="Consolas"/>
                <a:cs typeface="Consolas"/>
              </a:rPr>
              <a:t> r6, r7</a:t>
            </a:r>
          </a:p>
          <a:p>
            <a:r>
              <a:rPr lang="en-US" dirty="0" err="1">
                <a:solidFill>
                  <a:schemeClr val="bg2"/>
                </a:solidFill>
                <a:latin typeface="Consolas"/>
                <a:cs typeface="Consolas"/>
              </a:rPr>
              <a:t>instrC</a:t>
            </a:r>
            <a:r>
              <a:rPr lang="en-US" dirty="0">
                <a:solidFill>
                  <a:schemeClr val="bg2"/>
                </a:solidFill>
                <a:latin typeface="Consolas"/>
                <a:cs typeface="Consolas"/>
              </a:rPr>
              <a:t> r0, r8</a:t>
            </a:r>
          </a:p>
          <a:p>
            <a:r>
              <a:rPr lang="en-US" dirty="0" err="1">
                <a:solidFill>
                  <a:schemeClr val="bg2"/>
                </a:solidFill>
                <a:latin typeface="Consolas"/>
                <a:cs typeface="Consolas"/>
              </a:rPr>
              <a:t>instrD</a:t>
            </a:r>
            <a:r>
              <a:rPr lang="en-US" dirty="0">
                <a:solidFill>
                  <a:schemeClr val="bg2"/>
                </a:solidFill>
                <a:latin typeface="Consolas"/>
                <a:cs typeface="Consolas"/>
              </a:rPr>
              <a:t> r9</a:t>
            </a:r>
          </a:p>
          <a:p>
            <a:r>
              <a:rPr lang="en-US" dirty="0">
                <a:solidFill>
                  <a:schemeClr val="bg2"/>
                </a:solidFill>
                <a:latin typeface="Consolas"/>
                <a:cs typeface="Consolas"/>
              </a:rPr>
              <a:t>add    r5, </a:t>
            </a:r>
            <a:r>
              <a:rPr lang="en-US" b="1" dirty="0">
                <a:solidFill>
                  <a:srgbClr val="FF0000"/>
                </a:solidFill>
                <a:latin typeface="Consolas"/>
                <a:cs typeface="Consolas"/>
              </a:rPr>
              <a:t>r1</a:t>
            </a:r>
            <a:r>
              <a:rPr lang="en-US" dirty="0">
                <a:solidFill>
                  <a:schemeClr val="bg2"/>
                </a:solidFill>
                <a:latin typeface="Consolas"/>
                <a:cs typeface="Consolas"/>
              </a:rPr>
              <a:t>, r4  </a:t>
            </a:r>
            <a:r>
              <a:rPr lang="en-US" dirty="0">
                <a:solidFill>
                  <a:srgbClr val="0F6217"/>
                </a:solidFill>
                <a:latin typeface="Consolas"/>
                <a:cs typeface="Consolas"/>
              </a:rPr>
              <a:t>; r5 = </a:t>
            </a:r>
            <a:r>
              <a:rPr lang="en-US" b="1" dirty="0">
                <a:solidFill>
                  <a:srgbClr val="0F6217"/>
                </a:solidFill>
                <a:latin typeface="Consolas"/>
                <a:cs typeface="Consolas"/>
              </a:rPr>
              <a:t>r1</a:t>
            </a:r>
            <a:r>
              <a:rPr lang="en-US" dirty="0">
                <a:solidFill>
                  <a:srgbClr val="0F6217"/>
                </a:solidFill>
                <a:latin typeface="Consolas"/>
                <a:cs typeface="Consolas"/>
              </a:rPr>
              <a:t> + r4</a:t>
            </a:r>
            <a:endParaRPr lang="en-US" dirty="0">
              <a:solidFill>
                <a:schemeClr val="bg2"/>
              </a:solidFill>
              <a:latin typeface="Consolas"/>
              <a:cs typeface="Consolas"/>
            </a:endParaRPr>
          </a:p>
          <a:p>
            <a:endParaRPr lang="en-US" dirty="0">
              <a:solidFill>
                <a:schemeClr val="bg2"/>
              </a:solidFill>
              <a:latin typeface="Consolas"/>
              <a:cs typeface="Consolas"/>
            </a:endParaRPr>
          </a:p>
        </p:txBody>
      </p:sp>
      <p:sp>
        <p:nvSpPr>
          <p:cNvPr id="10" name="TextBox 9"/>
          <p:cNvSpPr txBox="1"/>
          <p:nvPr/>
        </p:nvSpPr>
        <p:spPr>
          <a:xfrm>
            <a:off x="779463" y="2284904"/>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11" name="TextBox 10"/>
          <p:cNvSpPr txBox="1"/>
          <p:nvPr/>
        </p:nvSpPr>
        <p:spPr>
          <a:xfrm>
            <a:off x="1226551" y="3107808"/>
            <a:ext cx="276187" cy="307777"/>
          </a:xfrm>
          <a:prstGeom prst="rect">
            <a:avLst/>
          </a:prstGeom>
          <a:noFill/>
        </p:spPr>
        <p:txBody>
          <a:bodyPr wrap="none" rtlCol="0">
            <a:spAutoFit/>
          </a:bodyPr>
          <a:lstStyle/>
          <a:p>
            <a:r>
              <a:rPr lang="en-US" sz="1400" dirty="0">
                <a:solidFill>
                  <a:srgbClr val="333333"/>
                </a:solidFill>
              </a:rPr>
              <a:t>0</a:t>
            </a:r>
          </a:p>
        </p:txBody>
      </p:sp>
      <p:sp>
        <p:nvSpPr>
          <p:cNvPr id="80" name="TextBox 79"/>
          <p:cNvSpPr txBox="1"/>
          <p:nvPr/>
        </p:nvSpPr>
        <p:spPr>
          <a:xfrm>
            <a:off x="1226551" y="3524961"/>
            <a:ext cx="276187" cy="307777"/>
          </a:xfrm>
          <a:prstGeom prst="rect">
            <a:avLst/>
          </a:prstGeom>
          <a:noFill/>
        </p:spPr>
        <p:txBody>
          <a:bodyPr wrap="none" rtlCol="0">
            <a:spAutoFit/>
          </a:bodyPr>
          <a:lstStyle/>
          <a:p>
            <a:r>
              <a:rPr lang="en-US" sz="1400" dirty="0">
                <a:solidFill>
                  <a:srgbClr val="333333"/>
                </a:solidFill>
              </a:rPr>
              <a:t>1</a:t>
            </a:r>
          </a:p>
        </p:txBody>
      </p:sp>
      <p:sp>
        <p:nvSpPr>
          <p:cNvPr id="81" name="TextBox 80"/>
          <p:cNvSpPr txBox="1"/>
          <p:nvPr/>
        </p:nvSpPr>
        <p:spPr>
          <a:xfrm>
            <a:off x="1226551" y="3937190"/>
            <a:ext cx="276187" cy="307777"/>
          </a:xfrm>
          <a:prstGeom prst="rect">
            <a:avLst/>
          </a:prstGeom>
          <a:noFill/>
        </p:spPr>
        <p:txBody>
          <a:bodyPr wrap="none" rtlCol="0">
            <a:spAutoFit/>
          </a:bodyPr>
          <a:lstStyle/>
          <a:p>
            <a:r>
              <a:rPr lang="en-US" sz="1400" dirty="0">
                <a:solidFill>
                  <a:srgbClr val="333333"/>
                </a:solidFill>
              </a:rPr>
              <a:t>2</a:t>
            </a:r>
          </a:p>
        </p:txBody>
      </p:sp>
      <p:sp>
        <p:nvSpPr>
          <p:cNvPr id="82" name="TextBox 81"/>
          <p:cNvSpPr txBox="1"/>
          <p:nvPr/>
        </p:nvSpPr>
        <p:spPr>
          <a:xfrm>
            <a:off x="1226551" y="4342818"/>
            <a:ext cx="276187" cy="307777"/>
          </a:xfrm>
          <a:prstGeom prst="rect">
            <a:avLst/>
          </a:prstGeom>
          <a:noFill/>
        </p:spPr>
        <p:txBody>
          <a:bodyPr wrap="none" rtlCol="0">
            <a:spAutoFit/>
          </a:bodyPr>
          <a:lstStyle/>
          <a:p>
            <a:r>
              <a:rPr lang="en-US" sz="1400" dirty="0">
                <a:solidFill>
                  <a:srgbClr val="333333"/>
                </a:solidFill>
              </a:rPr>
              <a:t>3</a:t>
            </a:r>
          </a:p>
        </p:txBody>
      </p:sp>
      <p:sp>
        <p:nvSpPr>
          <p:cNvPr id="83" name="TextBox 82"/>
          <p:cNvSpPr txBox="1"/>
          <p:nvPr/>
        </p:nvSpPr>
        <p:spPr>
          <a:xfrm>
            <a:off x="1226551" y="4749043"/>
            <a:ext cx="276187" cy="307777"/>
          </a:xfrm>
          <a:prstGeom prst="rect">
            <a:avLst/>
          </a:prstGeom>
          <a:noFill/>
        </p:spPr>
        <p:txBody>
          <a:bodyPr wrap="none" rtlCol="0">
            <a:spAutoFit/>
          </a:bodyPr>
          <a:lstStyle/>
          <a:p>
            <a:r>
              <a:rPr lang="en-US" sz="1400" dirty="0">
                <a:solidFill>
                  <a:srgbClr val="333333"/>
                </a:solidFill>
              </a:rPr>
              <a:t>4</a:t>
            </a:r>
          </a:p>
        </p:txBody>
      </p:sp>
      <p:sp>
        <p:nvSpPr>
          <p:cNvPr id="39" name="TextBox 38"/>
          <p:cNvSpPr txBox="1"/>
          <p:nvPr/>
        </p:nvSpPr>
        <p:spPr>
          <a:xfrm>
            <a:off x="1240857" y="5140664"/>
            <a:ext cx="276187" cy="307777"/>
          </a:xfrm>
          <a:prstGeom prst="rect">
            <a:avLst/>
          </a:prstGeom>
          <a:noFill/>
        </p:spPr>
        <p:txBody>
          <a:bodyPr wrap="none" rtlCol="0">
            <a:spAutoFit/>
          </a:bodyPr>
          <a:lstStyle/>
          <a:p>
            <a:r>
              <a:rPr lang="en-US" sz="1400" dirty="0">
                <a:solidFill>
                  <a:srgbClr val="333333"/>
                </a:solidFill>
              </a:rPr>
              <a:t>5</a:t>
            </a:r>
          </a:p>
        </p:txBody>
      </p:sp>
      <p:grpSp>
        <p:nvGrpSpPr>
          <p:cNvPr id="20" name="Group 19"/>
          <p:cNvGrpSpPr/>
          <p:nvPr/>
        </p:nvGrpSpPr>
        <p:grpSpPr>
          <a:xfrm>
            <a:off x="1599956" y="2550571"/>
            <a:ext cx="480628" cy="3076722"/>
            <a:chOff x="1599956" y="2550571"/>
            <a:chExt cx="480628" cy="3076722"/>
          </a:xfrm>
        </p:grpSpPr>
        <p:sp>
          <p:nvSpPr>
            <p:cNvPr id="41" name="Rectangle 40"/>
            <p:cNvSpPr/>
            <p:nvPr/>
          </p:nvSpPr>
          <p:spPr>
            <a:xfrm>
              <a:off x="1599956"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46" name="Rectangle 45"/>
            <p:cNvSpPr/>
            <p:nvPr/>
          </p:nvSpPr>
          <p:spPr>
            <a:xfrm>
              <a:off x="1599956" y="306046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49" name="Rectangle 48"/>
            <p:cNvSpPr/>
            <p:nvPr/>
          </p:nvSpPr>
          <p:spPr>
            <a:xfrm>
              <a:off x="1599956" y="3469115"/>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2" name="Rectangle 51"/>
            <p:cNvSpPr/>
            <p:nvPr/>
          </p:nvSpPr>
          <p:spPr>
            <a:xfrm>
              <a:off x="1599956" y="3877762"/>
              <a:ext cx="480628" cy="404119"/>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53" name="Rectangle 52"/>
            <p:cNvSpPr/>
            <p:nvPr/>
          </p:nvSpPr>
          <p:spPr>
            <a:xfrm>
              <a:off x="1599956" y="4286409"/>
              <a:ext cx="480628" cy="404119"/>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54" name="Rectangle 53"/>
            <p:cNvSpPr/>
            <p:nvPr/>
          </p:nvSpPr>
          <p:spPr>
            <a:xfrm>
              <a:off x="1599956" y="4695056"/>
              <a:ext cx="480628" cy="404119"/>
            </a:xfrm>
            <a:prstGeom prst="rect">
              <a:avLst/>
            </a:prstGeom>
            <a:solidFill>
              <a:srgbClr val="6642FF">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38" name="Rectangle 37"/>
            <p:cNvSpPr/>
            <p:nvPr/>
          </p:nvSpPr>
          <p:spPr>
            <a:xfrm>
              <a:off x="1599956" y="5103701"/>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add</a:t>
              </a:r>
            </a:p>
          </p:txBody>
        </p:sp>
      </p:grpSp>
      <p:grpSp>
        <p:nvGrpSpPr>
          <p:cNvPr id="17" name="Group 16"/>
          <p:cNvGrpSpPr/>
          <p:nvPr/>
        </p:nvGrpSpPr>
        <p:grpSpPr>
          <a:xfrm>
            <a:off x="3041840" y="2550571"/>
            <a:ext cx="480628" cy="3076722"/>
            <a:chOff x="3041840" y="2550571"/>
            <a:chExt cx="480628" cy="3076722"/>
          </a:xfrm>
        </p:grpSpPr>
        <p:sp>
          <p:nvSpPr>
            <p:cNvPr id="43" name="Rectangle 42"/>
            <p:cNvSpPr/>
            <p:nvPr/>
          </p:nvSpPr>
          <p:spPr>
            <a:xfrm>
              <a:off x="3041840"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57" name="Rectangle 56"/>
            <p:cNvSpPr/>
            <p:nvPr/>
          </p:nvSpPr>
          <p:spPr>
            <a:xfrm>
              <a:off x="3041840" y="4286409"/>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34" name="Rectangle 33"/>
            <p:cNvSpPr/>
            <p:nvPr/>
          </p:nvSpPr>
          <p:spPr>
            <a:xfrm>
              <a:off x="3041840" y="4695056"/>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68" name="Rectangle 67"/>
            <p:cNvSpPr/>
            <p:nvPr/>
          </p:nvSpPr>
          <p:spPr>
            <a:xfrm>
              <a:off x="3041840" y="5103701"/>
              <a:ext cx="480628" cy="404119"/>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grpSp>
        <p:nvGrpSpPr>
          <p:cNvPr id="18" name="Group 17"/>
          <p:cNvGrpSpPr/>
          <p:nvPr/>
        </p:nvGrpSpPr>
        <p:grpSpPr>
          <a:xfrm>
            <a:off x="2561212" y="2550571"/>
            <a:ext cx="480628" cy="3076722"/>
            <a:chOff x="2561212" y="2550571"/>
            <a:chExt cx="480628" cy="3076722"/>
          </a:xfrm>
        </p:grpSpPr>
        <p:sp>
          <p:nvSpPr>
            <p:cNvPr id="42" name="Rectangle 41"/>
            <p:cNvSpPr/>
            <p:nvPr/>
          </p:nvSpPr>
          <p:spPr>
            <a:xfrm>
              <a:off x="2561212"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55" name="Rectangle 54"/>
            <p:cNvSpPr/>
            <p:nvPr/>
          </p:nvSpPr>
          <p:spPr>
            <a:xfrm>
              <a:off x="2561212" y="387776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35" name="Rectangle 34"/>
            <p:cNvSpPr/>
            <p:nvPr/>
          </p:nvSpPr>
          <p:spPr>
            <a:xfrm>
              <a:off x="2561212" y="4286409"/>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36" name="Rectangle 35"/>
            <p:cNvSpPr/>
            <p:nvPr/>
          </p:nvSpPr>
          <p:spPr>
            <a:xfrm>
              <a:off x="2561212" y="4695056"/>
              <a:ext cx="480628" cy="404119"/>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69" name="Rectangle 68"/>
            <p:cNvSpPr/>
            <p:nvPr/>
          </p:nvSpPr>
          <p:spPr>
            <a:xfrm>
              <a:off x="2561212" y="5103701"/>
              <a:ext cx="480628" cy="404119"/>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grpSp>
      <p:grpSp>
        <p:nvGrpSpPr>
          <p:cNvPr id="19" name="Group 18"/>
          <p:cNvGrpSpPr/>
          <p:nvPr/>
        </p:nvGrpSpPr>
        <p:grpSpPr>
          <a:xfrm>
            <a:off x="2080584" y="2550571"/>
            <a:ext cx="480628" cy="3076722"/>
            <a:chOff x="2080584" y="2550571"/>
            <a:chExt cx="480628" cy="3076722"/>
          </a:xfrm>
        </p:grpSpPr>
        <p:sp>
          <p:nvSpPr>
            <p:cNvPr id="6" name="Rectangle 5"/>
            <p:cNvSpPr/>
            <p:nvPr/>
          </p:nvSpPr>
          <p:spPr>
            <a:xfrm>
              <a:off x="2080584"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50" name="Rectangle 49"/>
            <p:cNvSpPr/>
            <p:nvPr/>
          </p:nvSpPr>
          <p:spPr>
            <a:xfrm>
              <a:off x="2080584" y="3469115"/>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40" name="Rectangle 39"/>
            <p:cNvSpPr/>
            <p:nvPr/>
          </p:nvSpPr>
          <p:spPr>
            <a:xfrm>
              <a:off x="2080584" y="3877762"/>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47" name="Rectangle 46"/>
            <p:cNvSpPr/>
            <p:nvPr/>
          </p:nvSpPr>
          <p:spPr>
            <a:xfrm>
              <a:off x="2080584" y="4286409"/>
              <a:ext cx="480628" cy="404119"/>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48" name="Rectangle 47"/>
            <p:cNvSpPr/>
            <p:nvPr/>
          </p:nvSpPr>
          <p:spPr>
            <a:xfrm>
              <a:off x="2080584" y="4695056"/>
              <a:ext cx="480628" cy="404119"/>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70" name="Rectangle 69"/>
            <p:cNvSpPr/>
            <p:nvPr/>
          </p:nvSpPr>
          <p:spPr>
            <a:xfrm>
              <a:off x="2080584" y="5103701"/>
              <a:ext cx="480628" cy="404119"/>
            </a:xfrm>
            <a:prstGeom prst="rect">
              <a:avLst/>
            </a:prstGeom>
            <a:solidFill>
              <a:srgbClr val="6642FF">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grpSp>
      <p:grpSp>
        <p:nvGrpSpPr>
          <p:cNvPr id="16" name="Group 15"/>
          <p:cNvGrpSpPr/>
          <p:nvPr/>
        </p:nvGrpSpPr>
        <p:grpSpPr>
          <a:xfrm>
            <a:off x="3522468" y="2550571"/>
            <a:ext cx="480628" cy="3076722"/>
            <a:chOff x="3522468" y="2550571"/>
            <a:chExt cx="480628" cy="3076722"/>
          </a:xfrm>
        </p:grpSpPr>
        <p:sp>
          <p:nvSpPr>
            <p:cNvPr id="44" name="Rectangle 43"/>
            <p:cNvSpPr/>
            <p:nvPr/>
          </p:nvSpPr>
          <p:spPr>
            <a:xfrm>
              <a:off x="3522468"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59" name="Rectangle 58"/>
            <p:cNvSpPr/>
            <p:nvPr/>
          </p:nvSpPr>
          <p:spPr>
            <a:xfrm>
              <a:off x="3522468" y="4695056"/>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sp>
          <p:nvSpPr>
            <p:cNvPr id="71" name="Rectangle 70"/>
            <p:cNvSpPr/>
            <p:nvPr/>
          </p:nvSpPr>
          <p:spPr>
            <a:xfrm>
              <a:off x="3522468" y="5103701"/>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grpSp>
      <p:sp>
        <p:nvSpPr>
          <p:cNvPr id="72" name="TextBox 71"/>
          <p:cNvSpPr txBox="1"/>
          <p:nvPr/>
        </p:nvSpPr>
        <p:spPr>
          <a:xfrm>
            <a:off x="4757135" y="1888851"/>
            <a:ext cx="3241993" cy="1323439"/>
          </a:xfrm>
          <a:prstGeom prst="rect">
            <a:avLst/>
          </a:prstGeom>
          <a:noFill/>
        </p:spPr>
        <p:txBody>
          <a:bodyPr wrap="none" rtlCol="0">
            <a:spAutoFit/>
          </a:bodyPr>
          <a:lstStyle/>
          <a:p>
            <a:r>
              <a:rPr lang="en-US" sz="1600" b="1" dirty="0">
                <a:solidFill>
                  <a:srgbClr val="333333"/>
                </a:solidFill>
              </a:rPr>
              <a:t>OOO execution </a:t>
            </a:r>
            <a:r>
              <a:rPr lang="en-US" sz="1600" dirty="0">
                <a:solidFill>
                  <a:srgbClr val="333333"/>
                </a:solidFill>
              </a:rPr>
              <a:t>allows the CPU to</a:t>
            </a:r>
          </a:p>
          <a:p>
            <a:r>
              <a:rPr lang="en-US" sz="1600" b="1" dirty="0">
                <a:solidFill>
                  <a:srgbClr val="333333"/>
                </a:solidFill>
              </a:rPr>
              <a:t>reorder</a:t>
            </a:r>
            <a:r>
              <a:rPr lang="en-US" sz="1600" dirty="0">
                <a:solidFill>
                  <a:srgbClr val="333333"/>
                </a:solidFill>
              </a:rPr>
              <a:t> instructions A, B, C and D</a:t>
            </a:r>
          </a:p>
          <a:p>
            <a:r>
              <a:rPr lang="en-US" sz="1600" dirty="0">
                <a:solidFill>
                  <a:srgbClr val="333333"/>
                </a:solidFill>
              </a:rPr>
              <a:t>(taken from </a:t>
            </a:r>
            <a:r>
              <a:rPr lang="en-US" sz="1600" i="1" dirty="0">
                <a:solidFill>
                  <a:srgbClr val="333333"/>
                </a:solidFill>
              </a:rPr>
              <a:t>before</a:t>
            </a:r>
            <a:r>
              <a:rPr lang="en-US" sz="1600" dirty="0">
                <a:solidFill>
                  <a:srgbClr val="333333"/>
                </a:solidFill>
              </a:rPr>
              <a:t> the </a:t>
            </a:r>
            <a:r>
              <a:rPr lang="en-US" sz="1600" b="1" dirty="0">
                <a:solidFill>
                  <a:srgbClr val="333333"/>
                </a:solidFill>
              </a:rPr>
              <a:t>add</a:t>
            </a:r>
            <a:r>
              <a:rPr lang="en-US" sz="1600" dirty="0">
                <a:solidFill>
                  <a:srgbClr val="333333"/>
                </a:solidFill>
              </a:rPr>
              <a:t>) so that</a:t>
            </a:r>
          </a:p>
          <a:p>
            <a:r>
              <a:rPr lang="en-US" sz="1600" dirty="0">
                <a:solidFill>
                  <a:srgbClr val="333333"/>
                </a:solidFill>
              </a:rPr>
              <a:t>they come between the </a:t>
            </a:r>
            <a:r>
              <a:rPr lang="en-US" sz="1600" b="1" dirty="0">
                <a:solidFill>
                  <a:srgbClr val="333333"/>
                </a:solidFill>
              </a:rPr>
              <a:t>add</a:t>
            </a:r>
            <a:r>
              <a:rPr lang="en-US" sz="1600" dirty="0">
                <a:solidFill>
                  <a:srgbClr val="333333"/>
                </a:solidFill>
              </a:rPr>
              <a:t> and the</a:t>
            </a:r>
          </a:p>
          <a:p>
            <a:r>
              <a:rPr lang="en-US" sz="1600" b="1" dirty="0" err="1">
                <a:solidFill>
                  <a:srgbClr val="333333"/>
                </a:solidFill>
              </a:rPr>
              <a:t>mul</a:t>
            </a:r>
            <a:r>
              <a:rPr lang="en-US" sz="1600" dirty="0">
                <a:solidFill>
                  <a:srgbClr val="333333"/>
                </a:solidFill>
              </a:rPr>
              <a:t> instructions</a:t>
            </a:r>
          </a:p>
        </p:txBody>
      </p:sp>
      <p:sp>
        <p:nvSpPr>
          <p:cNvPr id="3" name="Footer Placeholder 2">
            <a:extLst>
              <a:ext uri="{FF2B5EF4-FFF2-40B4-BE49-F238E27FC236}">
                <a16:creationId xmlns="" xmlns:a16="http://schemas.microsoft.com/office/drawing/2014/main" id="{E77356B1-A98F-43F7-AE2B-5B14A4D1D69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45091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EBBA3-5BE2-41EA-AB8C-5DEA10604B8B}"/>
              </a:ext>
            </a:extLst>
          </p:cNvPr>
          <p:cNvSpPr>
            <a:spLocks noGrp="1"/>
          </p:cNvSpPr>
          <p:nvPr>
            <p:ph type="title"/>
          </p:nvPr>
        </p:nvSpPr>
        <p:spPr/>
        <p:txBody>
          <a:bodyPr/>
          <a:lstStyle/>
          <a:p>
            <a:r>
              <a:rPr lang="en-US" dirty="0"/>
              <a:t>Data Hazards</a:t>
            </a:r>
          </a:p>
        </p:txBody>
      </p:sp>
      <p:sp>
        <p:nvSpPr>
          <p:cNvPr id="3" name="Content Placeholder 2">
            <a:extLst>
              <a:ext uri="{FF2B5EF4-FFF2-40B4-BE49-F238E27FC236}">
                <a16:creationId xmlns="" xmlns:a16="http://schemas.microsoft.com/office/drawing/2014/main" id="{F5B34791-C0A2-488F-9735-7F9C61F6B854}"/>
              </a:ext>
            </a:extLst>
          </p:cNvPr>
          <p:cNvSpPr>
            <a:spLocks noGrp="1"/>
          </p:cNvSpPr>
          <p:nvPr>
            <p:ph idx="1"/>
          </p:nvPr>
        </p:nvSpPr>
        <p:spPr>
          <a:xfrm>
            <a:off x="779463" y="1828800"/>
            <a:ext cx="7583488" cy="4297363"/>
          </a:xfrm>
        </p:spPr>
        <p:txBody>
          <a:bodyPr/>
          <a:lstStyle/>
          <a:p>
            <a:r>
              <a:rPr lang="en-US" dirty="0"/>
              <a:t>Data dependencies come in three flavors</a:t>
            </a:r>
          </a:p>
          <a:p>
            <a:pPr lvl="1"/>
            <a:r>
              <a:rPr lang="en-US" b="1" dirty="0"/>
              <a:t>Read after write </a:t>
            </a:r>
            <a:r>
              <a:rPr lang="en-US" dirty="0"/>
              <a:t>(RAW)</a:t>
            </a:r>
          </a:p>
          <a:p>
            <a:pPr lvl="1"/>
            <a:endParaRPr lang="en-US" dirty="0"/>
          </a:p>
          <a:p>
            <a:pPr lvl="1"/>
            <a:endParaRPr lang="en-US" dirty="0"/>
          </a:p>
          <a:p>
            <a:pPr lvl="1"/>
            <a:r>
              <a:rPr lang="en-US" b="1" dirty="0"/>
              <a:t>Write after write </a:t>
            </a:r>
            <a:r>
              <a:rPr lang="en-US" dirty="0"/>
              <a:t>(WAW)</a:t>
            </a:r>
          </a:p>
          <a:p>
            <a:pPr lvl="1"/>
            <a:endParaRPr lang="en-US" dirty="0"/>
          </a:p>
          <a:p>
            <a:pPr lvl="1"/>
            <a:endParaRPr lang="en-US" dirty="0"/>
          </a:p>
          <a:p>
            <a:pPr lvl="1"/>
            <a:r>
              <a:rPr lang="en-US" b="1" dirty="0"/>
              <a:t>Write after read </a:t>
            </a:r>
            <a:r>
              <a:rPr lang="en-US" dirty="0"/>
              <a:t>(WAR)</a:t>
            </a:r>
          </a:p>
          <a:p>
            <a:pPr lvl="3"/>
            <a:r>
              <a:rPr lang="en-US" dirty="0"/>
              <a:t>Can’t happen in vanilla pipeline</a:t>
            </a:r>
          </a:p>
        </p:txBody>
      </p:sp>
      <p:sp>
        <p:nvSpPr>
          <p:cNvPr id="4" name="TextBox 3">
            <a:extLst>
              <a:ext uri="{FF2B5EF4-FFF2-40B4-BE49-F238E27FC236}">
                <a16:creationId xmlns="" xmlns:a16="http://schemas.microsoft.com/office/drawing/2014/main" id="{AAA13F39-E901-481F-A25F-E5D61FF2445E}"/>
              </a:ext>
            </a:extLst>
          </p:cNvPr>
          <p:cNvSpPr txBox="1"/>
          <p:nvPr/>
        </p:nvSpPr>
        <p:spPr>
          <a:xfrm>
            <a:off x="1896029" y="2727568"/>
            <a:ext cx="2258782" cy="813992"/>
          </a:xfrm>
          <a:prstGeom prst="rect">
            <a:avLst/>
          </a:prstGeom>
          <a:noFill/>
        </p:spPr>
        <p:txBody>
          <a:bodyPr wrap="square" rtlCol="0">
            <a:noAutofit/>
          </a:bodyPr>
          <a:lstStyle/>
          <a:p>
            <a:pPr>
              <a:lnSpc>
                <a:spcPts val="1800"/>
              </a:lnSpc>
            </a:pPr>
            <a:r>
              <a:rPr lang="en-US" dirty="0" err="1">
                <a:solidFill>
                  <a:schemeClr val="bg2"/>
                </a:solidFill>
                <a:latin typeface="Consolas"/>
                <a:cs typeface="Consolas"/>
              </a:rPr>
              <a:t>mul</a:t>
            </a:r>
            <a:r>
              <a:rPr lang="en-US" dirty="0">
                <a:solidFill>
                  <a:schemeClr val="bg2"/>
                </a:solidFill>
                <a:latin typeface="Consolas"/>
                <a:cs typeface="Consolas"/>
              </a:rPr>
              <a:t>   </a:t>
            </a:r>
            <a:r>
              <a:rPr lang="en-US" b="1" dirty="0">
                <a:solidFill>
                  <a:srgbClr val="800000"/>
                </a:solidFill>
                <a:latin typeface="Consolas"/>
                <a:cs typeface="Consolas"/>
              </a:rPr>
              <a:t>r1</a:t>
            </a:r>
            <a:r>
              <a:rPr lang="en-US" dirty="0">
                <a:solidFill>
                  <a:schemeClr val="bg2"/>
                </a:solidFill>
                <a:latin typeface="Consolas"/>
                <a:cs typeface="Consolas"/>
              </a:rPr>
              <a:t>,r2,r3</a:t>
            </a:r>
            <a:br>
              <a:rPr lang="en-US" dirty="0">
                <a:solidFill>
                  <a:schemeClr val="bg2"/>
                </a:solidFill>
                <a:latin typeface="Consolas"/>
                <a:cs typeface="Consolas"/>
              </a:rPr>
            </a:br>
            <a:endParaRPr lang="en-US" dirty="0">
              <a:solidFill>
                <a:schemeClr val="bg2"/>
              </a:solidFill>
              <a:latin typeface="Consolas"/>
              <a:cs typeface="Consolas"/>
            </a:endParaRPr>
          </a:p>
          <a:p>
            <a:pPr>
              <a:lnSpc>
                <a:spcPts val="1800"/>
              </a:lnSpc>
            </a:pPr>
            <a:r>
              <a:rPr lang="en-US" dirty="0">
                <a:solidFill>
                  <a:schemeClr val="bg2"/>
                </a:solidFill>
                <a:latin typeface="Consolas"/>
                <a:cs typeface="Consolas"/>
              </a:rPr>
              <a:t>add   r5,</a:t>
            </a:r>
            <a:r>
              <a:rPr lang="en-US" b="1" dirty="0">
                <a:solidFill>
                  <a:srgbClr val="800000"/>
                </a:solidFill>
                <a:latin typeface="Consolas"/>
                <a:cs typeface="Consolas"/>
              </a:rPr>
              <a:t>r1</a:t>
            </a:r>
            <a:r>
              <a:rPr lang="en-US" dirty="0">
                <a:solidFill>
                  <a:schemeClr val="bg2"/>
                </a:solidFill>
                <a:latin typeface="Consolas"/>
                <a:cs typeface="Consolas"/>
              </a:rPr>
              <a:t>,r4</a:t>
            </a:r>
          </a:p>
        </p:txBody>
      </p:sp>
      <p:cxnSp>
        <p:nvCxnSpPr>
          <p:cNvPr id="5" name="Straight Arrow Connector 4">
            <a:extLst>
              <a:ext uri="{FF2B5EF4-FFF2-40B4-BE49-F238E27FC236}">
                <a16:creationId xmlns="" xmlns:a16="http://schemas.microsoft.com/office/drawing/2014/main" id="{2AB8A6A9-203C-432E-BAAF-110F2CC4885B}"/>
              </a:ext>
            </a:extLst>
          </p:cNvPr>
          <p:cNvCxnSpPr>
            <a:cxnSpLocks/>
          </p:cNvCxnSpPr>
          <p:nvPr/>
        </p:nvCxnSpPr>
        <p:spPr>
          <a:xfrm>
            <a:off x="2938148" y="3012413"/>
            <a:ext cx="250648" cy="1995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 xmlns:a16="http://schemas.microsoft.com/office/drawing/2014/main" id="{EB9F3179-7EDD-4920-8A42-BEAACB6FD597}"/>
              </a:ext>
            </a:extLst>
          </p:cNvPr>
          <p:cNvSpPr txBox="1"/>
          <p:nvPr/>
        </p:nvSpPr>
        <p:spPr>
          <a:xfrm>
            <a:off x="1896029" y="3961466"/>
            <a:ext cx="2258782" cy="813992"/>
          </a:xfrm>
          <a:prstGeom prst="rect">
            <a:avLst/>
          </a:prstGeom>
          <a:noFill/>
        </p:spPr>
        <p:txBody>
          <a:bodyPr wrap="square" rtlCol="0">
            <a:noAutofit/>
          </a:bodyPr>
          <a:lstStyle/>
          <a:p>
            <a:pPr>
              <a:lnSpc>
                <a:spcPts val="1800"/>
              </a:lnSpc>
            </a:pPr>
            <a:r>
              <a:rPr lang="en-US" dirty="0">
                <a:solidFill>
                  <a:schemeClr val="bg2"/>
                </a:solidFill>
                <a:latin typeface="Consolas"/>
                <a:cs typeface="Consolas"/>
              </a:rPr>
              <a:t>add   </a:t>
            </a:r>
            <a:r>
              <a:rPr lang="en-US" b="1" dirty="0">
                <a:solidFill>
                  <a:srgbClr val="800000"/>
                </a:solidFill>
                <a:latin typeface="Consolas"/>
                <a:cs typeface="Consolas"/>
              </a:rPr>
              <a:t>r1</a:t>
            </a:r>
            <a:r>
              <a:rPr lang="en-US" dirty="0">
                <a:solidFill>
                  <a:schemeClr val="bg2"/>
                </a:solidFill>
                <a:latin typeface="Consolas"/>
                <a:cs typeface="Consolas"/>
              </a:rPr>
              <a:t>,r2,r3</a:t>
            </a:r>
            <a:br>
              <a:rPr lang="en-US" dirty="0">
                <a:solidFill>
                  <a:schemeClr val="bg2"/>
                </a:solidFill>
                <a:latin typeface="Consolas"/>
                <a:cs typeface="Consolas"/>
              </a:rPr>
            </a:br>
            <a:endParaRPr lang="en-US" dirty="0">
              <a:solidFill>
                <a:schemeClr val="bg2"/>
              </a:solidFill>
              <a:latin typeface="Consolas"/>
              <a:cs typeface="Consolas"/>
            </a:endParaRPr>
          </a:p>
          <a:p>
            <a:pPr>
              <a:lnSpc>
                <a:spcPts val="1800"/>
              </a:lnSpc>
            </a:pPr>
            <a:r>
              <a:rPr lang="en-US" dirty="0">
                <a:solidFill>
                  <a:schemeClr val="bg2"/>
                </a:solidFill>
                <a:latin typeface="Consolas"/>
                <a:cs typeface="Consolas"/>
              </a:rPr>
              <a:t>sub   </a:t>
            </a:r>
            <a:r>
              <a:rPr lang="en-US" b="1" dirty="0">
                <a:solidFill>
                  <a:srgbClr val="800000"/>
                </a:solidFill>
                <a:latin typeface="Consolas"/>
                <a:cs typeface="Consolas"/>
              </a:rPr>
              <a:t>r1</a:t>
            </a:r>
            <a:r>
              <a:rPr lang="en-US" dirty="0">
                <a:solidFill>
                  <a:schemeClr val="bg2"/>
                </a:solidFill>
                <a:latin typeface="Consolas"/>
                <a:cs typeface="Consolas"/>
              </a:rPr>
              <a:t>,r2,r4</a:t>
            </a:r>
          </a:p>
        </p:txBody>
      </p:sp>
      <p:cxnSp>
        <p:nvCxnSpPr>
          <p:cNvPr id="11" name="Straight Arrow Connector 10">
            <a:extLst>
              <a:ext uri="{FF2B5EF4-FFF2-40B4-BE49-F238E27FC236}">
                <a16:creationId xmlns="" xmlns:a16="http://schemas.microsoft.com/office/drawing/2014/main" id="{F02FB3E7-D39F-4259-930A-C85D8BC27E81}"/>
              </a:ext>
            </a:extLst>
          </p:cNvPr>
          <p:cNvCxnSpPr>
            <a:cxnSpLocks/>
          </p:cNvCxnSpPr>
          <p:nvPr/>
        </p:nvCxnSpPr>
        <p:spPr>
          <a:xfrm>
            <a:off x="2863882" y="4237027"/>
            <a:ext cx="0" cy="194017"/>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 xmlns:a16="http://schemas.microsoft.com/office/drawing/2014/main" id="{3B627480-B9DF-4C01-8D0D-F63A7989152A}"/>
              </a:ext>
            </a:extLst>
          </p:cNvPr>
          <p:cNvGrpSpPr/>
          <p:nvPr/>
        </p:nvGrpSpPr>
        <p:grpSpPr>
          <a:xfrm>
            <a:off x="5466428" y="2713820"/>
            <a:ext cx="2420879" cy="352586"/>
            <a:chOff x="5466428" y="2713820"/>
            <a:chExt cx="2420879" cy="352586"/>
          </a:xfrm>
        </p:grpSpPr>
        <p:sp>
          <p:nvSpPr>
            <p:cNvPr id="14" name="Rectangle 13">
              <a:extLst>
                <a:ext uri="{FF2B5EF4-FFF2-40B4-BE49-F238E27FC236}">
                  <a16:creationId xmlns="" xmlns:a16="http://schemas.microsoft.com/office/drawing/2014/main" id="{4A8615C2-3A93-4D63-9078-6B5E0A486C3D}"/>
                </a:ext>
              </a:extLst>
            </p:cNvPr>
            <p:cNvSpPr/>
            <p:nvPr/>
          </p:nvSpPr>
          <p:spPr>
            <a:xfrm>
              <a:off x="5466428" y="2713820"/>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22" name="Rectangle 21">
              <a:extLst>
                <a:ext uri="{FF2B5EF4-FFF2-40B4-BE49-F238E27FC236}">
                  <a16:creationId xmlns="" xmlns:a16="http://schemas.microsoft.com/office/drawing/2014/main" id="{206970D6-B2D6-44F7-8095-E6248F8633B6}"/>
                </a:ext>
              </a:extLst>
            </p:cNvPr>
            <p:cNvSpPr/>
            <p:nvPr/>
          </p:nvSpPr>
          <p:spPr>
            <a:xfrm>
              <a:off x="7406679" y="2713820"/>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26" name="Rectangle 25">
              <a:extLst>
                <a:ext uri="{FF2B5EF4-FFF2-40B4-BE49-F238E27FC236}">
                  <a16:creationId xmlns="" xmlns:a16="http://schemas.microsoft.com/office/drawing/2014/main" id="{40975F9E-98C9-42F3-8936-8D77859EB8C8}"/>
                </a:ext>
              </a:extLst>
            </p:cNvPr>
            <p:cNvSpPr/>
            <p:nvPr/>
          </p:nvSpPr>
          <p:spPr>
            <a:xfrm>
              <a:off x="6921617" y="2713820"/>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a:t>
              </a:r>
            </a:p>
          </p:txBody>
        </p:sp>
        <p:sp>
          <p:nvSpPr>
            <p:cNvPr id="31" name="Rectangle 30">
              <a:extLst>
                <a:ext uri="{FF2B5EF4-FFF2-40B4-BE49-F238E27FC236}">
                  <a16:creationId xmlns="" xmlns:a16="http://schemas.microsoft.com/office/drawing/2014/main" id="{00163921-6DA2-473A-9B43-5887AD1F7A58}"/>
                </a:ext>
              </a:extLst>
            </p:cNvPr>
            <p:cNvSpPr/>
            <p:nvPr/>
          </p:nvSpPr>
          <p:spPr>
            <a:xfrm>
              <a:off x="6436554" y="2713820"/>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37" name="Rectangle 36">
              <a:extLst>
                <a:ext uri="{FF2B5EF4-FFF2-40B4-BE49-F238E27FC236}">
                  <a16:creationId xmlns="" xmlns:a16="http://schemas.microsoft.com/office/drawing/2014/main" id="{5BC7B113-B0AD-4627-9B3D-0D976A5C911D}"/>
                </a:ext>
              </a:extLst>
            </p:cNvPr>
            <p:cNvSpPr/>
            <p:nvPr/>
          </p:nvSpPr>
          <p:spPr>
            <a:xfrm>
              <a:off x="5951491" y="2713820"/>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grpSp>
      <p:grpSp>
        <p:nvGrpSpPr>
          <p:cNvPr id="60" name="Group 59">
            <a:extLst>
              <a:ext uri="{FF2B5EF4-FFF2-40B4-BE49-F238E27FC236}">
                <a16:creationId xmlns="" xmlns:a16="http://schemas.microsoft.com/office/drawing/2014/main" id="{982E78F0-48DC-4665-99FE-312E9C0DCBEA}"/>
              </a:ext>
            </a:extLst>
          </p:cNvPr>
          <p:cNvGrpSpPr/>
          <p:nvPr/>
        </p:nvGrpSpPr>
        <p:grpSpPr>
          <a:xfrm>
            <a:off x="5946714" y="3098474"/>
            <a:ext cx="2420879" cy="352586"/>
            <a:chOff x="5946714" y="3098474"/>
            <a:chExt cx="2420879" cy="352586"/>
          </a:xfrm>
        </p:grpSpPr>
        <p:sp>
          <p:nvSpPr>
            <p:cNvPr id="43" name="Rectangle 42">
              <a:extLst>
                <a:ext uri="{FF2B5EF4-FFF2-40B4-BE49-F238E27FC236}">
                  <a16:creationId xmlns="" xmlns:a16="http://schemas.microsoft.com/office/drawing/2014/main" id="{BA76B783-37D4-4B8D-8A98-218E6E9B1076}"/>
                </a:ext>
              </a:extLst>
            </p:cNvPr>
            <p:cNvSpPr/>
            <p:nvPr/>
          </p:nvSpPr>
          <p:spPr>
            <a:xfrm>
              <a:off x="5946714" y="3098474"/>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44" name="Rectangle 43">
              <a:extLst>
                <a:ext uri="{FF2B5EF4-FFF2-40B4-BE49-F238E27FC236}">
                  <a16:creationId xmlns="" xmlns:a16="http://schemas.microsoft.com/office/drawing/2014/main" id="{F4FBD336-13DE-4A52-8B8B-705205F623DD}"/>
                </a:ext>
              </a:extLst>
            </p:cNvPr>
            <p:cNvSpPr/>
            <p:nvPr/>
          </p:nvSpPr>
          <p:spPr>
            <a:xfrm>
              <a:off x="7886965" y="3098474"/>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45" name="Rectangle 44">
              <a:extLst>
                <a:ext uri="{FF2B5EF4-FFF2-40B4-BE49-F238E27FC236}">
                  <a16:creationId xmlns="" xmlns:a16="http://schemas.microsoft.com/office/drawing/2014/main" id="{437242FC-298F-4B92-922C-B17A454374B6}"/>
                </a:ext>
              </a:extLst>
            </p:cNvPr>
            <p:cNvSpPr/>
            <p:nvPr/>
          </p:nvSpPr>
          <p:spPr>
            <a:xfrm>
              <a:off x="7401903" y="3098474"/>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a:t>
              </a:r>
            </a:p>
          </p:txBody>
        </p:sp>
        <p:sp>
          <p:nvSpPr>
            <p:cNvPr id="46" name="Rectangle 45">
              <a:extLst>
                <a:ext uri="{FF2B5EF4-FFF2-40B4-BE49-F238E27FC236}">
                  <a16:creationId xmlns="" xmlns:a16="http://schemas.microsoft.com/office/drawing/2014/main" id="{7EF936AB-3DE8-4229-875B-9B8AE0CFF1B2}"/>
                </a:ext>
              </a:extLst>
            </p:cNvPr>
            <p:cNvSpPr/>
            <p:nvPr/>
          </p:nvSpPr>
          <p:spPr>
            <a:xfrm>
              <a:off x="6916840" y="3098474"/>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47" name="Rectangle 46">
              <a:extLst>
                <a:ext uri="{FF2B5EF4-FFF2-40B4-BE49-F238E27FC236}">
                  <a16:creationId xmlns="" xmlns:a16="http://schemas.microsoft.com/office/drawing/2014/main" id="{C007A235-4ED6-4D69-BBCF-B85CBFA659F1}"/>
                </a:ext>
              </a:extLst>
            </p:cNvPr>
            <p:cNvSpPr/>
            <p:nvPr/>
          </p:nvSpPr>
          <p:spPr>
            <a:xfrm>
              <a:off x="6431777" y="3098474"/>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grpSp>
      <p:grpSp>
        <p:nvGrpSpPr>
          <p:cNvPr id="63" name="Group 62">
            <a:extLst>
              <a:ext uri="{FF2B5EF4-FFF2-40B4-BE49-F238E27FC236}">
                <a16:creationId xmlns="" xmlns:a16="http://schemas.microsoft.com/office/drawing/2014/main" id="{8A515955-29E3-4B64-A6A3-74AFE3132711}"/>
              </a:ext>
            </a:extLst>
          </p:cNvPr>
          <p:cNvGrpSpPr/>
          <p:nvPr/>
        </p:nvGrpSpPr>
        <p:grpSpPr>
          <a:xfrm>
            <a:off x="5475712" y="4323236"/>
            <a:ext cx="2420879" cy="352586"/>
            <a:chOff x="5480354" y="4323236"/>
            <a:chExt cx="2420879" cy="352586"/>
          </a:xfrm>
        </p:grpSpPr>
        <p:sp>
          <p:nvSpPr>
            <p:cNvPr id="53" name="Rectangle 52">
              <a:extLst>
                <a:ext uri="{FF2B5EF4-FFF2-40B4-BE49-F238E27FC236}">
                  <a16:creationId xmlns="" xmlns:a16="http://schemas.microsoft.com/office/drawing/2014/main" id="{66CADDBB-1274-496E-B2AC-6938E9893A98}"/>
                </a:ext>
              </a:extLst>
            </p:cNvPr>
            <p:cNvSpPr/>
            <p:nvPr/>
          </p:nvSpPr>
          <p:spPr>
            <a:xfrm>
              <a:off x="5480354" y="4323236"/>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54" name="Rectangle 53">
              <a:extLst>
                <a:ext uri="{FF2B5EF4-FFF2-40B4-BE49-F238E27FC236}">
                  <a16:creationId xmlns="" xmlns:a16="http://schemas.microsoft.com/office/drawing/2014/main" id="{AA51C445-AA0F-40B5-BC46-31ECB0A0C7F9}"/>
                </a:ext>
              </a:extLst>
            </p:cNvPr>
            <p:cNvSpPr/>
            <p:nvPr/>
          </p:nvSpPr>
          <p:spPr>
            <a:xfrm>
              <a:off x="7420605" y="4323236"/>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55" name="Rectangle 54">
              <a:extLst>
                <a:ext uri="{FF2B5EF4-FFF2-40B4-BE49-F238E27FC236}">
                  <a16:creationId xmlns="" xmlns:a16="http://schemas.microsoft.com/office/drawing/2014/main" id="{B86F158E-1909-4C0D-AE64-BD2741FF3961}"/>
                </a:ext>
              </a:extLst>
            </p:cNvPr>
            <p:cNvSpPr/>
            <p:nvPr/>
          </p:nvSpPr>
          <p:spPr>
            <a:xfrm>
              <a:off x="6935543" y="4323236"/>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a:t>
              </a:r>
            </a:p>
          </p:txBody>
        </p:sp>
        <p:sp>
          <p:nvSpPr>
            <p:cNvPr id="56" name="Rectangle 55">
              <a:extLst>
                <a:ext uri="{FF2B5EF4-FFF2-40B4-BE49-F238E27FC236}">
                  <a16:creationId xmlns="" xmlns:a16="http://schemas.microsoft.com/office/drawing/2014/main" id="{9F7F4436-146F-4F21-A58B-AFBE7275A495}"/>
                </a:ext>
              </a:extLst>
            </p:cNvPr>
            <p:cNvSpPr/>
            <p:nvPr/>
          </p:nvSpPr>
          <p:spPr>
            <a:xfrm>
              <a:off x="6450480" y="4323236"/>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57" name="Rectangle 56">
              <a:extLst>
                <a:ext uri="{FF2B5EF4-FFF2-40B4-BE49-F238E27FC236}">
                  <a16:creationId xmlns="" xmlns:a16="http://schemas.microsoft.com/office/drawing/2014/main" id="{16B727BD-8986-4416-97AC-B3AABE9F7F5B}"/>
                </a:ext>
              </a:extLst>
            </p:cNvPr>
            <p:cNvSpPr/>
            <p:nvPr/>
          </p:nvSpPr>
          <p:spPr>
            <a:xfrm>
              <a:off x="5965417" y="4323236"/>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grpSp>
      <p:grpSp>
        <p:nvGrpSpPr>
          <p:cNvPr id="62" name="Group 61">
            <a:extLst>
              <a:ext uri="{FF2B5EF4-FFF2-40B4-BE49-F238E27FC236}">
                <a16:creationId xmlns="" xmlns:a16="http://schemas.microsoft.com/office/drawing/2014/main" id="{003CD32C-E7FA-452B-97AB-8BD7821A17D3}"/>
              </a:ext>
            </a:extLst>
          </p:cNvPr>
          <p:cNvGrpSpPr/>
          <p:nvPr/>
        </p:nvGrpSpPr>
        <p:grpSpPr>
          <a:xfrm>
            <a:off x="4990784" y="3938582"/>
            <a:ext cx="3381585" cy="352955"/>
            <a:chOff x="4990784" y="3938582"/>
            <a:chExt cx="3381585" cy="352955"/>
          </a:xfrm>
        </p:grpSpPr>
        <p:sp>
          <p:nvSpPr>
            <p:cNvPr id="48" name="Rectangle 47">
              <a:extLst>
                <a:ext uri="{FF2B5EF4-FFF2-40B4-BE49-F238E27FC236}">
                  <a16:creationId xmlns="" xmlns:a16="http://schemas.microsoft.com/office/drawing/2014/main" id="{C6AAC8A6-6D3B-4708-A7C6-E3CE609FD310}"/>
                </a:ext>
              </a:extLst>
            </p:cNvPr>
            <p:cNvSpPr/>
            <p:nvPr/>
          </p:nvSpPr>
          <p:spPr>
            <a:xfrm>
              <a:off x="4990784" y="3938582"/>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49" name="Rectangle 48">
              <a:extLst>
                <a:ext uri="{FF2B5EF4-FFF2-40B4-BE49-F238E27FC236}">
                  <a16:creationId xmlns="" xmlns:a16="http://schemas.microsoft.com/office/drawing/2014/main" id="{ABB93AC7-2025-45B8-AFB5-8187D503E2F7}"/>
                </a:ext>
              </a:extLst>
            </p:cNvPr>
            <p:cNvSpPr/>
            <p:nvPr/>
          </p:nvSpPr>
          <p:spPr>
            <a:xfrm>
              <a:off x="7891741" y="3938582"/>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50" name="Rectangle 49">
              <a:extLst>
                <a:ext uri="{FF2B5EF4-FFF2-40B4-BE49-F238E27FC236}">
                  <a16:creationId xmlns="" xmlns:a16="http://schemas.microsoft.com/office/drawing/2014/main" id="{1652E61E-5F17-4B45-83BB-B38691CB91D5}"/>
                </a:ext>
              </a:extLst>
            </p:cNvPr>
            <p:cNvSpPr/>
            <p:nvPr/>
          </p:nvSpPr>
          <p:spPr>
            <a:xfrm>
              <a:off x="7406679" y="3938582"/>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M3</a:t>
              </a:r>
            </a:p>
          </p:txBody>
        </p:sp>
        <p:sp>
          <p:nvSpPr>
            <p:cNvPr id="51" name="Rectangle 50">
              <a:extLst>
                <a:ext uri="{FF2B5EF4-FFF2-40B4-BE49-F238E27FC236}">
                  <a16:creationId xmlns="" xmlns:a16="http://schemas.microsoft.com/office/drawing/2014/main" id="{F2EF0520-4407-4890-9633-5372659B0524}"/>
                </a:ext>
              </a:extLst>
            </p:cNvPr>
            <p:cNvSpPr/>
            <p:nvPr/>
          </p:nvSpPr>
          <p:spPr>
            <a:xfrm>
              <a:off x="5960910" y="3938582"/>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52" name="Rectangle 51">
              <a:extLst>
                <a:ext uri="{FF2B5EF4-FFF2-40B4-BE49-F238E27FC236}">
                  <a16:creationId xmlns="" xmlns:a16="http://schemas.microsoft.com/office/drawing/2014/main" id="{3F53E94E-2C91-4E0F-A489-BBF2B996B844}"/>
                </a:ext>
              </a:extLst>
            </p:cNvPr>
            <p:cNvSpPr/>
            <p:nvPr/>
          </p:nvSpPr>
          <p:spPr>
            <a:xfrm>
              <a:off x="5475847" y="3938582"/>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sp>
          <p:nvSpPr>
            <p:cNvPr id="58" name="Rectangle 57">
              <a:extLst>
                <a:ext uri="{FF2B5EF4-FFF2-40B4-BE49-F238E27FC236}">
                  <a16:creationId xmlns="" xmlns:a16="http://schemas.microsoft.com/office/drawing/2014/main" id="{BB4DB5BC-671B-4405-9AA0-2BCDCBFBFCE2}"/>
                </a:ext>
              </a:extLst>
            </p:cNvPr>
            <p:cNvSpPr/>
            <p:nvPr/>
          </p:nvSpPr>
          <p:spPr>
            <a:xfrm>
              <a:off x="6441538" y="3938951"/>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M1</a:t>
              </a:r>
            </a:p>
          </p:txBody>
        </p:sp>
        <p:sp>
          <p:nvSpPr>
            <p:cNvPr id="59" name="Rectangle 58">
              <a:extLst>
                <a:ext uri="{FF2B5EF4-FFF2-40B4-BE49-F238E27FC236}">
                  <a16:creationId xmlns="" xmlns:a16="http://schemas.microsoft.com/office/drawing/2014/main" id="{C149A77B-4520-4A84-AFA6-FCEFB88AD1C6}"/>
                </a:ext>
              </a:extLst>
            </p:cNvPr>
            <p:cNvSpPr/>
            <p:nvPr/>
          </p:nvSpPr>
          <p:spPr>
            <a:xfrm>
              <a:off x="6921617" y="3938582"/>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M2</a:t>
              </a:r>
            </a:p>
          </p:txBody>
        </p:sp>
      </p:grpSp>
      <p:sp>
        <p:nvSpPr>
          <p:cNvPr id="64" name="TextBox 63">
            <a:extLst>
              <a:ext uri="{FF2B5EF4-FFF2-40B4-BE49-F238E27FC236}">
                <a16:creationId xmlns="" xmlns:a16="http://schemas.microsoft.com/office/drawing/2014/main" id="{283F0F82-26BC-485B-98AA-74BE27B12CAA}"/>
              </a:ext>
            </a:extLst>
          </p:cNvPr>
          <p:cNvSpPr txBox="1"/>
          <p:nvPr/>
        </p:nvSpPr>
        <p:spPr>
          <a:xfrm>
            <a:off x="1896029" y="5597016"/>
            <a:ext cx="2258782" cy="813992"/>
          </a:xfrm>
          <a:prstGeom prst="rect">
            <a:avLst/>
          </a:prstGeom>
          <a:noFill/>
        </p:spPr>
        <p:txBody>
          <a:bodyPr wrap="square" rtlCol="0">
            <a:noAutofit/>
          </a:bodyPr>
          <a:lstStyle/>
          <a:p>
            <a:pPr>
              <a:lnSpc>
                <a:spcPts val="1800"/>
              </a:lnSpc>
            </a:pPr>
            <a:r>
              <a:rPr lang="en-US" dirty="0" err="1">
                <a:solidFill>
                  <a:schemeClr val="bg2"/>
                </a:solidFill>
                <a:latin typeface="Consolas"/>
                <a:cs typeface="Consolas"/>
              </a:rPr>
              <a:t>mul</a:t>
            </a:r>
            <a:r>
              <a:rPr lang="en-US" dirty="0">
                <a:solidFill>
                  <a:schemeClr val="bg2"/>
                </a:solidFill>
                <a:latin typeface="Consolas"/>
                <a:cs typeface="Consolas"/>
              </a:rPr>
              <a:t>   r2,</a:t>
            </a:r>
            <a:r>
              <a:rPr lang="en-US" b="1" dirty="0">
                <a:solidFill>
                  <a:srgbClr val="800000"/>
                </a:solidFill>
                <a:latin typeface="Consolas"/>
                <a:cs typeface="Consolas"/>
              </a:rPr>
              <a:t>r1</a:t>
            </a:r>
            <a:r>
              <a:rPr lang="en-US" dirty="0">
                <a:solidFill>
                  <a:schemeClr val="bg2"/>
                </a:solidFill>
                <a:latin typeface="Consolas"/>
                <a:cs typeface="Consolas"/>
              </a:rPr>
              <a:t>,r3</a:t>
            </a:r>
            <a:br>
              <a:rPr lang="en-US" dirty="0">
                <a:solidFill>
                  <a:schemeClr val="bg2"/>
                </a:solidFill>
                <a:latin typeface="Consolas"/>
                <a:cs typeface="Consolas"/>
              </a:rPr>
            </a:br>
            <a:endParaRPr lang="en-US" dirty="0">
              <a:solidFill>
                <a:schemeClr val="bg2"/>
              </a:solidFill>
              <a:latin typeface="Consolas"/>
              <a:cs typeface="Consolas"/>
            </a:endParaRPr>
          </a:p>
          <a:p>
            <a:pPr>
              <a:lnSpc>
                <a:spcPts val="1800"/>
              </a:lnSpc>
            </a:pPr>
            <a:r>
              <a:rPr lang="en-US" dirty="0">
                <a:solidFill>
                  <a:schemeClr val="bg2"/>
                </a:solidFill>
                <a:latin typeface="Consolas"/>
                <a:cs typeface="Consolas"/>
              </a:rPr>
              <a:t>sub   </a:t>
            </a:r>
            <a:r>
              <a:rPr lang="en-US" b="1" dirty="0">
                <a:solidFill>
                  <a:srgbClr val="800000"/>
                </a:solidFill>
                <a:latin typeface="Consolas"/>
                <a:cs typeface="Consolas"/>
              </a:rPr>
              <a:t>r1</a:t>
            </a:r>
            <a:r>
              <a:rPr lang="en-US" dirty="0">
                <a:solidFill>
                  <a:schemeClr val="bg2"/>
                </a:solidFill>
                <a:latin typeface="Consolas"/>
                <a:cs typeface="Consolas"/>
              </a:rPr>
              <a:t>,r5,r4</a:t>
            </a:r>
          </a:p>
        </p:txBody>
      </p:sp>
      <p:cxnSp>
        <p:nvCxnSpPr>
          <p:cNvPr id="65" name="Straight Arrow Connector 64">
            <a:extLst>
              <a:ext uri="{FF2B5EF4-FFF2-40B4-BE49-F238E27FC236}">
                <a16:creationId xmlns="" xmlns:a16="http://schemas.microsoft.com/office/drawing/2014/main" id="{02A0F469-1F0E-4D0B-A7F7-A2C7D4D7140E}"/>
              </a:ext>
            </a:extLst>
          </p:cNvPr>
          <p:cNvCxnSpPr>
            <a:cxnSpLocks/>
          </p:cNvCxnSpPr>
          <p:nvPr/>
        </p:nvCxnSpPr>
        <p:spPr>
          <a:xfrm flipH="1">
            <a:off x="2938148" y="5881861"/>
            <a:ext cx="250648" cy="1995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 xmlns:a16="http://schemas.microsoft.com/office/drawing/2014/main" id="{5C1926D5-D097-4AB6-81BC-EA2DA081733F}"/>
              </a:ext>
            </a:extLst>
          </p:cNvPr>
          <p:cNvSpPr/>
          <p:nvPr/>
        </p:nvSpPr>
        <p:spPr>
          <a:xfrm>
            <a:off x="5461652" y="5529275"/>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68" name="Rectangle 67">
            <a:extLst>
              <a:ext uri="{FF2B5EF4-FFF2-40B4-BE49-F238E27FC236}">
                <a16:creationId xmlns="" xmlns:a16="http://schemas.microsoft.com/office/drawing/2014/main" id="{3B3DB1F9-92F0-403E-BDF1-24B28370CD83}"/>
              </a:ext>
            </a:extLst>
          </p:cNvPr>
          <p:cNvSpPr/>
          <p:nvPr/>
        </p:nvSpPr>
        <p:spPr>
          <a:xfrm>
            <a:off x="7401903" y="5529275"/>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69" name="Rectangle 68">
            <a:extLst>
              <a:ext uri="{FF2B5EF4-FFF2-40B4-BE49-F238E27FC236}">
                <a16:creationId xmlns="" xmlns:a16="http://schemas.microsoft.com/office/drawing/2014/main" id="{415626FA-B5C8-4197-875C-6C87460AEA73}"/>
              </a:ext>
            </a:extLst>
          </p:cNvPr>
          <p:cNvSpPr/>
          <p:nvPr/>
        </p:nvSpPr>
        <p:spPr>
          <a:xfrm>
            <a:off x="6916841" y="5529275"/>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a:t>
            </a:r>
          </a:p>
        </p:txBody>
      </p:sp>
      <p:sp>
        <p:nvSpPr>
          <p:cNvPr id="70" name="Rectangle 69">
            <a:extLst>
              <a:ext uri="{FF2B5EF4-FFF2-40B4-BE49-F238E27FC236}">
                <a16:creationId xmlns="" xmlns:a16="http://schemas.microsoft.com/office/drawing/2014/main" id="{F4956D3A-0561-44E1-A768-02AD7F6C73DC}"/>
              </a:ext>
            </a:extLst>
          </p:cNvPr>
          <p:cNvSpPr/>
          <p:nvPr/>
        </p:nvSpPr>
        <p:spPr>
          <a:xfrm>
            <a:off x="6431778" y="5529275"/>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71" name="Rectangle 70">
            <a:extLst>
              <a:ext uri="{FF2B5EF4-FFF2-40B4-BE49-F238E27FC236}">
                <a16:creationId xmlns="" xmlns:a16="http://schemas.microsoft.com/office/drawing/2014/main" id="{84E42B9D-A976-4748-A8AF-D4A07E036001}"/>
              </a:ext>
            </a:extLst>
          </p:cNvPr>
          <p:cNvSpPr/>
          <p:nvPr/>
        </p:nvSpPr>
        <p:spPr>
          <a:xfrm>
            <a:off x="5946715" y="5529275"/>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sp>
        <p:nvSpPr>
          <p:cNvPr id="73" name="Rectangle 72">
            <a:extLst>
              <a:ext uri="{FF2B5EF4-FFF2-40B4-BE49-F238E27FC236}">
                <a16:creationId xmlns="" xmlns:a16="http://schemas.microsoft.com/office/drawing/2014/main" id="{9382142F-0FEA-4CDE-A6CF-D8A16CF48953}"/>
              </a:ext>
            </a:extLst>
          </p:cNvPr>
          <p:cNvSpPr/>
          <p:nvPr/>
        </p:nvSpPr>
        <p:spPr>
          <a:xfrm>
            <a:off x="5941938" y="5913929"/>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F</a:t>
            </a:r>
          </a:p>
        </p:txBody>
      </p:sp>
      <p:sp>
        <p:nvSpPr>
          <p:cNvPr id="74" name="Rectangle 73">
            <a:extLst>
              <a:ext uri="{FF2B5EF4-FFF2-40B4-BE49-F238E27FC236}">
                <a16:creationId xmlns="" xmlns:a16="http://schemas.microsoft.com/office/drawing/2014/main" id="{A370AC65-01A1-4296-9913-0035BBE1CAE1}"/>
              </a:ext>
            </a:extLst>
          </p:cNvPr>
          <p:cNvSpPr/>
          <p:nvPr/>
        </p:nvSpPr>
        <p:spPr>
          <a:xfrm>
            <a:off x="7882189" y="5913929"/>
            <a:ext cx="480628" cy="352586"/>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W</a:t>
            </a:r>
          </a:p>
        </p:txBody>
      </p:sp>
      <p:sp>
        <p:nvSpPr>
          <p:cNvPr id="75" name="Rectangle 74">
            <a:extLst>
              <a:ext uri="{FF2B5EF4-FFF2-40B4-BE49-F238E27FC236}">
                <a16:creationId xmlns="" xmlns:a16="http://schemas.microsoft.com/office/drawing/2014/main" id="{D264837A-D87A-43B0-8B34-64186D7A6D69}"/>
              </a:ext>
            </a:extLst>
          </p:cNvPr>
          <p:cNvSpPr/>
          <p:nvPr/>
        </p:nvSpPr>
        <p:spPr>
          <a:xfrm>
            <a:off x="7397127" y="5913929"/>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M</a:t>
            </a:r>
          </a:p>
        </p:txBody>
      </p:sp>
      <p:sp>
        <p:nvSpPr>
          <p:cNvPr id="76" name="Rectangle 75">
            <a:extLst>
              <a:ext uri="{FF2B5EF4-FFF2-40B4-BE49-F238E27FC236}">
                <a16:creationId xmlns="" xmlns:a16="http://schemas.microsoft.com/office/drawing/2014/main" id="{9E439FA1-8F94-4745-8B4F-7F0C75AC141A}"/>
              </a:ext>
            </a:extLst>
          </p:cNvPr>
          <p:cNvSpPr/>
          <p:nvPr/>
        </p:nvSpPr>
        <p:spPr>
          <a:xfrm>
            <a:off x="6912064" y="5913929"/>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E</a:t>
            </a:r>
          </a:p>
        </p:txBody>
      </p:sp>
      <p:sp>
        <p:nvSpPr>
          <p:cNvPr id="77" name="Rectangle 76">
            <a:extLst>
              <a:ext uri="{FF2B5EF4-FFF2-40B4-BE49-F238E27FC236}">
                <a16:creationId xmlns="" xmlns:a16="http://schemas.microsoft.com/office/drawing/2014/main" id="{217560C6-D3EF-4952-A0F2-BF7D0A1075D2}"/>
              </a:ext>
            </a:extLst>
          </p:cNvPr>
          <p:cNvSpPr/>
          <p:nvPr/>
        </p:nvSpPr>
        <p:spPr>
          <a:xfrm>
            <a:off x="6427001" y="5913929"/>
            <a:ext cx="480628" cy="352586"/>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dirty="0">
                <a:solidFill>
                  <a:srgbClr val="333333"/>
                </a:solidFill>
              </a:rPr>
              <a:t>D</a:t>
            </a:r>
          </a:p>
        </p:txBody>
      </p:sp>
      <p:sp>
        <p:nvSpPr>
          <p:cNvPr id="78" name="TextBox 77">
            <a:extLst>
              <a:ext uri="{FF2B5EF4-FFF2-40B4-BE49-F238E27FC236}">
                <a16:creationId xmlns="" xmlns:a16="http://schemas.microsoft.com/office/drawing/2014/main" id="{01F0974F-EE0E-4F7D-8EF5-BD66A44FCAB2}"/>
              </a:ext>
            </a:extLst>
          </p:cNvPr>
          <p:cNvSpPr txBox="1"/>
          <p:nvPr/>
        </p:nvSpPr>
        <p:spPr>
          <a:xfrm>
            <a:off x="4554799" y="1318246"/>
            <a:ext cx="4262705"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p>
            <a:r>
              <a:rPr lang="en-US" sz="1100" dirty="0">
                <a:solidFill>
                  <a:srgbClr val="333333"/>
                </a:solidFill>
                <a:latin typeface="Consolas"/>
                <a:cs typeface="Consolas"/>
              </a:rPr>
              <a:t>http://cseweb.ucsd.edu/classes/wi05/cse240a/pipe2.pdf</a:t>
            </a:r>
          </a:p>
        </p:txBody>
      </p:sp>
      <p:sp>
        <p:nvSpPr>
          <p:cNvPr id="6" name="Footer Placeholder 5">
            <a:extLst>
              <a:ext uri="{FF2B5EF4-FFF2-40B4-BE49-F238E27FC236}">
                <a16:creationId xmlns="" xmlns:a16="http://schemas.microsoft.com/office/drawing/2014/main" id="{3640A1FA-8330-4986-A377-BBFC1456413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960673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D3C25-1ECB-4137-9C82-D3B5DB2B37A5}"/>
              </a:ext>
            </a:extLst>
          </p:cNvPr>
          <p:cNvSpPr>
            <a:spLocks noGrp="1"/>
          </p:cNvSpPr>
          <p:nvPr>
            <p:ph type="title"/>
          </p:nvPr>
        </p:nvSpPr>
        <p:spPr/>
        <p:txBody>
          <a:bodyPr/>
          <a:lstStyle/>
          <a:p>
            <a:r>
              <a:rPr lang="en-US" dirty="0"/>
              <a:t>Data Hazards</a:t>
            </a:r>
          </a:p>
        </p:txBody>
      </p:sp>
      <p:sp>
        <p:nvSpPr>
          <p:cNvPr id="3" name="Content Placeholder 2">
            <a:extLst>
              <a:ext uri="{FF2B5EF4-FFF2-40B4-BE49-F238E27FC236}">
                <a16:creationId xmlns="" xmlns:a16="http://schemas.microsoft.com/office/drawing/2014/main" id="{E3A93273-369C-43EE-8E9D-914409940A13}"/>
              </a:ext>
            </a:extLst>
          </p:cNvPr>
          <p:cNvSpPr>
            <a:spLocks noGrp="1"/>
          </p:cNvSpPr>
          <p:nvPr>
            <p:ph idx="1"/>
          </p:nvPr>
        </p:nvSpPr>
        <p:spPr/>
        <p:txBody>
          <a:bodyPr/>
          <a:lstStyle/>
          <a:p>
            <a:r>
              <a:rPr lang="en-US" dirty="0"/>
              <a:t>Exercise: Identify the RAW, WAW and WAR dependencies in the following instruction sequence</a:t>
            </a:r>
          </a:p>
        </p:txBody>
      </p:sp>
      <p:sp>
        <p:nvSpPr>
          <p:cNvPr id="4" name="TextBox 3">
            <a:extLst>
              <a:ext uri="{FF2B5EF4-FFF2-40B4-BE49-F238E27FC236}">
                <a16:creationId xmlns="" xmlns:a16="http://schemas.microsoft.com/office/drawing/2014/main" id="{80C95A04-3CE2-4CC0-9E91-898D6F6A8731}"/>
              </a:ext>
            </a:extLst>
          </p:cNvPr>
          <p:cNvSpPr txBox="1"/>
          <p:nvPr/>
        </p:nvSpPr>
        <p:spPr>
          <a:xfrm>
            <a:off x="2952314" y="2914406"/>
            <a:ext cx="3237786" cy="3211757"/>
          </a:xfrm>
          <a:prstGeom prst="rect">
            <a:avLst/>
          </a:prstGeom>
          <a:noFill/>
        </p:spPr>
        <p:txBody>
          <a:bodyPr wrap="square" rtlCol="0">
            <a:noAutofit/>
          </a:bodyPr>
          <a:lstStyle/>
          <a:p>
            <a:r>
              <a:rPr lang="pt-BR" sz="2400" dirty="0">
                <a:solidFill>
                  <a:schemeClr val="bg2"/>
                </a:solidFill>
                <a:latin typeface="Consolas"/>
                <a:cs typeface="Consolas"/>
              </a:rPr>
              <a:t>mul   r1,r2,r3</a:t>
            </a:r>
          </a:p>
          <a:p>
            <a:r>
              <a:rPr lang="pt-BR" sz="2400" dirty="0">
                <a:solidFill>
                  <a:schemeClr val="bg2"/>
                </a:solidFill>
                <a:latin typeface="Consolas"/>
                <a:cs typeface="Consolas"/>
              </a:rPr>
              <a:t>add   r5,r1,r4</a:t>
            </a:r>
          </a:p>
          <a:p>
            <a:r>
              <a:rPr lang="pt-BR" sz="2400" dirty="0">
                <a:solidFill>
                  <a:schemeClr val="bg2"/>
                </a:solidFill>
                <a:latin typeface="Consolas"/>
                <a:cs typeface="Consolas"/>
              </a:rPr>
              <a:t>mov   0x1E800,r5</a:t>
            </a:r>
          </a:p>
          <a:p>
            <a:r>
              <a:rPr lang="pt-BR" sz="2400" dirty="0">
                <a:solidFill>
                  <a:schemeClr val="bg2"/>
                </a:solidFill>
                <a:latin typeface="Consolas"/>
                <a:cs typeface="Consolas"/>
              </a:rPr>
              <a:t>mov   r6,0x1E750</a:t>
            </a:r>
          </a:p>
          <a:p>
            <a:r>
              <a:rPr lang="pt-BR" sz="2400" dirty="0">
                <a:solidFill>
                  <a:schemeClr val="bg2"/>
                </a:solidFill>
                <a:latin typeface="Consolas"/>
                <a:cs typeface="Consolas"/>
              </a:rPr>
              <a:t>mov   r6,(r6+4*r0)</a:t>
            </a:r>
          </a:p>
          <a:p>
            <a:r>
              <a:rPr lang="pt-BR" sz="2400" dirty="0">
                <a:solidFill>
                  <a:schemeClr val="bg2"/>
                </a:solidFill>
                <a:latin typeface="Consolas"/>
                <a:cs typeface="Consolas"/>
              </a:rPr>
              <a:t>mul   r1,r2,r0</a:t>
            </a:r>
          </a:p>
          <a:p>
            <a:r>
              <a:rPr lang="pt-BR" sz="2400" dirty="0">
                <a:solidFill>
                  <a:schemeClr val="bg2"/>
                </a:solidFill>
                <a:latin typeface="Consolas"/>
                <a:cs typeface="Consolas"/>
              </a:rPr>
              <a:t>mov   r2,#42</a:t>
            </a:r>
          </a:p>
          <a:p>
            <a:r>
              <a:rPr lang="pt-BR" sz="2400" dirty="0">
                <a:solidFill>
                  <a:schemeClr val="bg2"/>
                </a:solidFill>
                <a:latin typeface="Consolas"/>
                <a:cs typeface="Consolas"/>
              </a:rPr>
              <a:t>add   r1,r1,r2</a:t>
            </a:r>
          </a:p>
        </p:txBody>
      </p:sp>
      <p:sp>
        <p:nvSpPr>
          <p:cNvPr id="5" name="Footer Placeholder 4">
            <a:extLst>
              <a:ext uri="{FF2B5EF4-FFF2-40B4-BE49-F238E27FC236}">
                <a16:creationId xmlns="" xmlns:a16="http://schemas.microsoft.com/office/drawing/2014/main" id="{C9611646-6213-4FB3-B7E6-0FE6C8B83A1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854416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D3C25-1ECB-4137-9C82-D3B5DB2B37A5}"/>
              </a:ext>
            </a:extLst>
          </p:cNvPr>
          <p:cNvSpPr>
            <a:spLocks noGrp="1"/>
          </p:cNvSpPr>
          <p:nvPr>
            <p:ph type="title"/>
          </p:nvPr>
        </p:nvSpPr>
        <p:spPr/>
        <p:txBody>
          <a:bodyPr/>
          <a:lstStyle/>
          <a:p>
            <a:r>
              <a:rPr lang="en-US" dirty="0"/>
              <a:t>Data Hazards</a:t>
            </a:r>
          </a:p>
        </p:txBody>
      </p:sp>
      <p:sp>
        <p:nvSpPr>
          <p:cNvPr id="3" name="Content Placeholder 2">
            <a:extLst>
              <a:ext uri="{FF2B5EF4-FFF2-40B4-BE49-F238E27FC236}">
                <a16:creationId xmlns="" xmlns:a16="http://schemas.microsoft.com/office/drawing/2014/main" id="{E3A93273-369C-43EE-8E9D-914409940A13}"/>
              </a:ext>
            </a:extLst>
          </p:cNvPr>
          <p:cNvSpPr>
            <a:spLocks noGrp="1"/>
          </p:cNvSpPr>
          <p:nvPr>
            <p:ph idx="1"/>
          </p:nvPr>
        </p:nvSpPr>
        <p:spPr/>
        <p:txBody>
          <a:bodyPr/>
          <a:lstStyle/>
          <a:p>
            <a:r>
              <a:rPr lang="en-US" dirty="0"/>
              <a:t>Solution:</a:t>
            </a:r>
          </a:p>
        </p:txBody>
      </p:sp>
      <p:sp>
        <p:nvSpPr>
          <p:cNvPr id="4" name="TextBox 3">
            <a:extLst>
              <a:ext uri="{FF2B5EF4-FFF2-40B4-BE49-F238E27FC236}">
                <a16:creationId xmlns="" xmlns:a16="http://schemas.microsoft.com/office/drawing/2014/main" id="{80C95A04-3CE2-4CC0-9E91-898D6F6A8731}"/>
              </a:ext>
            </a:extLst>
          </p:cNvPr>
          <p:cNvSpPr txBox="1"/>
          <p:nvPr/>
        </p:nvSpPr>
        <p:spPr>
          <a:xfrm>
            <a:off x="2952314" y="1981973"/>
            <a:ext cx="3237786" cy="4567359"/>
          </a:xfrm>
          <a:prstGeom prst="rect">
            <a:avLst/>
          </a:prstGeom>
          <a:noFill/>
        </p:spPr>
        <p:txBody>
          <a:bodyPr wrap="square" rtlCol="0">
            <a:noAutofit/>
          </a:bodyPr>
          <a:lstStyle/>
          <a:p>
            <a:pPr>
              <a:lnSpc>
                <a:spcPct val="150000"/>
              </a:lnSpc>
            </a:pPr>
            <a:r>
              <a:rPr lang="pt-BR" sz="2400" dirty="0">
                <a:solidFill>
                  <a:schemeClr val="bg2"/>
                </a:solidFill>
                <a:latin typeface="Consolas"/>
                <a:cs typeface="Consolas"/>
              </a:rPr>
              <a:t>mul   </a:t>
            </a:r>
            <a:r>
              <a:rPr lang="pt-BR" sz="2400" b="1" dirty="0">
                <a:solidFill>
                  <a:srgbClr val="800000"/>
                </a:solidFill>
                <a:latin typeface="Consolas"/>
              </a:rPr>
              <a:t>r1</a:t>
            </a:r>
            <a:r>
              <a:rPr lang="pt-BR" sz="2400" dirty="0">
                <a:solidFill>
                  <a:schemeClr val="bg2"/>
                </a:solidFill>
                <a:latin typeface="Consolas"/>
                <a:cs typeface="Consolas"/>
              </a:rPr>
              <a:t>,r2,r3</a:t>
            </a:r>
          </a:p>
          <a:p>
            <a:pPr>
              <a:lnSpc>
                <a:spcPct val="150000"/>
              </a:lnSpc>
            </a:pPr>
            <a:r>
              <a:rPr lang="pt-BR" sz="2400" dirty="0">
                <a:solidFill>
                  <a:schemeClr val="bg2"/>
                </a:solidFill>
                <a:latin typeface="Consolas"/>
                <a:cs typeface="Consolas"/>
              </a:rPr>
              <a:t>add   </a:t>
            </a:r>
            <a:r>
              <a:rPr lang="pt-BR" sz="2400" b="1" dirty="0">
                <a:solidFill>
                  <a:srgbClr val="800000"/>
                </a:solidFill>
                <a:latin typeface="Consolas"/>
              </a:rPr>
              <a:t>r5</a:t>
            </a:r>
            <a:r>
              <a:rPr lang="pt-BR" sz="2400" dirty="0">
                <a:solidFill>
                  <a:schemeClr val="bg2"/>
                </a:solidFill>
                <a:latin typeface="Consolas"/>
                <a:cs typeface="Consolas"/>
              </a:rPr>
              <a:t>,</a:t>
            </a:r>
            <a:r>
              <a:rPr lang="pt-BR" sz="2400" b="1" dirty="0">
                <a:solidFill>
                  <a:srgbClr val="800000"/>
                </a:solidFill>
                <a:latin typeface="Consolas"/>
              </a:rPr>
              <a:t>r1</a:t>
            </a:r>
            <a:r>
              <a:rPr lang="pt-BR" sz="2400" dirty="0">
                <a:solidFill>
                  <a:schemeClr val="bg2"/>
                </a:solidFill>
                <a:latin typeface="Consolas"/>
                <a:cs typeface="Consolas"/>
              </a:rPr>
              <a:t>,r4</a:t>
            </a:r>
          </a:p>
          <a:p>
            <a:pPr>
              <a:lnSpc>
                <a:spcPct val="150000"/>
              </a:lnSpc>
            </a:pPr>
            <a:r>
              <a:rPr lang="pt-BR" sz="2400" dirty="0">
                <a:solidFill>
                  <a:schemeClr val="bg2"/>
                </a:solidFill>
                <a:latin typeface="Consolas"/>
                <a:cs typeface="Consolas"/>
              </a:rPr>
              <a:t>mov   0x1E800,</a:t>
            </a:r>
            <a:r>
              <a:rPr lang="pt-BR" sz="2400" b="1" dirty="0">
                <a:solidFill>
                  <a:srgbClr val="800000"/>
                </a:solidFill>
                <a:latin typeface="Consolas"/>
              </a:rPr>
              <a:t>r5</a:t>
            </a:r>
          </a:p>
          <a:p>
            <a:pPr>
              <a:lnSpc>
                <a:spcPct val="150000"/>
              </a:lnSpc>
            </a:pPr>
            <a:r>
              <a:rPr lang="pt-BR" sz="2400" dirty="0">
                <a:solidFill>
                  <a:schemeClr val="bg2"/>
                </a:solidFill>
                <a:latin typeface="Consolas"/>
                <a:cs typeface="Consolas"/>
              </a:rPr>
              <a:t>mov   </a:t>
            </a:r>
            <a:r>
              <a:rPr lang="pt-BR" sz="2400" b="1" dirty="0">
                <a:solidFill>
                  <a:srgbClr val="800000"/>
                </a:solidFill>
                <a:latin typeface="Consolas"/>
              </a:rPr>
              <a:t>r6</a:t>
            </a:r>
            <a:r>
              <a:rPr lang="pt-BR" sz="2400" dirty="0">
                <a:solidFill>
                  <a:schemeClr val="bg2"/>
                </a:solidFill>
                <a:latin typeface="Consolas"/>
                <a:cs typeface="Consolas"/>
              </a:rPr>
              <a:t>,0x1E750</a:t>
            </a:r>
          </a:p>
          <a:p>
            <a:pPr>
              <a:lnSpc>
                <a:spcPct val="150000"/>
              </a:lnSpc>
            </a:pPr>
            <a:r>
              <a:rPr lang="pt-BR" sz="2400" dirty="0">
                <a:solidFill>
                  <a:schemeClr val="bg2"/>
                </a:solidFill>
                <a:latin typeface="Consolas"/>
                <a:cs typeface="Consolas"/>
              </a:rPr>
              <a:t>mov   </a:t>
            </a:r>
            <a:r>
              <a:rPr lang="pt-BR" sz="2400" b="1" dirty="0">
                <a:solidFill>
                  <a:srgbClr val="800000"/>
                </a:solidFill>
                <a:latin typeface="Consolas"/>
              </a:rPr>
              <a:t>r6</a:t>
            </a:r>
            <a:r>
              <a:rPr lang="pt-BR" sz="2400" dirty="0">
                <a:solidFill>
                  <a:schemeClr val="bg2"/>
                </a:solidFill>
                <a:latin typeface="Consolas"/>
                <a:cs typeface="Consolas"/>
              </a:rPr>
              <a:t>,(</a:t>
            </a:r>
            <a:r>
              <a:rPr lang="pt-BR" sz="2400" b="1" dirty="0">
                <a:solidFill>
                  <a:srgbClr val="800000"/>
                </a:solidFill>
                <a:latin typeface="Consolas"/>
              </a:rPr>
              <a:t>r6</a:t>
            </a:r>
            <a:r>
              <a:rPr lang="pt-BR" sz="2400" dirty="0">
                <a:solidFill>
                  <a:schemeClr val="bg2"/>
                </a:solidFill>
                <a:latin typeface="Consolas"/>
                <a:cs typeface="Consolas"/>
              </a:rPr>
              <a:t>+4*r0)</a:t>
            </a:r>
          </a:p>
          <a:p>
            <a:pPr>
              <a:lnSpc>
                <a:spcPct val="150000"/>
              </a:lnSpc>
            </a:pPr>
            <a:r>
              <a:rPr lang="pt-BR" sz="2400" dirty="0">
                <a:solidFill>
                  <a:schemeClr val="bg2"/>
                </a:solidFill>
                <a:latin typeface="Consolas"/>
                <a:cs typeface="Consolas"/>
              </a:rPr>
              <a:t>mul   r1,</a:t>
            </a:r>
            <a:r>
              <a:rPr lang="pt-BR" sz="2400" b="1" dirty="0">
                <a:solidFill>
                  <a:srgbClr val="800000"/>
                </a:solidFill>
                <a:latin typeface="Consolas"/>
              </a:rPr>
              <a:t>r2</a:t>
            </a:r>
            <a:r>
              <a:rPr lang="pt-BR" sz="2400" dirty="0">
                <a:solidFill>
                  <a:schemeClr val="bg2"/>
                </a:solidFill>
                <a:latin typeface="Consolas"/>
                <a:cs typeface="Consolas"/>
              </a:rPr>
              <a:t>,r0</a:t>
            </a:r>
          </a:p>
          <a:p>
            <a:pPr>
              <a:lnSpc>
                <a:spcPct val="150000"/>
              </a:lnSpc>
            </a:pPr>
            <a:r>
              <a:rPr lang="pt-BR" sz="2400" dirty="0">
                <a:solidFill>
                  <a:schemeClr val="bg2"/>
                </a:solidFill>
                <a:latin typeface="Consolas"/>
                <a:cs typeface="Consolas"/>
              </a:rPr>
              <a:t>mov   </a:t>
            </a:r>
            <a:r>
              <a:rPr lang="pt-BR" sz="2400" b="1" dirty="0">
                <a:solidFill>
                  <a:srgbClr val="800000"/>
                </a:solidFill>
                <a:latin typeface="Consolas"/>
              </a:rPr>
              <a:t>r2</a:t>
            </a:r>
            <a:r>
              <a:rPr lang="pt-BR" sz="2400" dirty="0">
                <a:solidFill>
                  <a:schemeClr val="bg2"/>
                </a:solidFill>
                <a:latin typeface="Consolas"/>
                <a:cs typeface="Consolas"/>
              </a:rPr>
              <a:t>,#42</a:t>
            </a:r>
          </a:p>
          <a:p>
            <a:pPr>
              <a:lnSpc>
                <a:spcPct val="150000"/>
              </a:lnSpc>
            </a:pPr>
            <a:r>
              <a:rPr lang="pt-BR" sz="2400" dirty="0">
                <a:solidFill>
                  <a:schemeClr val="bg2"/>
                </a:solidFill>
                <a:latin typeface="Consolas"/>
                <a:cs typeface="Consolas"/>
              </a:rPr>
              <a:t>add   r1,r1,r2</a:t>
            </a:r>
          </a:p>
        </p:txBody>
      </p:sp>
      <p:cxnSp>
        <p:nvCxnSpPr>
          <p:cNvPr id="5" name="Straight Arrow Connector 4">
            <a:extLst>
              <a:ext uri="{FF2B5EF4-FFF2-40B4-BE49-F238E27FC236}">
                <a16:creationId xmlns="" xmlns:a16="http://schemas.microsoft.com/office/drawing/2014/main" id="{9A16F9A7-D1A1-4EF4-AD9A-B2E882559BFD}"/>
              </a:ext>
            </a:extLst>
          </p:cNvPr>
          <p:cNvCxnSpPr>
            <a:cxnSpLocks/>
          </p:cNvCxnSpPr>
          <p:nvPr/>
        </p:nvCxnSpPr>
        <p:spPr>
          <a:xfrm>
            <a:off x="4320559" y="2529684"/>
            <a:ext cx="250648" cy="1995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 xmlns:a16="http://schemas.microsoft.com/office/drawing/2014/main" id="{E75B84FC-D2B4-4133-82F7-9B907D2B6584}"/>
              </a:ext>
            </a:extLst>
          </p:cNvPr>
          <p:cNvCxnSpPr>
            <a:cxnSpLocks/>
          </p:cNvCxnSpPr>
          <p:nvPr/>
        </p:nvCxnSpPr>
        <p:spPr>
          <a:xfrm>
            <a:off x="4520942" y="3077395"/>
            <a:ext cx="858701" cy="25065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 xmlns:a16="http://schemas.microsoft.com/office/drawing/2014/main" id="{CF3D011C-4E30-42E5-8C51-17941973C162}"/>
              </a:ext>
            </a:extLst>
          </p:cNvPr>
          <p:cNvCxnSpPr>
            <a:cxnSpLocks/>
          </p:cNvCxnSpPr>
          <p:nvPr/>
        </p:nvCxnSpPr>
        <p:spPr>
          <a:xfrm>
            <a:off x="4445883" y="4165857"/>
            <a:ext cx="250648" cy="1995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 xmlns:a16="http://schemas.microsoft.com/office/drawing/2014/main" id="{DCFC2BAC-1FAB-4F87-B93A-CADC32105A9E}"/>
              </a:ext>
            </a:extLst>
          </p:cNvPr>
          <p:cNvCxnSpPr>
            <a:cxnSpLocks/>
          </p:cNvCxnSpPr>
          <p:nvPr/>
        </p:nvCxnSpPr>
        <p:spPr>
          <a:xfrm flipH="1">
            <a:off x="4395618" y="5277677"/>
            <a:ext cx="250648" cy="1995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 xmlns:a16="http://schemas.microsoft.com/office/drawing/2014/main" id="{87D57983-4B23-435F-9EF9-7C98A30C4DC5}"/>
              </a:ext>
            </a:extLst>
          </p:cNvPr>
          <p:cNvCxnSpPr>
            <a:cxnSpLocks/>
          </p:cNvCxnSpPr>
          <p:nvPr/>
        </p:nvCxnSpPr>
        <p:spPr>
          <a:xfrm>
            <a:off x="4209953" y="4138006"/>
            <a:ext cx="0" cy="24832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 xmlns:a16="http://schemas.microsoft.com/office/drawing/2014/main" id="{5DFBEC62-6410-4B1F-8BA7-87EBECE30581}"/>
              </a:ext>
            </a:extLst>
          </p:cNvPr>
          <p:cNvSpPr txBox="1"/>
          <p:nvPr/>
        </p:nvSpPr>
        <p:spPr>
          <a:xfrm>
            <a:off x="6377592" y="2444813"/>
            <a:ext cx="749629" cy="369332"/>
          </a:xfrm>
          <a:prstGeom prst="rect">
            <a:avLst/>
          </a:prstGeom>
          <a:noFill/>
        </p:spPr>
        <p:txBody>
          <a:bodyPr wrap="none" rtlCol="0">
            <a:spAutoFit/>
          </a:bodyPr>
          <a:lstStyle/>
          <a:p>
            <a:r>
              <a:rPr lang="en-US" b="1" dirty="0">
                <a:solidFill>
                  <a:schemeClr val="bg2"/>
                </a:solidFill>
              </a:rPr>
              <a:t>RAW</a:t>
            </a:r>
          </a:p>
        </p:txBody>
      </p:sp>
      <p:sp>
        <p:nvSpPr>
          <p:cNvPr id="14" name="TextBox 13">
            <a:extLst>
              <a:ext uri="{FF2B5EF4-FFF2-40B4-BE49-F238E27FC236}">
                <a16:creationId xmlns="" xmlns:a16="http://schemas.microsoft.com/office/drawing/2014/main" id="{8F7A9445-0A24-46A9-870D-A684876B518E}"/>
              </a:ext>
            </a:extLst>
          </p:cNvPr>
          <p:cNvSpPr txBox="1"/>
          <p:nvPr/>
        </p:nvSpPr>
        <p:spPr>
          <a:xfrm>
            <a:off x="6377592" y="3018054"/>
            <a:ext cx="749629" cy="369332"/>
          </a:xfrm>
          <a:prstGeom prst="rect">
            <a:avLst/>
          </a:prstGeom>
          <a:noFill/>
        </p:spPr>
        <p:txBody>
          <a:bodyPr wrap="none" rtlCol="0">
            <a:spAutoFit/>
          </a:bodyPr>
          <a:lstStyle/>
          <a:p>
            <a:r>
              <a:rPr lang="en-US" b="1" dirty="0">
                <a:solidFill>
                  <a:schemeClr val="bg2"/>
                </a:solidFill>
              </a:rPr>
              <a:t>RAW</a:t>
            </a:r>
          </a:p>
        </p:txBody>
      </p:sp>
      <p:sp>
        <p:nvSpPr>
          <p:cNvPr id="15" name="TextBox 14">
            <a:extLst>
              <a:ext uri="{FF2B5EF4-FFF2-40B4-BE49-F238E27FC236}">
                <a16:creationId xmlns="" xmlns:a16="http://schemas.microsoft.com/office/drawing/2014/main" id="{93242B57-5B03-409A-8DD2-9B0BBE9AC622}"/>
              </a:ext>
            </a:extLst>
          </p:cNvPr>
          <p:cNvSpPr txBox="1"/>
          <p:nvPr/>
        </p:nvSpPr>
        <p:spPr>
          <a:xfrm>
            <a:off x="6377592" y="4077504"/>
            <a:ext cx="1488356" cy="369332"/>
          </a:xfrm>
          <a:prstGeom prst="rect">
            <a:avLst/>
          </a:prstGeom>
          <a:noFill/>
        </p:spPr>
        <p:txBody>
          <a:bodyPr wrap="none" rtlCol="0">
            <a:spAutoFit/>
          </a:bodyPr>
          <a:lstStyle/>
          <a:p>
            <a:r>
              <a:rPr lang="en-US" b="1" dirty="0">
                <a:solidFill>
                  <a:schemeClr val="bg2"/>
                </a:solidFill>
              </a:rPr>
              <a:t>WAW</a:t>
            </a:r>
            <a:r>
              <a:rPr lang="en-US" dirty="0">
                <a:solidFill>
                  <a:schemeClr val="bg2"/>
                </a:solidFill>
              </a:rPr>
              <a:t>, </a:t>
            </a:r>
            <a:r>
              <a:rPr lang="en-US" b="1" dirty="0">
                <a:solidFill>
                  <a:schemeClr val="bg2"/>
                </a:solidFill>
              </a:rPr>
              <a:t>RAW</a:t>
            </a:r>
          </a:p>
        </p:txBody>
      </p:sp>
      <p:sp>
        <p:nvSpPr>
          <p:cNvPr id="16" name="TextBox 15">
            <a:extLst>
              <a:ext uri="{FF2B5EF4-FFF2-40B4-BE49-F238E27FC236}">
                <a16:creationId xmlns="" xmlns:a16="http://schemas.microsoft.com/office/drawing/2014/main" id="{A8895BDD-E007-4027-97B7-EF7691483FE5}"/>
              </a:ext>
            </a:extLst>
          </p:cNvPr>
          <p:cNvSpPr txBox="1"/>
          <p:nvPr/>
        </p:nvSpPr>
        <p:spPr>
          <a:xfrm>
            <a:off x="6377592" y="5192806"/>
            <a:ext cx="751168" cy="369332"/>
          </a:xfrm>
          <a:prstGeom prst="rect">
            <a:avLst/>
          </a:prstGeom>
          <a:noFill/>
        </p:spPr>
        <p:txBody>
          <a:bodyPr wrap="none" rtlCol="0">
            <a:spAutoFit/>
          </a:bodyPr>
          <a:lstStyle/>
          <a:p>
            <a:r>
              <a:rPr lang="en-US" b="1" dirty="0">
                <a:solidFill>
                  <a:schemeClr val="bg2"/>
                </a:solidFill>
              </a:rPr>
              <a:t>WAR</a:t>
            </a:r>
          </a:p>
        </p:txBody>
      </p:sp>
      <p:sp>
        <p:nvSpPr>
          <p:cNvPr id="7" name="Footer Placeholder 6">
            <a:extLst>
              <a:ext uri="{FF2B5EF4-FFF2-40B4-BE49-F238E27FC236}">
                <a16:creationId xmlns="" xmlns:a16="http://schemas.microsoft.com/office/drawing/2014/main" id="{AAC03676-B17D-4AD6-9812-FA7FD406933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0893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D3C25-1ECB-4137-9C82-D3B5DB2B37A5}"/>
              </a:ext>
            </a:extLst>
          </p:cNvPr>
          <p:cNvSpPr>
            <a:spLocks noGrp="1"/>
          </p:cNvSpPr>
          <p:nvPr>
            <p:ph type="title"/>
          </p:nvPr>
        </p:nvSpPr>
        <p:spPr/>
        <p:txBody>
          <a:bodyPr/>
          <a:lstStyle/>
          <a:p>
            <a:r>
              <a:rPr lang="en-US" dirty="0"/>
              <a:t>Data Hazards</a:t>
            </a:r>
          </a:p>
        </p:txBody>
      </p:sp>
      <p:sp>
        <p:nvSpPr>
          <p:cNvPr id="3" name="Content Placeholder 2">
            <a:extLst>
              <a:ext uri="{FF2B5EF4-FFF2-40B4-BE49-F238E27FC236}">
                <a16:creationId xmlns="" xmlns:a16="http://schemas.microsoft.com/office/drawing/2014/main" id="{E3A93273-369C-43EE-8E9D-914409940A13}"/>
              </a:ext>
            </a:extLst>
          </p:cNvPr>
          <p:cNvSpPr>
            <a:spLocks noGrp="1"/>
          </p:cNvSpPr>
          <p:nvPr>
            <p:ph idx="1"/>
          </p:nvPr>
        </p:nvSpPr>
        <p:spPr/>
        <p:txBody>
          <a:bodyPr/>
          <a:lstStyle/>
          <a:p>
            <a:r>
              <a:rPr lang="en-US" dirty="0"/>
              <a:t>Exercise: Reorder the instruction sequence to </a:t>
            </a:r>
            <a:r>
              <a:rPr lang="en-US" b="1" dirty="0"/>
              <a:t>minimize</a:t>
            </a:r>
            <a:r>
              <a:rPr lang="en-US" dirty="0"/>
              <a:t> stalls</a:t>
            </a:r>
          </a:p>
        </p:txBody>
      </p:sp>
      <p:sp>
        <p:nvSpPr>
          <p:cNvPr id="6" name="TextBox 5">
            <a:extLst>
              <a:ext uri="{FF2B5EF4-FFF2-40B4-BE49-F238E27FC236}">
                <a16:creationId xmlns="" xmlns:a16="http://schemas.microsoft.com/office/drawing/2014/main" id="{CF4CC4AE-79F5-444E-A482-5961685A3048}"/>
              </a:ext>
            </a:extLst>
          </p:cNvPr>
          <p:cNvSpPr txBox="1"/>
          <p:nvPr/>
        </p:nvSpPr>
        <p:spPr>
          <a:xfrm>
            <a:off x="2952314" y="2914406"/>
            <a:ext cx="3237786" cy="3211757"/>
          </a:xfrm>
          <a:prstGeom prst="rect">
            <a:avLst/>
          </a:prstGeom>
          <a:noFill/>
        </p:spPr>
        <p:txBody>
          <a:bodyPr wrap="square" rtlCol="0">
            <a:noAutofit/>
          </a:bodyPr>
          <a:lstStyle/>
          <a:p>
            <a:r>
              <a:rPr lang="pt-BR" sz="2400" dirty="0">
                <a:solidFill>
                  <a:schemeClr val="bg2"/>
                </a:solidFill>
                <a:latin typeface="Consolas"/>
                <a:cs typeface="Consolas"/>
              </a:rPr>
              <a:t>mul   r1,r2,r3</a:t>
            </a:r>
          </a:p>
          <a:p>
            <a:r>
              <a:rPr lang="pt-BR" sz="2400" dirty="0">
                <a:solidFill>
                  <a:schemeClr val="bg2"/>
                </a:solidFill>
                <a:latin typeface="Consolas"/>
                <a:cs typeface="Consolas"/>
              </a:rPr>
              <a:t>add   r5,r1,r4</a:t>
            </a:r>
          </a:p>
          <a:p>
            <a:r>
              <a:rPr lang="pt-BR" sz="2400" dirty="0">
                <a:solidFill>
                  <a:schemeClr val="bg2"/>
                </a:solidFill>
                <a:latin typeface="Consolas"/>
                <a:cs typeface="Consolas"/>
              </a:rPr>
              <a:t>mov   0x1E800,r5</a:t>
            </a:r>
          </a:p>
          <a:p>
            <a:r>
              <a:rPr lang="pt-BR" sz="2400" dirty="0">
                <a:solidFill>
                  <a:schemeClr val="bg2"/>
                </a:solidFill>
                <a:latin typeface="Consolas"/>
                <a:cs typeface="Consolas"/>
              </a:rPr>
              <a:t>mov   r6,0x1E750</a:t>
            </a:r>
          </a:p>
          <a:p>
            <a:r>
              <a:rPr lang="pt-BR" sz="2400" dirty="0">
                <a:solidFill>
                  <a:schemeClr val="bg2"/>
                </a:solidFill>
                <a:latin typeface="Consolas"/>
                <a:cs typeface="Consolas"/>
              </a:rPr>
              <a:t>mov   r6,(r6+4*r0)</a:t>
            </a:r>
          </a:p>
          <a:p>
            <a:r>
              <a:rPr lang="pt-BR" sz="2400" dirty="0">
                <a:solidFill>
                  <a:schemeClr val="bg2"/>
                </a:solidFill>
                <a:latin typeface="Consolas"/>
                <a:cs typeface="Consolas"/>
              </a:rPr>
              <a:t>mul   r1,r2,r0</a:t>
            </a:r>
          </a:p>
          <a:p>
            <a:r>
              <a:rPr lang="pt-BR" sz="2400" dirty="0">
                <a:solidFill>
                  <a:schemeClr val="bg2"/>
                </a:solidFill>
                <a:latin typeface="Consolas"/>
                <a:cs typeface="Consolas"/>
              </a:rPr>
              <a:t>mov   r2,#42</a:t>
            </a:r>
          </a:p>
          <a:p>
            <a:r>
              <a:rPr lang="pt-BR" sz="2400" dirty="0">
                <a:solidFill>
                  <a:schemeClr val="bg2"/>
                </a:solidFill>
                <a:latin typeface="Consolas"/>
                <a:cs typeface="Consolas"/>
              </a:rPr>
              <a:t>add   r1,r1,r2</a:t>
            </a:r>
          </a:p>
        </p:txBody>
      </p:sp>
      <p:sp>
        <p:nvSpPr>
          <p:cNvPr id="4" name="Footer Placeholder 3">
            <a:extLst>
              <a:ext uri="{FF2B5EF4-FFF2-40B4-BE49-F238E27FC236}">
                <a16:creationId xmlns="" xmlns:a16="http://schemas.microsoft.com/office/drawing/2014/main" id="{E3AEBFE5-0A8E-4E71-981A-2D54C80357B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25108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D3C25-1ECB-4137-9C82-D3B5DB2B37A5}"/>
              </a:ext>
            </a:extLst>
          </p:cNvPr>
          <p:cNvSpPr>
            <a:spLocks noGrp="1"/>
          </p:cNvSpPr>
          <p:nvPr>
            <p:ph type="title"/>
          </p:nvPr>
        </p:nvSpPr>
        <p:spPr/>
        <p:txBody>
          <a:bodyPr/>
          <a:lstStyle/>
          <a:p>
            <a:r>
              <a:rPr lang="en-US" dirty="0"/>
              <a:t>Data Hazards</a:t>
            </a:r>
          </a:p>
        </p:txBody>
      </p:sp>
      <p:sp>
        <p:nvSpPr>
          <p:cNvPr id="3" name="Content Placeholder 2">
            <a:extLst>
              <a:ext uri="{FF2B5EF4-FFF2-40B4-BE49-F238E27FC236}">
                <a16:creationId xmlns="" xmlns:a16="http://schemas.microsoft.com/office/drawing/2014/main" id="{E3A93273-369C-43EE-8E9D-914409940A13}"/>
              </a:ext>
            </a:extLst>
          </p:cNvPr>
          <p:cNvSpPr>
            <a:spLocks noGrp="1"/>
          </p:cNvSpPr>
          <p:nvPr>
            <p:ph idx="1"/>
          </p:nvPr>
        </p:nvSpPr>
        <p:spPr/>
        <p:txBody>
          <a:bodyPr/>
          <a:lstStyle/>
          <a:p>
            <a:r>
              <a:rPr lang="en-US" dirty="0"/>
              <a:t>One possible solution…</a:t>
            </a:r>
          </a:p>
          <a:p>
            <a:pPr lvl="1"/>
            <a:r>
              <a:rPr lang="en-US" dirty="0"/>
              <a:t>noticing that there are really two independent sequences</a:t>
            </a:r>
          </a:p>
          <a:p>
            <a:pPr lvl="1"/>
            <a:r>
              <a:rPr lang="en-US" dirty="0"/>
              <a:t>so interleave them</a:t>
            </a:r>
          </a:p>
        </p:txBody>
      </p:sp>
      <p:sp>
        <p:nvSpPr>
          <p:cNvPr id="4" name="TextBox 3">
            <a:extLst>
              <a:ext uri="{FF2B5EF4-FFF2-40B4-BE49-F238E27FC236}">
                <a16:creationId xmlns="" xmlns:a16="http://schemas.microsoft.com/office/drawing/2014/main" id="{F792F86A-961C-4A7D-97A9-B0A25FAC4E6B}"/>
              </a:ext>
            </a:extLst>
          </p:cNvPr>
          <p:cNvSpPr txBox="1"/>
          <p:nvPr/>
        </p:nvSpPr>
        <p:spPr>
          <a:xfrm>
            <a:off x="5096744" y="3285734"/>
            <a:ext cx="3237786" cy="3211757"/>
          </a:xfrm>
          <a:prstGeom prst="rect">
            <a:avLst/>
          </a:prstGeom>
          <a:noFill/>
        </p:spPr>
        <p:txBody>
          <a:bodyPr wrap="square" rtlCol="0">
            <a:noAutofit/>
          </a:bodyPr>
          <a:lstStyle/>
          <a:p>
            <a:r>
              <a:rPr lang="pt-BR" sz="2400" dirty="0">
                <a:solidFill>
                  <a:schemeClr val="bg2"/>
                </a:solidFill>
                <a:latin typeface="Consolas"/>
                <a:cs typeface="Consolas"/>
              </a:rPr>
              <a:t>mul   r1,r2,r3</a:t>
            </a:r>
          </a:p>
          <a:p>
            <a:r>
              <a:rPr lang="pt-BR" sz="2400" b="1" dirty="0">
                <a:solidFill>
                  <a:schemeClr val="bg2"/>
                </a:solidFill>
                <a:latin typeface="Consolas"/>
                <a:cs typeface="Consolas"/>
              </a:rPr>
              <a:t>mov   r6,0x1E750</a:t>
            </a:r>
          </a:p>
          <a:p>
            <a:r>
              <a:rPr lang="pt-BR" sz="2400" dirty="0">
                <a:solidFill>
                  <a:schemeClr val="bg2"/>
                </a:solidFill>
                <a:latin typeface="Consolas"/>
                <a:cs typeface="Consolas"/>
              </a:rPr>
              <a:t>add   r5,r1,r4</a:t>
            </a:r>
          </a:p>
          <a:p>
            <a:r>
              <a:rPr lang="pt-BR" sz="2400" b="1" dirty="0">
                <a:solidFill>
                  <a:schemeClr val="bg2"/>
                </a:solidFill>
                <a:latin typeface="Consolas"/>
                <a:cs typeface="Consolas"/>
              </a:rPr>
              <a:t>mul   r1,r2,r0</a:t>
            </a:r>
          </a:p>
          <a:p>
            <a:r>
              <a:rPr lang="pt-BR" sz="2400" dirty="0">
                <a:solidFill>
                  <a:schemeClr val="bg2"/>
                </a:solidFill>
                <a:latin typeface="Consolas"/>
                <a:cs typeface="Consolas"/>
              </a:rPr>
              <a:t>mov   0x1E800,r5</a:t>
            </a:r>
          </a:p>
          <a:p>
            <a:r>
              <a:rPr lang="pt-BR" sz="2400" b="1" dirty="0">
                <a:solidFill>
                  <a:schemeClr val="bg2"/>
                </a:solidFill>
                <a:latin typeface="Consolas"/>
                <a:cs typeface="Consolas"/>
              </a:rPr>
              <a:t>mov   r2,#42</a:t>
            </a:r>
          </a:p>
          <a:p>
            <a:r>
              <a:rPr lang="pt-BR" sz="2400" dirty="0">
                <a:solidFill>
                  <a:schemeClr val="bg2"/>
                </a:solidFill>
                <a:latin typeface="Consolas"/>
                <a:cs typeface="Consolas"/>
              </a:rPr>
              <a:t>mov   r6,(r6+4*r0)</a:t>
            </a:r>
          </a:p>
          <a:p>
            <a:r>
              <a:rPr lang="pt-BR" sz="2400" dirty="0">
                <a:solidFill>
                  <a:schemeClr val="bg2"/>
                </a:solidFill>
                <a:latin typeface="Consolas"/>
                <a:cs typeface="Consolas"/>
              </a:rPr>
              <a:t>add   r1,r1,r2</a:t>
            </a:r>
          </a:p>
        </p:txBody>
      </p:sp>
      <p:sp>
        <p:nvSpPr>
          <p:cNvPr id="5" name="TextBox 4">
            <a:extLst>
              <a:ext uri="{FF2B5EF4-FFF2-40B4-BE49-F238E27FC236}">
                <a16:creationId xmlns="" xmlns:a16="http://schemas.microsoft.com/office/drawing/2014/main" id="{627E417B-CABF-4BEA-88C0-2E14AF502126}"/>
              </a:ext>
            </a:extLst>
          </p:cNvPr>
          <p:cNvSpPr txBox="1"/>
          <p:nvPr/>
        </p:nvSpPr>
        <p:spPr>
          <a:xfrm>
            <a:off x="830319" y="3285735"/>
            <a:ext cx="3237786" cy="3211757"/>
          </a:xfrm>
          <a:prstGeom prst="rect">
            <a:avLst/>
          </a:prstGeom>
          <a:noFill/>
        </p:spPr>
        <p:txBody>
          <a:bodyPr wrap="square" rtlCol="0">
            <a:noAutofit/>
          </a:bodyPr>
          <a:lstStyle/>
          <a:p>
            <a:r>
              <a:rPr lang="pt-BR" sz="2400" dirty="0">
                <a:solidFill>
                  <a:schemeClr val="bg2"/>
                </a:solidFill>
                <a:latin typeface="Consolas"/>
                <a:cs typeface="Consolas"/>
              </a:rPr>
              <a:t>mul   r1,r2,r3</a:t>
            </a:r>
          </a:p>
          <a:p>
            <a:r>
              <a:rPr lang="pt-BR" sz="2400" dirty="0">
                <a:solidFill>
                  <a:schemeClr val="bg2"/>
                </a:solidFill>
                <a:latin typeface="Consolas"/>
                <a:cs typeface="Consolas"/>
              </a:rPr>
              <a:t>add   r5,r1,r4</a:t>
            </a:r>
          </a:p>
          <a:p>
            <a:r>
              <a:rPr lang="pt-BR" sz="2400" dirty="0">
                <a:solidFill>
                  <a:schemeClr val="bg2"/>
                </a:solidFill>
                <a:latin typeface="Consolas"/>
                <a:cs typeface="Consolas"/>
              </a:rPr>
              <a:t>mov   0x1E800,r5</a:t>
            </a:r>
          </a:p>
          <a:p>
            <a:r>
              <a:rPr lang="pt-BR" sz="2400" dirty="0">
                <a:solidFill>
                  <a:schemeClr val="bg2"/>
                </a:solidFill>
                <a:latin typeface="Consolas"/>
                <a:cs typeface="Consolas"/>
              </a:rPr>
              <a:t>mov   r6,0x1E750</a:t>
            </a:r>
          </a:p>
          <a:p>
            <a:r>
              <a:rPr lang="pt-BR" sz="2400" dirty="0">
                <a:solidFill>
                  <a:schemeClr val="bg2"/>
                </a:solidFill>
                <a:latin typeface="Consolas"/>
                <a:cs typeface="Consolas"/>
              </a:rPr>
              <a:t>mov   r6,(r6+4*r0)</a:t>
            </a:r>
          </a:p>
          <a:p>
            <a:r>
              <a:rPr lang="pt-BR" sz="2400" dirty="0">
                <a:solidFill>
                  <a:schemeClr val="bg2"/>
                </a:solidFill>
                <a:latin typeface="Consolas"/>
                <a:cs typeface="Consolas"/>
              </a:rPr>
              <a:t>mul   r1,r2,r0</a:t>
            </a:r>
          </a:p>
          <a:p>
            <a:r>
              <a:rPr lang="pt-BR" sz="2400" dirty="0">
                <a:solidFill>
                  <a:schemeClr val="bg2"/>
                </a:solidFill>
                <a:latin typeface="Consolas"/>
                <a:cs typeface="Consolas"/>
              </a:rPr>
              <a:t>mov   r2,#42</a:t>
            </a:r>
          </a:p>
          <a:p>
            <a:r>
              <a:rPr lang="pt-BR" sz="2400" dirty="0">
                <a:solidFill>
                  <a:schemeClr val="bg2"/>
                </a:solidFill>
                <a:latin typeface="Consolas"/>
                <a:cs typeface="Consolas"/>
              </a:rPr>
              <a:t>add   r1,r1,r2</a:t>
            </a:r>
          </a:p>
        </p:txBody>
      </p:sp>
      <p:sp>
        <p:nvSpPr>
          <p:cNvPr id="6" name="Arrow: Right 5">
            <a:extLst>
              <a:ext uri="{FF2B5EF4-FFF2-40B4-BE49-F238E27FC236}">
                <a16:creationId xmlns="" xmlns:a16="http://schemas.microsoft.com/office/drawing/2014/main" id="{7A2B240A-3CFE-442F-914F-E37D809109BF}"/>
              </a:ext>
            </a:extLst>
          </p:cNvPr>
          <p:cNvSpPr/>
          <p:nvPr/>
        </p:nvSpPr>
        <p:spPr>
          <a:xfrm>
            <a:off x="4200670" y="4674116"/>
            <a:ext cx="552353" cy="413104"/>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 name="Footer Placeholder 6">
            <a:extLst>
              <a:ext uri="{FF2B5EF4-FFF2-40B4-BE49-F238E27FC236}">
                <a16:creationId xmlns="" xmlns:a16="http://schemas.microsoft.com/office/drawing/2014/main" id="{2E28088B-8E64-4267-885D-E0C149BDCB6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479106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Register Renaming</a:t>
            </a:r>
          </a:p>
        </p:txBody>
      </p:sp>
      <p:sp>
        <p:nvSpPr>
          <p:cNvPr id="4" name="Content Placeholder 3"/>
          <p:cNvSpPr>
            <a:spLocks noGrp="1"/>
          </p:cNvSpPr>
          <p:nvPr>
            <p:ph idx="1"/>
          </p:nvPr>
        </p:nvSpPr>
        <p:spPr/>
        <p:txBody>
          <a:bodyPr/>
          <a:lstStyle/>
          <a:p>
            <a:r>
              <a:rPr lang="en-US" dirty="0"/>
              <a:t>Register reuse within a sequence of instructions can introduce false dependencies (WAW, WAR)</a:t>
            </a:r>
          </a:p>
          <a:p>
            <a:r>
              <a:rPr lang="en-US" dirty="0"/>
              <a:t>One solution: </a:t>
            </a:r>
            <a:r>
              <a:rPr lang="en-US" b="1" dirty="0"/>
              <a:t>register renaming</a:t>
            </a:r>
          </a:p>
          <a:p>
            <a:pPr lvl="2"/>
            <a:r>
              <a:rPr lang="en-US" dirty="0"/>
              <a:t>Register names used by program (“virtual” registers) are </a:t>
            </a:r>
            <a:r>
              <a:rPr lang="en-US" b="1" dirty="0"/>
              <a:t>mapped</a:t>
            </a:r>
            <a:r>
              <a:rPr lang="en-US" dirty="0"/>
              <a:t> to real hardware registers by CPU or compiler</a:t>
            </a:r>
          </a:p>
          <a:p>
            <a:endParaRPr lang="en-US" dirty="0"/>
          </a:p>
        </p:txBody>
      </p:sp>
      <p:sp>
        <p:nvSpPr>
          <p:cNvPr id="5" name="TextBox 4"/>
          <p:cNvSpPr txBox="1"/>
          <p:nvPr/>
        </p:nvSpPr>
        <p:spPr>
          <a:xfrm>
            <a:off x="1436508" y="4848789"/>
            <a:ext cx="2258782" cy="1596299"/>
          </a:xfrm>
          <a:prstGeom prst="rect">
            <a:avLst/>
          </a:prstGeom>
          <a:noFill/>
        </p:spPr>
        <p:txBody>
          <a:bodyPr wrap="square" rtlCol="0">
            <a:noAutofit/>
          </a:bodyPr>
          <a:lstStyle/>
          <a:p>
            <a:r>
              <a:rPr lang="en-US" dirty="0">
                <a:solidFill>
                  <a:schemeClr val="bg2"/>
                </a:solidFill>
                <a:latin typeface="Consolas"/>
                <a:cs typeface="Consolas"/>
              </a:rPr>
              <a:t>add   </a:t>
            </a:r>
            <a:r>
              <a:rPr lang="en-US" b="1" dirty="0">
                <a:solidFill>
                  <a:srgbClr val="800000"/>
                </a:solidFill>
                <a:latin typeface="Consolas"/>
                <a:cs typeface="Consolas"/>
              </a:rPr>
              <a:t>r3</a:t>
            </a:r>
            <a:r>
              <a:rPr lang="en-US" dirty="0">
                <a:solidFill>
                  <a:schemeClr val="bg2"/>
                </a:solidFill>
                <a:latin typeface="Consolas"/>
                <a:cs typeface="Consolas"/>
              </a:rPr>
              <a:t>,r4,r5</a:t>
            </a:r>
          </a:p>
          <a:p>
            <a:r>
              <a:rPr lang="en-US" dirty="0" err="1">
                <a:solidFill>
                  <a:schemeClr val="bg2"/>
                </a:solidFill>
                <a:latin typeface="Consolas"/>
                <a:cs typeface="Consolas"/>
              </a:rPr>
              <a:t>ld</a:t>
            </a:r>
            <a:r>
              <a:rPr lang="en-US" dirty="0">
                <a:solidFill>
                  <a:schemeClr val="bg2"/>
                </a:solidFill>
                <a:latin typeface="Consolas"/>
                <a:cs typeface="Consolas"/>
              </a:rPr>
              <a:t>    r7,(</a:t>
            </a:r>
            <a:r>
              <a:rPr lang="en-US" b="1" dirty="0">
                <a:solidFill>
                  <a:srgbClr val="800000"/>
                </a:solidFill>
                <a:latin typeface="Consolas"/>
                <a:cs typeface="Consolas"/>
              </a:rPr>
              <a:t>r3</a:t>
            </a:r>
            <a:r>
              <a:rPr lang="en-US" dirty="0">
                <a:solidFill>
                  <a:schemeClr val="bg2"/>
                </a:solidFill>
                <a:latin typeface="Consolas"/>
                <a:cs typeface="Consolas"/>
              </a:rPr>
              <a:t>)</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sub   </a:t>
            </a:r>
            <a:r>
              <a:rPr lang="en-US" b="1" dirty="0">
                <a:solidFill>
                  <a:srgbClr val="800000"/>
                </a:solidFill>
                <a:latin typeface="Consolas"/>
                <a:cs typeface="Consolas"/>
              </a:rPr>
              <a:t>r3</a:t>
            </a:r>
            <a:r>
              <a:rPr lang="en-US" dirty="0">
                <a:solidFill>
                  <a:schemeClr val="bg2"/>
                </a:solidFill>
                <a:latin typeface="Consolas"/>
                <a:cs typeface="Consolas"/>
              </a:rPr>
              <a:t>,r12,r11</a:t>
            </a:r>
          </a:p>
          <a:p>
            <a:r>
              <a:rPr lang="en-US" dirty="0" err="1">
                <a:solidFill>
                  <a:schemeClr val="bg2"/>
                </a:solidFill>
                <a:latin typeface="Consolas"/>
                <a:cs typeface="Consolas"/>
              </a:rPr>
              <a:t>st</a:t>
            </a:r>
            <a:r>
              <a:rPr lang="en-US" dirty="0">
                <a:solidFill>
                  <a:schemeClr val="bg2"/>
                </a:solidFill>
                <a:latin typeface="Consolas"/>
                <a:cs typeface="Consolas"/>
              </a:rPr>
              <a:t>    (r15),</a:t>
            </a:r>
            <a:r>
              <a:rPr lang="en-US" b="1" dirty="0">
                <a:solidFill>
                  <a:srgbClr val="800000"/>
                </a:solidFill>
                <a:latin typeface="Consolas"/>
                <a:cs typeface="Consolas"/>
              </a:rPr>
              <a:t>r3</a:t>
            </a:r>
            <a:endParaRPr lang="en-US" dirty="0">
              <a:solidFill>
                <a:schemeClr val="bg2"/>
              </a:solidFill>
              <a:latin typeface="Consolas"/>
              <a:cs typeface="Consolas"/>
            </a:endParaRPr>
          </a:p>
        </p:txBody>
      </p:sp>
      <p:sp>
        <p:nvSpPr>
          <p:cNvPr id="9" name="TextBox 8"/>
          <p:cNvSpPr txBox="1"/>
          <p:nvPr/>
        </p:nvSpPr>
        <p:spPr>
          <a:xfrm>
            <a:off x="1499991" y="4286253"/>
            <a:ext cx="2778262" cy="369332"/>
          </a:xfrm>
          <a:prstGeom prst="rect">
            <a:avLst/>
          </a:prstGeom>
          <a:noFill/>
        </p:spPr>
        <p:txBody>
          <a:bodyPr wrap="none" rtlCol="0">
            <a:spAutoFit/>
          </a:bodyPr>
          <a:lstStyle/>
          <a:p>
            <a:pPr algn="ctr"/>
            <a:r>
              <a:rPr lang="en-US" b="1" dirty="0">
                <a:solidFill>
                  <a:schemeClr val="bg2"/>
                </a:solidFill>
              </a:rPr>
              <a:t>before</a:t>
            </a:r>
            <a:r>
              <a:rPr lang="en-US" dirty="0">
                <a:solidFill>
                  <a:schemeClr val="bg2"/>
                </a:solidFill>
              </a:rPr>
              <a:t> register renaming</a:t>
            </a:r>
            <a:r>
              <a:rPr lang="is-IS" dirty="0">
                <a:solidFill>
                  <a:schemeClr val="bg2"/>
                </a:solidFill>
              </a:rPr>
              <a:t>…</a:t>
            </a:r>
            <a:endParaRPr lang="en-US" dirty="0">
              <a:solidFill>
                <a:schemeClr val="bg2"/>
              </a:solidFill>
            </a:endParaRPr>
          </a:p>
        </p:txBody>
      </p:sp>
      <p:grpSp>
        <p:nvGrpSpPr>
          <p:cNvPr id="14" name="Group 13"/>
          <p:cNvGrpSpPr/>
          <p:nvPr/>
        </p:nvGrpSpPr>
        <p:grpSpPr>
          <a:xfrm>
            <a:off x="3918517" y="4286253"/>
            <a:ext cx="3668102" cy="2158835"/>
            <a:chOff x="3918517" y="4286253"/>
            <a:chExt cx="3668102" cy="2158835"/>
          </a:xfrm>
        </p:grpSpPr>
        <p:sp>
          <p:nvSpPr>
            <p:cNvPr id="6" name="TextBox 5"/>
            <p:cNvSpPr txBox="1"/>
            <p:nvPr/>
          </p:nvSpPr>
          <p:spPr>
            <a:xfrm>
              <a:off x="4865091" y="4848789"/>
              <a:ext cx="2705748" cy="1596299"/>
            </a:xfrm>
            <a:prstGeom prst="rect">
              <a:avLst/>
            </a:prstGeom>
            <a:noFill/>
          </p:spPr>
          <p:txBody>
            <a:bodyPr wrap="square" rtlCol="0">
              <a:noAutofit/>
            </a:bodyPr>
            <a:lstStyle/>
            <a:p>
              <a:r>
                <a:rPr lang="en-US" dirty="0">
                  <a:solidFill>
                    <a:schemeClr val="bg2"/>
                  </a:solidFill>
                  <a:latin typeface="Consolas"/>
                  <a:cs typeface="Consolas"/>
                </a:rPr>
                <a:t>add   </a:t>
              </a:r>
              <a:r>
                <a:rPr lang="en-US" b="1" dirty="0">
                  <a:solidFill>
                    <a:srgbClr val="800000"/>
                  </a:solidFill>
                  <a:latin typeface="Consolas"/>
                  <a:cs typeface="Consolas"/>
                </a:rPr>
                <a:t>hw3</a:t>
              </a:r>
              <a:r>
                <a:rPr lang="en-US" dirty="0">
                  <a:solidFill>
                    <a:schemeClr val="bg2"/>
                  </a:solidFill>
                  <a:latin typeface="Consolas"/>
                  <a:cs typeface="Consolas"/>
                </a:rPr>
                <a:t>,hw4,hw5</a:t>
              </a:r>
            </a:p>
            <a:p>
              <a:r>
                <a:rPr lang="en-US" dirty="0" err="1">
                  <a:solidFill>
                    <a:schemeClr val="bg2"/>
                  </a:solidFill>
                  <a:latin typeface="Consolas"/>
                  <a:cs typeface="Consolas"/>
                </a:rPr>
                <a:t>ld</a:t>
              </a:r>
              <a:r>
                <a:rPr lang="en-US" dirty="0">
                  <a:solidFill>
                    <a:schemeClr val="bg2"/>
                  </a:solidFill>
                  <a:latin typeface="Consolas"/>
                  <a:cs typeface="Consolas"/>
                </a:rPr>
                <a:t>    hw7,(</a:t>
              </a:r>
              <a:r>
                <a:rPr lang="en-US" b="1" dirty="0">
                  <a:solidFill>
                    <a:srgbClr val="800000"/>
                  </a:solidFill>
                  <a:latin typeface="Consolas"/>
                  <a:cs typeface="Consolas"/>
                </a:rPr>
                <a:t>hw3</a:t>
              </a:r>
              <a:r>
                <a:rPr lang="en-US" dirty="0">
                  <a:solidFill>
                    <a:schemeClr val="bg2"/>
                  </a:solidFill>
                  <a:latin typeface="Consolas"/>
                  <a:cs typeface="Consolas"/>
                </a:rPr>
                <a:t>)</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sub   </a:t>
              </a:r>
              <a:r>
                <a:rPr lang="en-US" b="1" dirty="0">
                  <a:solidFill>
                    <a:srgbClr val="000090"/>
                  </a:solidFill>
                  <a:latin typeface="Consolas"/>
                  <a:cs typeface="Consolas"/>
                </a:rPr>
                <a:t>hw20</a:t>
              </a:r>
              <a:r>
                <a:rPr lang="en-US" dirty="0">
                  <a:solidFill>
                    <a:schemeClr val="bg2"/>
                  </a:solidFill>
                  <a:latin typeface="Consolas"/>
                  <a:cs typeface="Consolas"/>
                </a:rPr>
                <a:t>,hw12,hw11</a:t>
              </a:r>
            </a:p>
            <a:p>
              <a:r>
                <a:rPr lang="en-US" dirty="0" err="1">
                  <a:solidFill>
                    <a:schemeClr val="bg2"/>
                  </a:solidFill>
                  <a:latin typeface="Consolas"/>
                  <a:cs typeface="Consolas"/>
                </a:rPr>
                <a:t>st</a:t>
              </a:r>
              <a:r>
                <a:rPr lang="en-US" dirty="0">
                  <a:solidFill>
                    <a:schemeClr val="bg2"/>
                  </a:solidFill>
                  <a:latin typeface="Consolas"/>
                  <a:cs typeface="Consolas"/>
                </a:rPr>
                <a:t>    (hw15),</a:t>
              </a:r>
              <a:r>
                <a:rPr lang="en-US" b="1" dirty="0">
                  <a:solidFill>
                    <a:srgbClr val="000090"/>
                  </a:solidFill>
                  <a:latin typeface="Consolas"/>
                  <a:cs typeface="Consolas"/>
                </a:rPr>
                <a:t>hw20</a:t>
              </a:r>
            </a:p>
          </p:txBody>
        </p:sp>
        <p:sp>
          <p:nvSpPr>
            <p:cNvPr id="7" name="Right Arrow 6"/>
            <p:cNvSpPr/>
            <p:nvPr/>
          </p:nvSpPr>
          <p:spPr>
            <a:xfrm>
              <a:off x="3918517" y="5456831"/>
              <a:ext cx="723348" cy="380214"/>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0" name="TextBox 9"/>
            <p:cNvSpPr txBox="1"/>
            <p:nvPr/>
          </p:nvSpPr>
          <p:spPr>
            <a:xfrm>
              <a:off x="4942483" y="4286253"/>
              <a:ext cx="2644136" cy="369332"/>
            </a:xfrm>
            <a:prstGeom prst="rect">
              <a:avLst/>
            </a:prstGeom>
            <a:noFill/>
          </p:spPr>
          <p:txBody>
            <a:bodyPr wrap="none" rtlCol="0">
              <a:spAutoFit/>
            </a:bodyPr>
            <a:lstStyle/>
            <a:p>
              <a:pPr algn="ctr"/>
              <a:r>
                <a:rPr lang="en-US" b="1" dirty="0">
                  <a:solidFill>
                    <a:schemeClr val="bg2"/>
                  </a:solidFill>
                </a:rPr>
                <a:t>after</a:t>
              </a:r>
              <a:r>
                <a:rPr lang="en-US" dirty="0">
                  <a:solidFill>
                    <a:schemeClr val="bg2"/>
                  </a:solidFill>
                </a:rPr>
                <a:t> register renaming</a:t>
              </a:r>
              <a:r>
                <a:rPr lang="is-IS" dirty="0">
                  <a:solidFill>
                    <a:schemeClr val="bg2"/>
                  </a:solidFill>
                </a:rPr>
                <a:t>…</a:t>
              </a:r>
              <a:endParaRPr lang="en-US" dirty="0">
                <a:solidFill>
                  <a:schemeClr val="bg2"/>
                </a:solidFill>
              </a:endParaRPr>
            </a:p>
          </p:txBody>
        </p:sp>
      </p:grpSp>
      <p:grpSp>
        <p:nvGrpSpPr>
          <p:cNvPr id="16" name="Group 15"/>
          <p:cNvGrpSpPr/>
          <p:nvPr/>
        </p:nvGrpSpPr>
        <p:grpSpPr>
          <a:xfrm>
            <a:off x="2548194" y="5357958"/>
            <a:ext cx="2960729" cy="646331"/>
            <a:chOff x="2548194" y="5357958"/>
            <a:chExt cx="2960729" cy="646331"/>
          </a:xfrm>
        </p:grpSpPr>
        <p:cxnSp>
          <p:nvCxnSpPr>
            <p:cNvPr id="12" name="Straight Arrow Connector 11"/>
            <p:cNvCxnSpPr/>
            <p:nvPr/>
          </p:nvCxnSpPr>
          <p:spPr>
            <a:xfrm flipH="1">
              <a:off x="2548194" y="5437211"/>
              <a:ext cx="311356" cy="29007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94553" y="5357958"/>
              <a:ext cx="1914370" cy="646331"/>
            </a:xfrm>
            <a:prstGeom prst="rect">
              <a:avLst/>
            </a:prstGeom>
            <a:noFill/>
          </p:spPr>
          <p:txBody>
            <a:bodyPr wrap="none" rtlCol="0">
              <a:spAutoFit/>
            </a:bodyPr>
            <a:lstStyle/>
            <a:p>
              <a:pPr algn="ctr"/>
              <a:r>
                <a:rPr lang="en-US" dirty="0">
                  <a:solidFill>
                    <a:schemeClr val="bg2"/>
                  </a:solidFill>
                </a:rPr>
                <a:t>false dependency!</a:t>
              </a:r>
              <a:br>
                <a:rPr lang="en-US" dirty="0">
                  <a:solidFill>
                    <a:schemeClr val="bg2"/>
                  </a:solidFill>
                </a:rPr>
              </a:br>
              <a:r>
                <a:rPr lang="en-US" dirty="0">
                  <a:solidFill>
                    <a:schemeClr val="bg2"/>
                  </a:solidFill>
                </a:rPr>
                <a:t>(WAR)</a:t>
              </a:r>
            </a:p>
          </p:txBody>
        </p:sp>
      </p:grpSp>
      <p:sp>
        <p:nvSpPr>
          <p:cNvPr id="2" name="Footer Placeholder 1">
            <a:extLst>
              <a:ext uri="{FF2B5EF4-FFF2-40B4-BE49-F238E27FC236}">
                <a16:creationId xmlns="" xmlns:a16="http://schemas.microsoft.com/office/drawing/2014/main" id="{54812EEE-24D1-44E3-BDD6-C1F877701A3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82354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Renaming</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1733545"/>
            <a:ext cx="479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5038" y="3412035"/>
            <a:ext cx="4733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60445" y="1345920"/>
            <a:ext cx="5923943"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p>
            <a:r>
              <a:rPr lang="en-US" sz="1100" dirty="0">
                <a:solidFill>
                  <a:srgbClr val="333333"/>
                </a:solidFill>
                <a:latin typeface="Consolas"/>
                <a:cs typeface="Consolas"/>
              </a:rPr>
              <a:t>http://</a:t>
            </a:r>
            <a:r>
              <a:rPr lang="en-US" sz="1100" dirty="0" err="1">
                <a:solidFill>
                  <a:srgbClr val="333333"/>
                </a:solidFill>
                <a:latin typeface="Consolas"/>
                <a:cs typeface="Consolas"/>
              </a:rPr>
              <a:t>www.math.nsysu.edu.tw</a:t>
            </a:r>
            <a:r>
              <a:rPr lang="en-US" sz="1100" dirty="0">
                <a:solidFill>
                  <a:srgbClr val="333333"/>
                </a:solidFill>
                <a:latin typeface="Consolas"/>
                <a:cs typeface="Consolas"/>
              </a:rPr>
              <a:t>/~lam/MPI/lecture/</a:t>
            </a:r>
            <a:r>
              <a:rPr lang="en-US" sz="1100" dirty="0" err="1">
                <a:solidFill>
                  <a:srgbClr val="333333"/>
                </a:solidFill>
                <a:latin typeface="Consolas"/>
                <a:cs typeface="Consolas"/>
              </a:rPr>
              <a:t>SUPERSCALAR_ARCHITECTURE.ppt</a:t>
            </a:r>
            <a:endParaRPr lang="en-US" sz="1100" dirty="0">
              <a:solidFill>
                <a:srgbClr val="333333"/>
              </a:solidFill>
              <a:latin typeface="Consolas"/>
              <a:cs typeface="Consolas"/>
            </a:endParaRPr>
          </a:p>
        </p:txBody>
      </p:sp>
      <p:sp>
        <p:nvSpPr>
          <p:cNvPr id="3" name="Footer Placeholder 2">
            <a:extLst>
              <a:ext uri="{FF2B5EF4-FFF2-40B4-BE49-F238E27FC236}">
                <a16:creationId xmlns="" xmlns:a16="http://schemas.microsoft.com/office/drawing/2014/main" id="{C55E3882-C8D1-48E0-8527-0A255450F3A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5723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4A7823C9-9B75-48D3-8108-26EAD7D40B1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318126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Latency Hiding</a:t>
            </a:r>
          </a:p>
        </p:txBody>
      </p:sp>
      <p:sp>
        <p:nvSpPr>
          <p:cNvPr id="3" name="Content Placeholder 2"/>
          <p:cNvSpPr>
            <a:spLocks noGrp="1"/>
          </p:cNvSpPr>
          <p:nvPr>
            <p:ph idx="1"/>
          </p:nvPr>
        </p:nvSpPr>
        <p:spPr/>
        <p:txBody>
          <a:bodyPr>
            <a:normAutofit lnSpcReduction="10000"/>
          </a:bodyPr>
          <a:lstStyle/>
          <a:p>
            <a:r>
              <a:rPr lang="en-US" dirty="0"/>
              <a:t>Note that stalls can also occur due to </a:t>
            </a:r>
            <a:r>
              <a:rPr lang="en-US" b="1" dirty="0"/>
              <a:t>memory latency</a:t>
            </a:r>
          </a:p>
          <a:p>
            <a:pPr lvl="1"/>
            <a:r>
              <a:rPr lang="en-US" dirty="0" err="1"/>
              <a:t>mov</a:t>
            </a:r>
            <a:r>
              <a:rPr lang="en-US" dirty="0"/>
              <a:t> r3,[r1+8]</a:t>
            </a:r>
          </a:p>
          <a:p>
            <a:pPr lvl="1"/>
            <a:r>
              <a:rPr lang="en-US" dirty="0"/>
              <a:t>Might take 4, 40 or 400 cycles! (L1, L2, main RAM)</a:t>
            </a:r>
          </a:p>
          <a:p>
            <a:r>
              <a:rPr lang="en-US" b="1" dirty="0"/>
              <a:t>OOO execution </a:t>
            </a:r>
            <a:r>
              <a:rPr lang="en-US" dirty="0"/>
              <a:t>can also help to </a:t>
            </a:r>
            <a:r>
              <a:rPr lang="en-US" b="1" dirty="0"/>
              <a:t>hide</a:t>
            </a:r>
            <a:r>
              <a:rPr lang="en-US" dirty="0"/>
              <a:t> memory latency</a:t>
            </a:r>
          </a:p>
          <a:p>
            <a:pPr lvl="1"/>
            <a:r>
              <a:rPr lang="en-US" dirty="0"/>
              <a:t>While waiting for memory controller to respond, execute other independent instructions in delay slots</a:t>
            </a:r>
          </a:p>
          <a:p>
            <a:r>
              <a:rPr lang="en-US" b="1" dirty="0"/>
              <a:t>Multithreading</a:t>
            </a:r>
            <a:r>
              <a:rPr lang="en-US" dirty="0"/>
              <a:t> is another way to </a:t>
            </a:r>
            <a:r>
              <a:rPr lang="en-US" b="1" dirty="0"/>
              <a:t>hide</a:t>
            </a:r>
            <a:r>
              <a:rPr lang="en-US" dirty="0"/>
              <a:t> memory latency</a:t>
            </a:r>
          </a:p>
          <a:p>
            <a:pPr lvl="1"/>
            <a:r>
              <a:rPr lang="en-US" dirty="0"/>
              <a:t>While one thread is waiting for memory, other thread(s) can be scheduled to use the CPU core</a:t>
            </a:r>
          </a:p>
          <a:p>
            <a:endParaRPr lang="en-US" dirty="0"/>
          </a:p>
        </p:txBody>
      </p:sp>
      <p:sp>
        <p:nvSpPr>
          <p:cNvPr id="4" name="Footer Placeholder 3">
            <a:extLst>
              <a:ext uri="{FF2B5EF4-FFF2-40B4-BE49-F238E27FC236}">
                <a16:creationId xmlns="" xmlns:a16="http://schemas.microsoft.com/office/drawing/2014/main" id="{3CAF220F-A24E-400E-B6D6-ACE4F7D2DCA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084314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Hazards</a:t>
            </a:r>
          </a:p>
        </p:txBody>
      </p:sp>
      <p:sp>
        <p:nvSpPr>
          <p:cNvPr id="3" name="Content Placeholder 2"/>
          <p:cNvSpPr>
            <a:spLocks noGrp="1"/>
          </p:cNvSpPr>
          <p:nvPr>
            <p:ph idx="1"/>
          </p:nvPr>
        </p:nvSpPr>
        <p:spPr/>
        <p:txBody>
          <a:bodyPr/>
          <a:lstStyle/>
          <a:p>
            <a:r>
              <a:rPr lang="en-US" dirty="0"/>
              <a:t>What should the CPU do when a </a:t>
            </a:r>
            <a:r>
              <a:rPr lang="en-US" b="1" dirty="0"/>
              <a:t>conditional branch </a:t>
            </a:r>
            <a:r>
              <a:rPr lang="en-US" dirty="0"/>
              <a:t>instruction is encountered?</a:t>
            </a:r>
          </a:p>
          <a:p>
            <a:pPr lvl="1"/>
            <a:r>
              <a:rPr lang="en-US" dirty="0"/>
              <a:t>Result of the condition </a:t>
            </a:r>
            <a:r>
              <a:rPr lang="en-US" b="1" i="1" dirty="0"/>
              <a:t>not yet known</a:t>
            </a:r>
            <a:r>
              <a:rPr lang="en-US" dirty="0"/>
              <a:t> at time of issue</a:t>
            </a:r>
          </a:p>
          <a:p>
            <a:pPr lvl="1"/>
            <a:r>
              <a:rPr lang="en-US" dirty="0"/>
              <a:t>Pipeline can be 10+ stages deep</a:t>
            </a:r>
          </a:p>
          <a:p>
            <a:pPr lvl="1"/>
            <a:r>
              <a:rPr lang="en-US" dirty="0"/>
              <a:t>Conditional branch therefore introduces 10+ cycle stall</a:t>
            </a:r>
          </a:p>
          <a:p>
            <a:r>
              <a:rPr lang="en-US" dirty="0"/>
              <a:t>This is called a </a:t>
            </a:r>
            <a:r>
              <a:rPr lang="en-US" b="1" dirty="0"/>
              <a:t>branch penalty</a:t>
            </a:r>
          </a:p>
          <a:p>
            <a:pPr lvl="1"/>
            <a:r>
              <a:rPr lang="en-US" dirty="0"/>
              <a:t>Control hazard</a:t>
            </a:r>
          </a:p>
          <a:p>
            <a:pPr lvl="1"/>
            <a:r>
              <a:rPr lang="en-US" dirty="0"/>
              <a:t>It’s a special case of a RAW data hazard</a:t>
            </a:r>
          </a:p>
        </p:txBody>
      </p:sp>
      <p:sp>
        <p:nvSpPr>
          <p:cNvPr id="4" name="Footer Placeholder 3">
            <a:extLst>
              <a:ext uri="{FF2B5EF4-FFF2-40B4-BE49-F238E27FC236}">
                <a16:creationId xmlns="" xmlns:a16="http://schemas.microsoft.com/office/drawing/2014/main" id="{1E190FA1-32B1-4F33-9F29-5927B17CC46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08030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599956" y="2550571"/>
            <a:ext cx="480628" cy="3076722"/>
            <a:chOff x="1599956" y="2550571"/>
            <a:chExt cx="480628" cy="3076722"/>
          </a:xfrm>
        </p:grpSpPr>
        <p:sp>
          <p:nvSpPr>
            <p:cNvPr id="71" name="Rectangle 70"/>
            <p:cNvSpPr/>
            <p:nvPr/>
          </p:nvSpPr>
          <p:spPr>
            <a:xfrm>
              <a:off x="1599956"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72" name="Rectangle 71"/>
            <p:cNvSpPr/>
            <p:nvPr/>
          </p:nvSpPr>
          <p:spPr>
            <a:xfrm>
              <a:off x="1599956" y="306882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73" name="Rectangle 72"/>
            <p:cNvSpPr/>
            <p:nvPr/>
          </p:nvSpPr>
          <p:spPr>
            <a:xfrm>
              <a:off x="1599956" y="3472943"/>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74" name="Rectangle 73"/>
            <p:cNvSpPr/>
            <p:nvPr/>
          </p:nvSpPr>
          <p:spPr>
            <a:xfrm>
              <a:off x="1599956" y="3882028"/>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75" name="Rectangle 74"/>
            <p:cNvSpPr/>
            <p:nvPr/>
          </p:nvSpPr>
          <p:spPr>
            <a:xfrm>
              <a:off x="1599956"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76" name="Rectangle 75"/>
            <p:cNvSpPr/>
            <p:nvPr/>
          </p:nvSpPr>
          <p:spPr>
            <a:xfrm>
              <a:off x="1599956"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77" name="Rectangle 76"/>
            <p:cNvSpPr/>
            <p:nvPr/>
          </p:nvSpPr>
          <p:spPr>
            <a:xfrm>
              <a:off x="1599956" y="510621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bz</a:t>
              </a:r>
              <a:endParaRPr lang="en-US" sz="1000" dirty="0">
                <a:solidFill>
                  <a:srgbClr val="333333"/>
                </a:solidFill>
              </a:endParaRPr>
            </a:p>
          </p:txBody>
        </p:sp>
      </p:grpSp>
      <p:grpSp>
        <p:nvGrpSpPr>
          <p:cNvPr id="78" name="Group 77"/>
          <p:cNvGrpSpPr/>
          <p:nvPr/>
        </p:nvGrpSpPr>
        <p:grpSpPr>
          <a:xfrm>
            <a:off x="3540207" y="2550571"/>
            <a:ext cx="480628" cy="3076722"/>
            <a:chOff x="3540207" y="2550571"/>
            <a:chExt cx="480628" cy="3076722"/>
          </a:xfrm>
        </p:grpSpPr>
        <p:sp>
          <p:nvSpPr>
            <p:cNvPr id="79" name="Rectangle 78"/>
            <p:cNvSpPr/>
            <p:nvPr/>
          </p:nvSpPr>
          <p:spPr>
            <a:xfrm>
              <a:off x="3540207"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84" name="Rectangle 83"/>
            <p:cNvSpPr/>
            <p:nvPr/>
          </p:nvSpPr>
          <p:spPr>
            <a:xfrm>
              <a:off x="3540207" y="4695725"/>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85" name="Rectangle 84"/>
            <p:cNvSpPr/>
            <p:nvPr/>
          </p:nvSpPr>
          <p:spPr>
            <a:xfrm>
              <a:off x="3540207"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86" name="Group 85"/>
          <p:cNvGrpSpPr/>
          <p:nvPr/>
        </p:nvGrpSpPr>
        <p:grpSpPr>
          <a:xfrm>
            <a:off x="3055145" y="2550571"/>
            <a:ext cx="480628" cy="3076722"/>
            <a:chOff x="3055304" y="2550571"/>
            <a:chExt cx="480628" cy="3076722"/>
          </a:xfrm>
        </p:grpSpPr>
        <p:sp>
          <p:nvSpPr>
            <p:cNvPr id="87" name="Rectangle 86"/>
            <p:cNvSpPr/>
            <p:nvPr/>
          </p:nvSpPr>
          <p:spPr>
            <a:xfrm>
              <a:off x="3055304"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88" name="Rectangle 87"/>
            <p:cNvSpPr/>
            <p:nvPr/>
          </p:nvSpPr>
          <p:spPr>
            <a:xfrm>
              <a:off x="3055304" y="4287751"/>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89" name="Rectangle 88"/>
            <p:cNvSpPr/>
            <p:nvPr/>
          </p:nvSpPr>
          <p:spPr>
            <a:xfrm>
              <a:off x="3055304"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90" name="Rectangle 89"/>
            <p:cNvSpPr/>
            <p:nvPr/>
          </p:nvSpPr>
          <p:spPr>
            <a:xfrm>
              <a:off x="3055304"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91" name="Group 90"/>
          <p:cNvGrpSpPr/>
          <p:nvPr/>
        </p:nvGrpSpPr>
        <p:grpSpPr>
          <a:xfrm>
            <a:off x="2570082" y="2550571"/>
            <a:ext cx="480628" cy="3076722"/>
            <a:chOff x="2573953" y="2550571"/>
            <a:chExt cx="480628" cy="3076722"/>
          </a:xfrm>
        </p:grpSpPr>
        <p:sp>
          <p:nvSpPr>
            <p:cNvPr id="92" name="Rectangle 91"/>
            <p:cNvSpPr/>
            <p:nvPr/>
          </p:nvSpPr>
          <p:spPr>
            <a:xfrm>
              <a:off x="2573953"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93" name="Rectangle 92"/>
            <p:cNvSpPr/>
            <p:nvPr/>
          </p:nvSpPr>
          <p:spPr>
            <a:xfrm>
              <a:off x="2573953" y="388202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94" name="Rectangle 93"/>
            <p:cNvSpPr/>
            <p:nvPr/>
          </p:nvSpPr>
          <p:spPr>
            <a:xfrm>
              <a:off x="2573953"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95" name="Rectangle 94"/>
            <p:cNvSpPr/>
            <p:nvPr/>
          </p:nvSpPr>
          <p:spPr>
            <a:xfrm>
              <a:off x="2573953"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96" name="Rectangle 95"/>
            <p:cNvSpPr/>
            <p:nvPr/>
          </p:nvSpPr>
          <p:spPr>
            <a:xfrm>
              <a:off x="2573953"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grpSp>
        <p:nvGrpSpPr>
          <p:cNvPr id="97" name="Group 96"/>
          <p:cNvGrpSpPr/>
          <p:nvPr/>
        </p:nvGrpSpPr>
        <p:grpSpPr>
          <a:xfrm>
            <a:off x="2085019" y="2550571"/>
            <a:ext cx="480628" cy="3076722"/>
            <a:chOff x="2089050" y="2550571"/>
            <a:chExt cx="480628" cy="3076722"/>
          </a:xfrm>
        </p:grpSpPr>
        <p:sp>
          <p:nvSpPr>
            <p:cNvPr id="98" name="Rectangle 97"/>
            <p:cNvSpPr/>
            <p:nvPr/>
          </p:nvSpPr>
          <p:spPr>
            <a:xfrm>
              <a:off x="2089050" y="255057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99" name="Rectangle 98"/>
            <p:cNvSpPr/>
            <p:nvPr/>
          </p:nvSpPr>
          <p:spPr>
            <a:xfrm>
              <a:off x="2089050" y="347294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100" name="Rectangle 99"/>
            <p:cNvSpPr/>
            <p:nvPr/>
          </p:nvSpPr>
          <p:spPr>
            <a:xfrm>
              <a:off x="2089050" y="3882028"/>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101" name="Rectangle 100"/>
            <p:cNvSpPr/>
            <p:nvPr/>
          </p:nvSpPr>
          <p:spPr>
            <a:xfrm>
              <a:off x="2089050" y="4287751"/>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102" name="Rectangle 101"/>
            <p:cNvSpPr/>
            <p:nvPr/>
          </p:nvSpPr>
          <p:spPr>
            <a:xfrm>
              <a:off x="2089050" y="4695725"/>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sp>
          <p:nvSpPr>
            <p:cNvPr id="103" name="Rectangle 102"/>
            <p:cNvSpPr/>
            <p:nvPr/>
          </p:nvSpPr>
          <p:spPr>
            <a:xfrm>
              <a:off x="2089050" y="5106214"/>
              <a:ext cx="480628"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33333"/>
                </a:solidFill>
              </a:endParaRPr>
            </a:p>
          </p:txBody>
        </p:sp>
      </p:grpSp>
      <p:sp>
        <p:nvSpPr>
          <p:cNvPr id="2" name="Title 1"/>
          <p:cNvSpPr>
            <a:spLocks noGrp="1"/>
          </p:cNvSpPr>
          <p:nvPr>
            <p:ph type="title"/>
          </p:nvPr>
        </p:nvSpPr>
        <p:spPr/>
        <p:txBody>
          <a:bodyPr/>
          <a:lstStyle/>
          <a:p>
            <a:r>
              <a:rPr lang="en-US" dirty="0"/>
              <a:t>Control Hazards</a:t>
            </a:r>
          </a:p>
        </p:txBody>
      </p:sp>
      <p:sp>
        <p:nvSpPr>
          <p:cNvPr id="34" name="Rectangle 33"/>
          <p:cNvSpPr/>
          <p:nvPr/>
        </p:nvSpPr>
        <p:spPr>
          <a:xfrm>
            <a:off x="5894103" y="215798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test</a:t>
            </a:r>
          </a:p>
        </p:txBody>
      </p:sp>
      <p:sp>
        <p:nvSpPr>
          <p:cNvPr id="35" name="Rectangle 34"/>
          <p:cNvSpPr/>
          <p:nvPr/>
        </p:nvSpPr>
        <p:spPr>
          <a:xfrm>
            <a:off x="5894103" y="2563647"/>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bz</a:t>
            </a:r>
            <a:endParaRPr lang="en-US" sz="1000" dirty="0">
              <a:solidFill>
                <a:srgbClr val="333333"/>
              </a:solidFill>
            </a:endParaRPr>
          </a:p>
        </p:txBody>
      </p:sp>
      <p:sp>
        <p:nvSpPr>
          <p:cNvPr id="36" name="Rectangle 35"/>
          <p:cNvSpPr/>
          <p:nvPr/>
        </p:nvSpPr>
        <p:spPr>
          <a:xfrm>
            <a:off x="5413475" y="3302515"/>
            <a:ext cx="480628" cy="404119"/>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add</a:t>
            </a:r>
          </a:p>
        </p:txBody>
      </p:sp>
      <p:sp>
        <p:nvSpPr>
          <p:cNvPr id="40" name="Rectangle 39"/>
          <p:cNvSpPr/>
          <p:nvPr/>
        </p:nvSpPr>
        <p:spPr>
          <a:xfrm>
            <a:off x="6374731" y="4918991"/>
            <a:ext cx="480628" cy="404119"/>
          </a:xfrm>
          <a:prstGeom prst="rect">
            <a:avLst/>
          </a:prstGeom>
          <a:solidFill>
            <a:srgbClr val="3B8DA4">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add</a:t>
            </a:r>
          </a:p>
        </p:txBody>
      </p:sp>
      <p:sp>
        <p:nvSpPr>
          <p:cNvPr id="47" name="Rectangle 46"/>
          <p:cNvSpPr/>
          <p:nvPr/>
        </p:nvSpPr>
        <p:spPr>
          <a:xfrm>
            <a:off x="6374731" y="4514872"/>
            <a:ext cx="480628" cy="404119"/>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sub</a:t>
            </a:r>
          </a:p>
        </p:txBody>
      </p:sp>
      <p:sp>
        <p:nvSpPr>
          <p:cNvPr id="48" name="Rectangle 47"/>
          <p:cNvSpPr/>
          <p:nvPr/>
        </p:nvSpPr>
        <p:spPr>
          <a:xfrm>
            <a:off x="5413475" y="3706634"/>
            <a:ext cx="480628" cy="404119"/>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mov</a:t>
            </a:r>
            <a:endParaRPr lang="en-US" sz="1000" dirty="0">
              <a:solidFill>
                <a:srgbClr val="333333"/>
              </a:solidFill>
            </a:endParaRPr>
          </a:p>
        </p:txBody>
      </p:sp>
      <p:sp>
        <p:nvSpPr>
          <p:cNvPr id="49" name="Rectangle 48"/>
          <p:cNvSpPr/>
          <p:nvPr/>
        </p:nvSpPr>
        <p:spPr>
          <a:xfrm>
            <a:off x="5413475" y="4110753"/>
            <a:ext cx="480628" cy="404119"/>
          </a:xfrm>
          <a:prstGeom prst="rect">
            <a:avLst/>
          </a:prstGeom>
          <a:solidFill>
            <a:srgbClr val="6642FF">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solidFill>
                  <a:srgbClr val="333333"/>
                </a:solidFill>
              </a:rPr>
              <a:t>mul</a:t>
            </a:r>
            <a:endParaRPr lang="en-US" sz="1000" dirty="0">
              <a:solidFill>
                <a:srgbClr val="333333"/>
              </a:solidFill>
            </a:endParaRPr>
          </a:p>
        </p:txBody>
      </p:sp>
      <p:cxnSp>
        <p:nvCxnSpPr>
          <p:cNvPr id="5" name="Elbow Connector 4"/>
          <p:cNvCxnSpPr>
            <a:stCxn id="35" idx="2"/>
            <a:endCxn id="36" idx="0"/>
          </p:cNvCxnSpPr>
          <p:nvPr/>
        </p:nvCxnSpPr>
        <p:spPr>
          <a:xfrm rot="5400000">
            <a:off x="5726729" y="2894826"/>
            <a:ext cx="334749" cy="480628"/>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35" idx="2"/>
            <a:endCxn id="47" idx="0"/>
          </p:cNvCxnSpPr>
          <p:nvPr/>
        </p:nvCxnSpPr>
        <p:spPr>
          <a:xfrm rot="16200000" flipH="1">
            <a:off x="5601178" y="3501005"/>
            <a:ext cx="1547106" cy="480628"/>
          </a:xfrm>
          <a:prstGeom prst="bentConnector3">
            <a:avLst>
              <a:gd name="adj1" fmla="val 1078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9463" y="2284904"/>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11" name="TextBox 10"/>
          <p:cNvSpPr txBox="1"/>
          <p:nvPr/>
        </p:nvSpPr>
        <p:spPr>
          <a:xfrm>
            <a:off x="1226551" y="3107808"/>
            <a:ext cx="276187" cy="307777"/>
          </a:xfrm>
          <a:prstGeom prst="rect">
            <a:avLst/>
          </a:prstGeom>
          <a:noFill/>
        </p:spPr>
        <p:txBody>
          <a:bodyPr wrap="none" rtlCol="0">
            <a:spAutoFit/>
          </a:bodyPr>
          <a:lstStyle/>
          <a:p>
            <a:r>
              <a:rPr lang="en-US" sz="1400" dirty="0">
                <a:solidFill>
                  <a:srgbClr val="333333"/>
                </a:solidFill>
              </a:rPr>
              <a:t>0</a:t>
            </a:r>
          </a:p>
        </p:txBody>
      </p:sp>
      <p:sp>
        <p:nvSpPr>
          <p:cNvPr id="80" name="TextBox 79"/>
          <p:cNvSpPr txBox="1"/>
          <p:nvPr/>
        </p:nvSpPr>
        <p:spPr>
          <a:xfrm>
            <a:off x="1226551" y="3524961"/>
            <a:ext cx="276187" cy="307777"/>
          </a:xfrm>
          <a:prstGeom prst="rect">
            <a:avLst/>
          </a:prstGeom>
          <a:noFill/>
        </p:spPr>
        <p:txBody>
          <a:bodyPr wrap="none" rtlCol="0">
            <a:spAutoFit/>
          </a:bodyPr>
          <a:lstStyle/>
          <a:p>
            <a:r>
              <a:rPr lang="en-US" sz="1400" dirty="0">
                <a:solidFill>
                  <a:srgbClr val="333333"/>
                </a:solidFill>
              </a:rPr>
              <a:t>1</a:t>
            </a:r>
          </a:p>
        </p:txBody>
      </p:sp>
      <p:sp>
        <p:nvSpPr>
          <p:cNvPr id="81" name="TextBox 80"/>
          <p:cNvSpPr txBox="1"/>
          <p:nvPr/>
        </p:nvSpPr>
        <p:spPr>
          <a:xfrm>
            <a:off x="1226551" y="3937190"/>
            <a:ext cx="276187" cy="307777"/>
          </a:xfrm>
          <a:prstGeom prst="rect">
            <a:avLst/>
          </a:prstGeom>
          <a:noFill/>
        </p:spPr>
        <p:txBody>
          <a:bodyPr wrap="none" rtlCol="0">
            <a:spAutoFit/>
          </a:bodyPr>
          <a:lstStyle/>
          <a:p>
            <a:r>
              <a:rPr lang="en-US" sz="1400" dirty="0">
                <a:solidFill>
                  <a:srgbClr val="333333"/>
                </a:solidFill>
              </a:rPr>
              <a:t>2</a:t>
            </a:r>
          </a:p>
        </p:txBody>
      </p:sp>
      <p:sp>
        <p:nvSpPr>
          <p:cNvPr id="82" name="TextBox 81"/>
          <p:cNvSpPr txBox="1"/>
          <p:nvPr/>
        </p:nvSpPr>
        <p:spPr>
          <a:xfrm>
            <a:off x="1226551" y="4342818"/>
            <a:ext cx="276187" cy="307777"/>
          </a:xfrm>
          <a:prstGeom prst="rect">
            <a:avLst/>
          </a:prstGeom>
          <a:noFill/>
        </p:spPr>
        <p:txBody>
          <a:bodyPr wrap="none" rtlCol="0">
            <a:spAutoFit/>
          </a:bodyPr>
          <a:lstStyle/>
          <a:p>
            <a:r>
              <a:rPr lang="en-US" sz="1400" dirty="0">
                <a:solidFill>
                  <a:srgbClr val="333333"/>
                </a:solidFill>
              </a:rPr>
              <a:t>3</a:t>
            </a:r>
          </a:p>
        </p:txBody>
      </p:sp>
      <p:sp>
        <p:nvSpPr>
          <p:cNvPr id="83" name="TextBox 82"/>
          <p:cNvSpPr txBox="1"/>
          <p:nvPr/>
        </p:nvSpPr>
        <p:spPr>
          <a:xfrm>
            <a:off x="1226551" y="4749043"/>
            <a:ext cx="276187" cy="307777"/>
          </a:xfrm>
          <a:prstGeom prst="rect">
            <a:avLst/>
          </a:prstGeom>
          <a:noFill/>
        </p:spPr>
        <p:txBody>
          <a:bodyPr wrap="none" rtlCol="0">
            <a:spAutoFit/>
          </a:bodyPr>
          <a:lstStyle/>
          <a:p>
            <a:r>
              <a:rPr lang="en-US" sz="1400" dirty="0">
                <a:solidFill>
                  <a:srgbClr val="333333"/>
                </a:solidFill>
              </a:rPr>
              <a:t>4</a:t>
            </a:r>
          </a:p>
        </p:txBody>
      </p:sp>
      <p:sp>
        <p:nvSpPr>
          <p:cNvPr id="39" name="TextBox 38"/>
          <p:cNvSpPr txBox="1"/>
          <p:nvPr/>
        </p:nvSpPr>
        <p:spPr>
          <a:xfrm>
            <a:off x="1240857" y="5140664"/>
            <a:ext cx="276187" cy="307777"/>
          </a:xfrm>
          <a:prstGeom prst="rect">
            <a:avLst/>
          </a:prstGeom>
          <a:noFill/>
        </p:spPr>
        <p:txBody>
          <a:bodyPr wrap="none" rtlCol="0">
            <a:spAutoFit/>
          </a:bodyPr>
          <a:lstStyle/>
          <a:p>
            <a:r>
              <a:rPr lang="en-US" sz="1400" dirty="0">
                <a:solidFill>
                  <a:srgbClr val="333333"/>
                </a:solidFill>
              </a:rPr>
              <a:t>5</a:t>
            </a:r>
          </a:p>
        </p:txBody>
      </p:sp>
      <p:grpSp>
        <p:nvGrpSpPr>
          <p:cNvPr id="3" name="Group 2"/>
          <p:cNvGrpSpPr/>
          <p:nvPr/>
        </p:nvGrpSpPr>
        <p:grpSpPr>
          <a:xfrm>
            <a:off x="6475159" y="2222216"/>
            <a:ext cx="1729764" cy="682861"/>
            <a:chOff x="6475159" y="2222216"/>
            <a:chExt cx="1729764" cy="682861"/>
          </a:xfrm>
        </p:grpSpPr>
        <p:sp>
          <p:nvSpPr>
            <p:cNvPr id="14" name="Curved Right Arrow 13"/>
            <p:cNvSpPr/>
            <p:nvPr/>
          </p:nvSpPr>
          <p:spPr>
            <a:xfrm flipH="1" flipV="1">
              <a:off x="6475159" y="2222216"/>
              <a:ext cx="449325" cy="682861"/>
            </a:xfrm>
            <a:prstGeom prst="curved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 name="TextBox 14"/>
            <p:cNvSpPr txBox="1"/>
            <p:nvPr/>
          </p:nvSpPr>
          <p:spPr>
            <a:xfrm>
              <a:off x="6981110" y="2394370"/>
              <a:ext cx="1223813" cy="338554"/>
            </a:xfrm>
            <a:prstGeom prst="rect">
              <a:avLst/>
            </a:prstGeom>
            <a:noFill/>
          </p:spPr>
          <p:txBody>
            <a:bodyPr wrap="none" rtlCol="0">
              <a:spAutoFit/>
            </a:bodyPr>
            <a:lstStyle/>
            <a:p>
              <a:r>
                <a:rPr lang="en-US" sz="1600" dirty="0">
                  <a:solidFill>
                    <a:schemeClr val="bg2"/>
                  </a:solidFill>
                </a:rPr>
                <a:t>dependency</a:t>
              </a:r>
            </a:p>
          </p:txBody>
        </p:sp>
      </p:grpSp>
      <p:sp>
        <p:nvSpPr>
          <p:cNvPr id="69" name="TextBox 68"/>
          <p:cNvSpPr txBox="1"/>
          <p:nvPr/>
        </p:nvSpPr>
        <p:spPr>
          <a:xfrm rot="2523960">
            <a:off x="1593433" y="4366544"/>
            <a:ext cx="1506542" cy="584776"/>
          </a:xfrm>
          <a:prstGeom prst="rect">
            <a:avLst/>
          </a:prstGeom>
          <a:solidFill>
            <a:schemeClr val="bg2">
              <a:lumMod val="50000"/>
              <a:lumOff val="50000"/>
            </a:schemeClr>
          </a:solidFill>
        </p:spPr>
        <p:txBody>
          <a:bodyPr wrap="none" rtlCol="0">
            <a:spAutoFit/>
          </a:bodyPr>
          <a:lstStyle/>
          <a:p>
            <a:pPr algn="ctr"/>
            <a:r>
              <a:rPr lang="en-US" sz="1600" b="1" dirty="0">
                <a:solidFill>
                  <a:srgbClr val="333333"/>
                </a:solidFill>
              </a:rPr>
              <a:t>wait for result</a:t>
            </a:r>
            <a:br>
              <a:rPr lang="en-US" sz="1600" b="1" dirty="0">
                <a:solidFill>
                  <a:srgbClr val="333333"/>
                </a:solidFill>
              </a:rPr>
            </a:br>
            <a:r>
              <a:rPr lang="en-US" sz="1600" b="1" dirty="0">
                <a:solidFill>
                  <a:srgbClr val="333333"/>
                </a:solidFill>
              </a:rPr>
              <a:t>of test</a:t>
            </a:r>
          </a:p>
        </p:txBody>
      </p:sp>
      <p:sp>
        <p:nvSpPr>
          <p:cNvPr id="4" name="Footer Placeholder 3">
            <a:extLst>
              <a:ext uri="{FF2B5EF4-FFF2-40B4-BE49-F238E27FC236}">
                <a16:creationId xmlns="" xmlns:a16="http://schemas.microsoft.com/office/drawing/2014/main" id="{04E0C969-6CB7-4083-9437-82D2C9DD5B1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01036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Hazards</a:t>
            </a:r>
          </a:p>
        </p:txBody>
      </p:sp>
      <p:sp>
        <p:nvSpPr>
          <p:cNvPr id="3" name="Content Placeholder 2"/>
          <p:cNvSpPr>
            <a:spLocks noGrp="1"/>
          </p:cNvSpPr>
          <p:nvPr>
            <p:ph idx="1"/>
          </p:nvPr>
        </p:nvSpPr>
        <p:spPr/>
        <p:txBody>
          <a:bodyPr>
            <a:normAutofit fontScale="92500" lnSpcReduction="10000"/>
          </a:bodyPr>
          <a:lstStyle/>
          <a:p>
            <a:r>
              <a:rPr lang="en-US" dirty="0"/>
              <a:t>Solutions to branch penalty problem:</a:t>
            </a:r>
          </a:p>
          <a:p>
            <a:r>
              <a:rPr lang="en-US" dirty="0"/>
              <a:t>Software:</a:t>
            </a:r>
          </a:p>
          <a:p>
            <a:pPr lvl="1"/>
            <a:r>
              <a:rPr lang="en-US" b="1" dirty="0"/>
              <a:t>Loop unrolling </a:t>
            </a:r>
            <a:r>
              <a:rPr lang="en-US" dirty="0"/>
              <a:t>to increase run length (fewer if tests)</a:t>
            </a:r>
          </a:p>
          <a:p>
            <a:pPr lvl="1"/>
            <a:r>
              <a:rPr lang="en-US" b="1" dirty="0"/>
              <a:t>Rearrange code </a:t>
            </a:r>
            <a:r>
              <a:rPr lang="en-US" dirty="0"/>
              <a:t>to minimize “</a:t>
            </a:r>
            <a:r>
              <a:rPr lang="en-US" dirty="0" err="1"/>
              <a:t>branchiness</a:t>
            </a:r>
            <a:r>
              <a:rPr lang="en-US" dirty="0"/>
              <a:t>”</a:t>
            </a:r>
          </a:p>
          <a:p>
            <a:r>
              <a:rPr lang="en-US" dirty="0"/>
              <a:t>Hardware:</a:t>
            </a:r>
          </a:p>
          <a:p>
            <a:pPr lvl="1"/>
            <a:r>
              <a:rPr lang="en-US" b="1" dirty="0"/>
              <a:t>Delay slots</a:t>
            </a:r>
            <a:r>
              <a:rPr lang="en-US" dirty="0"/>
              <a:t> </a:t>
            </a:r>
          </a:p>
          <a:p>
            <a:pPr lvl="2"/>
            <a:r>
              <a:rPr lang="en-US" dirty="0"/>
              <a:t>Choose instructions to run during the stall (</a:t>
            </a:r>
            <a:r>
              <a:rPr lang="en-US" b="1" dirty="0"/>
              <a:t>OOO execution</a:t>
            </a:r>
            <a:r>
              <a:rPr lang="en-US" dirty="0"/>
              <a:t>)</a:t>
            </a:r>
          </a:p>
          <a:p>
            <a:pPr lvl="1"/>
            <a:r>
              <a:rPr lang="en-US" b="1" dirty="0"/>
              <a:t>Choose</a:t>
            </a:r>
            <a:r>
              <a:rPr lang="en-US" dirty="0"/>
              <a:t> </a:t>
            </a:r>
            <a:r>
              <a:rPr lang="en-US" b="1" dirty="0"/>
              <a:t>one</a:t>
            </a:r>
            <a:r>
              <a:rPr lang="en-US" dirty="0"/>
              <a:t> of the two branches and execute </a:t>
            </a:r>
            <a:r>
              <a:rPr lang="en-US" b="1" dirty="0"/>
              <a:t>speculatively</a:t>
            </a:r>
          </a:p>
          <a:p>
            <a:pPr lvl="2"/>
            <a:r>
              <a:rPr lang="en-US" dirty="0"/>
              <a:t>If the guess is </a:t>
            </a:r>
            <a:r>
              <a:rPr lang="en-US" b="1" dirty="0"/>
              <a:t>correct</a:t>
            </a:r>
            <a:r>
              <a:rPr lang="en-US" dirty="0"/>
              <a:t>, no stall! </a:t>
            </a:r>
            <a:r>
              <a:rPr lang="en-US" dirty="0">
                <a:sym typeface="Wingdings"/>
              </a:rPr>
              <a:t></a:t>
            </a:r>
            <a:endParaRPr lang="en-US" dirty="0"/>
          </a:p>
          <a:p>
            <a:pPr lvl="2"/>
            <a:r>
              <a:rPr lang="en-US" dirty="0"/>
              <a:t>If the guess is </a:t>
            </a:r>
            <a:r>
              <a:rPr lang="en-US" b="1" dirty="0"/>
              <a:t>wrong</a:t>
            </a:r>
            <a:r>
              <a:rPr lang="en-US" dirty="0"/>
              <a:t>, </a:t>
            </a:r>
            <a:r>
              <a:rPr lang="en-US" b="1" dirty="0"/>
              <a:t>flush</a:t>
            </a:r>
            <a:r>
              <a:rPr lang="en-US" dirty="0"/>
              <a:t> the pipeline, </a:t>
            </a:r>
            <a:r>
              <a:rPr lang="en-US" b="1" dirty="0"/>
              <a:t>back out </a:t>
            </a:r>
            <a:r>
              <a:rPr lang="en-US" dirty="0"/>
              <a:t>intermediate results, and </a:t>
            </a:r>
            <a:r>
              <a:rPr lang="en-US" b="1" dirty="0"/>
              <a:t>start again </a:t>
            </a:r>
            <a:r>
              <a:rPr lang="en-US" dirty="0"/>
              <a:t>on the correct branch</a:t>
            </a:r>
          </a:p>
        </p:txBody>
      </p:sp>
      <p:sp>
        <p:nvSpPr>
          <p:cNvPr id="4" name="Footer Placeholder 3">
            <a:extLst>
              <a:ext uri="{FF2B5EF4-FFF2-40B4-BE49-F238E27FC236}">
                <a16:creationId xmlns="" xmlns:a16="http://schemas.microsoft.com/office/drawing/2014/main" id="{993395B3-FBDF-48C4-B644-6261F465C26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059165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3" name="Content Placeholder 2"/>
          <p:cNvSpPr>
            <a:spLocks noGrp="1"/>
          </p:cNvSpPr>
          <p:nvPr>
            <p:ph idx="1"/>
          </p:nvPr>
        </p:nvSpPr>
        <p:spPr/>
        <p:txBody>
          <a:bodyPr>
            <a:normAutofit lnSpcReduction="10000"/>
          </a:bodyPr>
          <a:lstStyle/>
          <a:p>
            <a:r>
              <a:rPr lang="en-US" dirty="0"/>
              <a:t>How should the CPU guess?</a:t>
            </a:r>
          </a:p>
          <a:p>
            <a:pPr lvl="1"/>
            <a:r>
              <a:rPr lang="en-US" dirty="0"/>
              <a:t>Simple idea: Just </a:t>
            </a:r>
            <a:r>
              <a:rPr lang="en-US" b="1" dirty="0"/>
              <a:t>assume</a:t>
            </a:r>
            <a:r>
              <a:rPr lang="is-IS" dirty="0"/>
              <a:t>…</a:t>
            </a:r>
            <a:endParaRPr lang="en-US" dirty="0"/>
          </a:p>
          <a:p>
            <a:pPr lvl="2"/>
            <a:r>
              <a:rPr lang="en-US" b="1" i="1" dirty="0"/>
              <a:t>backwards</a:t>
            </a:r>
            <a:r>
              <a:rPr lang="en-US" dirty="0"/>
              <a:t> branches are </a:t>
            </a:r>
            <a:r>
              <a:rPr lang="en-US" b="1" i="1" dirty="0"/>
              <a:t>always</a:t>
            </a:r>
            <a:r>
              <a:rPr lang="en-US" b="1" dirty="0"/>
              <a:t> </a:t>
            </a:r>
            <a:r>
              <a:rPr lang="en-US" dirty="0"/>
              <a:t>taken,</a:t>
            </a:r>
          </a:p>
          <a:p>
            <a:pPr lvl="2"/>
            <a:r>
              <a:rPr lang="en-US" b="1" i="1" dirty="0"/>
              <a:t>forward</a:t>
            </a:r>
            <a:r>
              <a:rPr lang="en-US" dirty="0"/>
              <a:t> branches are </a:t>
            </a:r>
            <a:r>
              <a:rPr lang="en-US" b="1" i="1" dirty="0"/>
              <a:t>never</a:t>
            </a:r>
            <a:r>
              <a:rPr lang="en-US" dirty="0"/>
              <a:t> taken</a:t>
            </a:r>
          </a:p>
          <a:p>
            <a:pPr lvl="1"/>
            <a:r>
              <a:rPr lang="en-US" dirty="0"/>
              <a:t>Very common pattern in for loops</a:t>
            </a:r>
          </a:p>
          <a:p>
            <a:pPr marL="860425" lvl="3" indent="0">
              <a:buNone/>
            </a:pPr>
            <a:r>
              <a:rPr lang="en-US" sz="1600" dirty="0">
                <a:latin typeface="Consolas"/>
                <a:cs typeface="Consolas"/>
              </a:rPr>
              <a:t/>
            </a:r>
            <a:br>
              <a:rPr lang="en-US" sz="1600" dirty="0">
                <a:latin typeface="Consolas"/>
                <a:cs typeface="Consolas"/>
              </a:rPr>
            </a:br>
            <a:r>
              <a:rPr lang="en-US" sz="1600" dirty="0">
                <a:latin typeface="Consolas"/>
                <a:cs typeface="Consolas"/>
              </a:rPr>
              <a:t>     for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br>
              <a:rPr lang="en-US" sz="1600" dirty="0">
                <a:latin typeface="Consolas"/>
                <a:cs typeface="Consolas"/>
              </a:rPr>
            </a:br>
            <a:r>
              <a:rPr lang="en-US" sz="1600" dirty="0">
                <a:latin typeface="Consolas"/>
                <a:cs typeface="Consolas"/>
              </a:rPr>
              <a:t>     {</a:t>
            </a:r>
            <a:br>
              <a:rPr lang="en-US" sz="1600" dirty="0">
                <a:latin typeface="Consolas"/>
                <a:cs typeface="Consolas"/>
              </a:rPr>
            </a:br>
            <a:r>
              <a:rPr lang="en-US" sz="1600" dirty="0">
                <a:latin typeface="Consolas"/>
                <a:cs typeface="Consolas"/>
              </a:rPr>
              <a:t>         // do work...</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         </a:t>
            </a:r>
            <a:r>
              <a:rPr lang="en-US" sz="1600" b="1" dirty="0">
                <a:latin typeface="Consolas"/>
                <a:cs typeface="Consolas"/>
              </a:rPr>
              <a:t>if</a:t>
            </a:r>
            <a:r>
              <a:rPr lang="en-US" sz="1600" dirty="0">
                <a:latin typeface="Consolas"/>
                <a:cs typeface="Consolas"/>
              </a:rPr>
              <a:t> (</a:t>
            </a:r>
            <a:r>
              <a:rPr lang="en-US" sz="1600" b="1" dirty="0" err="1">
                <a:latin typeface="Consolas"/>
                <a:cs typeface="Consolas"/>
              </a:rPr>
              <a:t>special_case</a:t>
            </a:r>
            <a:r>
              <a:rPr lang="en-US" sz="1600" dirty="0">
                <a:latin typeface="Consolas"/>
                <a:cs typeface="Consolas"/>
              </a:rPr>
              <a:t>)</a:t>
            </a:r>
            <a:br>
              <a:rPr lang="en-US" sz="1600" dirty="0">
                <a:latin typeface="Consolas"/>
                <a:cs typeface="Consolas"/>
              </a:rPr>
            </a:br>
            <a:r>
              <a:rPr lang="en-US" sz="1600" dirty="0">
                <a:latin typeface="Consolas"/>
                <a:cs typeface="Consolas"/>
              </a:rPr>
              <a:t>            break; // </a:t>
            </a:r>
            <a:r>
              <a:rPr lang="en-US" sz="1600" b="1" dirty="0">
                <a:latin typeface="Consolas"/>
                <a:cs typeface="Consolas"/>
              </a:rPr>
              <a:t>forward branch</a:t>
            </a:r>
            <a:r>
              <a:rPr lang="en-US" sz="1600" dirty="0">
                <a:latin typeface="Consolas"/>
                <a:cs typeface="Consolas"/>
              </a:rPr>
              <a:t> (rare)</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     } // </a:t>
            </a:r>
            <a:r>
              <a:rPr lang="en-US" sz="1600" b="1" dirty="0">
                <a:latin typeface="Consolas"/>
                <a:cs typeface="Consolas"/>
              </a:rPr>
              <a:t>backward branch</a:t>
            </a:r>
            <a:r>
              <a:rPr lang="en-US" sz="1600" dirty="0">
                <a:latin typeface="Consolas"/>
                <a:cs typeface="Consolas"/>
              </a:rPr>
              <a:t> (common)</a:t>
            </a:r>
            <a:endParaRPr lang="en-US" sz="1600" b="1" dirty="0">
              <a:latin typeface="Consolas"/>
              <a:cs typeface="Consolas"/>
            </a:endParaRPr>
          </a:p>
        </p:txBody>
      </p:sp>
      <p:sp>
        <p:nvSpPr>
          <p:cNvPr id="4" name="Footer Placeholder 3">
            <a:extLst>
              <a:ext uri="{FF2B5EF4-FFF2-40B4-BE49-F238E27FC236}">
                <a16:creationId xmlns="" xmlns:a16="http://schemas.microsoft.com/office/drawing/2014/main" id="{C6DFFDAE-E8DA-4ABF-B285-88B6A559861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650831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3" name="Content Placeholder 2"/>
          <p:cNvSpPr>
            <a:spLocks noGrp="1"/>
          </p:cNvSpPr>
          <p:nvPr>
            <p:ph idx="1"/>
          </p:nvPr>
        </p:nvSpPr>
        <p:spPr/>
        <p:txBody>
          <a:bodyPr>
            <a:normAutofit/>
          </a:bodyPr>
          <a:lstStyle/>
          <a:p>
            <a:pPr lvl="1"/>
            <a:r>
              <a:rPr lang="en-US" dirty="0"/>
              <a:t>Another idea: Rely on manual tagging of </a:t>
            </a:r>
            <a:r>
              <a:rPr lang="en-US" sz="2000" b="1" dirty="0">
                <a:latin typeface="Consolas"/>
                <a:cs typeface="Consolas"/>
              </a:rPr>
              <a:t>if</a:t>
            </a:r>
            <a:r>
              <a:rPr lang="en-US" dirty="0"/>
              <a:t> statements</a:t>
            </a:r>
          </a:p>
          <a:p>
            <a:pPr marL="860425" lvl="3" indent="0">
              <a:buNone/>
            </a:pPr>
            <a:r>
              <a:rPr lang="en-US" sz="1600" dirty="0">
                <a:latin typeface="Consolas"/>
                <a:cs typeface="Consolas"/>
              </a:rPr>
              <a:t/>
            </a:r>
            <a:br>
              <a:rPr lang="en-US" sz="1600" dirty="0">
                <a:latin typeface="Consolas"/>
                <a:cs typeface="Consolas"/>
              </a:rPr>
            </a:br>
            <a:r>
              <a:rPr lang="en-US" sz="1600" dirty="0">
                <a:latin typeface="Consolas"/>
                <a:cs typeface="Consolas"/>
              </a:rPr>
              <a:t>     for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br>
              <a:rPr lang="en-US" sz="1600" dirty="0">
                <a:latin typeface="Consolas"/>
                <a:cs typeface="Consolas"/>
              </a:rPr>
            </a:br>
            <a:r>
              <a:rPr lang="en-US" sz="1600" dirty="0">
                <a:latin typeface="Consolas"/>
                <a:cs typeface="Consolas"/>
              </a:rPr>
              <a:t>     {</a:t>
            </a:r>
            <a:br>
              <a:rPr lang="en-US" sz="1600" dirty="0">
                <a:latin typeface="Consolas"/>
                <a:cs typeface="Consolas"/>
              </a:rPr>
            </a:br>
            <a:r>
              <a:rPr lang="en-US" sz="1600" dirty="0">
                <a:latin typeface="Consolas"/>
                <a:cs typeface="Consolas"/>
              </a:rPr>
              <a:t>         // do work...</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         if (</a:t>
            </a:r>
            <a:r>
              <a:rPr lang="en-US" sz="1600" b="1" dirty="0">
                <a:latin typeface="Consolas"/>
                <a:cs typeface="Consolas"/>
              </a:rPr>
              <a:t>UNLIKELY</a:t>
            </a:r>
            <a:r>
              <a:rPr lang="en-US" sz="1600" dirty="0">
                <a:latin typeface="Consolas"/>
                <a:cs typeface="Consolas"/>
              </a:rPr>
              <a:t>(</a:t>
            </a:r>
            <a:r>
              <a:rPr lang="en-US" sz="1600" dirty="0" err="1">
                <a:latin typeface="Consolas"/>
                <a:cs typeface="Consolas"/>
              </a:rPr>
              <a:t>special_case</a:t>
            </a:r>
            <a:r>
              <a:rPr lang="en-US" sz="1600" dirty="0">
                <a:latin typeface="Consolas"/>
                <a:cs typeface="Consolas"/>
              </a:rPr>
              <a:t>))</a:t>
            </a:r>
            <a:br>
              <a:rPr lang="en-US" sz="1600" dirty="0">
                <a:latin typeface="Consolas"/>
                <a:cs typeface="Consolas"/>
              </a:rPr>
            </a:br>
            <a:r>
              <a:rPr lang="en-US" sz="1600" dirty="0">
                <a:latin typeface="Consolas"/>
                <a:cs typeface="Consolas"/>
              </a:rPr>
              <a:t>            break; </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     }</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 </a:t>
            </a:r>
            <a:r>
              <a:rPr lang="en-US" sz="1600" dirty="0" err="1">
                <a:latin typeface="Consolas"/>
                <a:cs typeface="Consolas"/>
              </a:rPr>
              <a:t>gcc</a:t>
            </a:r>
            <a:r>
              <a:rPr lang="en-US" sz="1600" dirty="0">
                <a:latin typeface="Consolas"/>
                <a:cs typeface="Consolas"/>
              </a:rPr>
              <a:t> definitions:</a:t>
            </a:r>
            <a:br>
              <a:rPr lang="en-US" sz="1600" dirty="0">
                <a:latin typeface="Consolas"/>
                <a:cs typeface="Consolas"/>
              </a:rPr>
            </a:br>
            <a:r>
              <a:rPr lang="en-US" sz="1600" dirty="0">
                <a:latin typeface="Consolas"/>
                <a:cs typeface="Consolas"/>
              </a:rPr>
              <a:t>#define LIKELY(x)       </a:t>
            </a:r>
            <a:r>
              <a:rPr lang="en-US" sz="1600" b="1" dirty="0">
                <a:latin typeface="Consolas"/>
                <a:cs typeface="Consolas"/>
              </a:rPr>
              <a:t>__</a:t>
            </a:r>
            <a:r>
              <a:rPr lang="en-US" sz="1600" b="1" dirty="0" err="1">
                <a:latin typeface="Consolas"/>
                <a:cs typeface="Consolas"/>
              </a:rPr>
              <a:t>builtin_expect</a:t>
            </a:r>
            <a:r>
              <a:rPr lang="en-US" sz="1600" dirty="0">
                <a:latin typeface="Consolas"/>
                <a:cs typeface="Consolas"/>
              </a:rPr>
              <a:t>((x),</a:t>
            </a:r>
            <a:r>
              <a:rPr lang="en-US" sz="1600" b="1" dirty="0">
                <a:latin typeface="Consolas"/>
                <a:cs typeface="Consolas"/>
              </a:rPr>
              <a:t>1</a:t>
            </a:r>
            <a:r>
              <a:rPr lang="en-US" sz="1600" dirty="0">
                <a:latin typeface="Consolas"/>
                <a:cs typeface="Consolas"/>
              </a:rPr>
              <a:t>)</a:t>
            </a:r>
          </a:p>
          <a:p>
            <a:pPr marL="860425" lvl="3" indent="0">
              <a:buNone/>
            </a:pPr>
            <a:r>
              <a:rPr lang="en-US" sz="1600" dirty="0">
                <a:latin typeface="Consolas"/>
                <a:cs typeface="Consolas"/>
              </a:rPr>
              <a:t>#define UNLIKELY(x)     </a:t>
            </a:r>
            <a:r>
              <a:rPr lang="en-US" sz="1600" b="1" dirty="0">
                <a:latin typeface="Consolas"/>
                <a:cs typeface="Consolas"/>
              </a:rPr>
              <a:t>__</a:t>
            </a:r>
            <a:r>
              <a:rPr lang="en-US" sz="1600" b="1" dirty="0" err="1">
                <a:latin typeface="Consolas"/>
                <a:cs typeface="Consolas"/>
              </a:rPr>
              <a:t>builtin_expect</a:t>
            </a:r>
            <a:r>
              <a:rPr lang="en-US" sz="1600" dirty="0">
                <a:latin typeface="Consolas"/>
                <a:cs typeface="Consolas"/>
              </a:rPr>
              <a:t>((x),</a:t>
            </a:r>
            <a:r>
              <a:rPr lang="en-US" sz="1600" b="1" dirty="0">
                <a:latin typeface="Consolas"/>
                <a:cs typeface="Consolas"/>
              </a:rPr>
              <a:t>0</a:t>
            </a:r>
            <a:r>
              <a:rPr lang="en-US" sz="1600" dirty="0">
                <a:latin typeface="Consolas"/>
                <a:cs typeface="Consolas"/>
              </a:rPr>
              <a:t>)</a:t>
            </a:r>
            <a:endParaRPr lang="en-US" sz="1600" b="1" dirty="0">
              <a:latin typeface="Consolas"/>
              <a:cs typeface="Consolas"/>
            </a:endParaRPr>
          </a:p>
        </p:txBody>
      </p:sp>
      <p:sp>
        <p:nvSpPr>
          <p:cNvPr id="4" name="Footer Placeholder 3">
            <a:extLst>
              <a:ext uri="{FF2B5EF4-FFF2-40B4-BE49-F238E27FC236}">
                <a16:creationId xmlns="" xmlns:a16="http://schemas.microsoft.com/office/drawing/2014/main" id="{F65DB85B-6B27-4E9C-BDEF-7F806D36FBE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335224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Speculative Execution</a:t>
            </a:r>
          </a:p>
        </p:txBody>
      </p:sp>
      <p:sp>
        <p:nvSpPr>
          <p:cNvPr id="3" name="Content Placeholder 2"/>
          <p:cNvSpPr>
            <a:spLocks noGrp="1"/>
          </p:cNvSpPr>
          <p:nvPr>
            <p:ph idx="1"/>
          </p:nvPr>
        </p:nvSpPr>
        <p:spPr/>
        <p:txBody>
          <a:bodyPr>
            <a:normAutofit/>
          </a:bodyPr>
          <a:lstStyle/>
          <a:p>
            <a:pPr lvl="1"/>
            <a:r>
              <a:rPr lang="en-US" dirty="0"/>
              <a:t>Another idea: Include </a:t>
            </a:r>
            <a:r>
              <a:rPr lang="en-US" b="1" dirty="0"/>
              <a:t>branch prediction logic</a:t>
            </a:r>
            <a:r>
              <a:rPr lang="en-US" dirty="0"/>
              <a:t> on the CPU die</a:t>
            </a:r>
            <a:endParaRPr lang="en-US" b="1" dirty="0"/>
          </a:p>
          <a:p>
            <a:pPr lvl="2"/>
            <a:r>
              <a:rPr lang="en-US" dirty="0"/>
              <a:t>Keeps a history of which branches were taken</a:t>
            </a:r>
          </a:p>
          <a:p>
            <a:pPr lvl="2"/>
            <a:r>
              <a:rPr lang="en-US" dirty="0"/>
              <a:t>Logic can get quite complex</a:t>
            </a:r>
          </a:p>
          <a:p>
            <a:pPr lvl="2"/>
            <a:r>
              <a:rPr lang="en-US" dirty="0"/>
              <a:t>Some CPUs can detect </a:t>
            </a:r>
            <a:r>
              <a:rPr lang="en-US" b="1" dirty="0"/>
              <a:t>patterns</a:t>
            </a:r>
            <a:r>
              <a:rPr lang="en-US" dirty="0"/>
              <a:t> like Y, N, Y, N, Y, N, </a:t>
            </a:r>
            <a:r>
              <a:rPr lang="is-IS" dirty="0"/>
              <a:t>…</a:t>
            </a:r>
          </a:p>
          <a:p>
            <a:pPr lvl="1"/>
            <a:r>
              <a:rPr lang="is-IS" dirty="0"/>
              <a:t>Increases transistor count and circuit complexity significantly</a:t>
            </a:r>
          </a:p>
          <a:p>
            <a:r>
              <a:rPr lang="is-IS" dirty="0"/>
              <a:t>Speculative execution requires results of calculations to be stored temporarily in </a:t>
            </a:r>
            <a:endParaRPr lang="en-US" dirty="0"/>
          </a:p>
        </p:txBody>
      </p:sp>
      <p:sp>
        <p:nvSpPr>
          <p:cNvPr id="4" name="Footer Placeholder 3">
            <a:extLst>
              <a:ext uri="{FF2B5EF4-FFF2-40B4-BE49-F238E27FC236}">
                <a16:creationId xmlns="" xmlns:a16="http://schemas.microsoft.com/office/drawing/2014/main" id="{A7E525D1-083F-44F6-8F0D-238983138AC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489187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Predication</a:t>
            </a:r>
          </a:p>
        </p:txBody>
      </p:sp>
      <p:sp>
        <p:nvSpPr>
          <p:cNvPr id="3" name="Content Placeholder 2"/>
          <p:cNvSpPr>
            <a:spLocks noGrp="1"/>
          </p:cNvSpPr>
          <p:nvPr>
            <p:ph idx="1"/>
          </p:nvPr>
        </p:nvSpPr>
        <p:spPr/>
        <p:txBody>
          <a:bodyPr>
            <a:normAutofit lnSpcReduction="10000"/>
          </a:bodyPr>
          <a:lstStyle/>
          <a:p>
            <a:r>
              <a:rPr lang="is-IS" dirty="0"/>
              <a:t>Yet another idea:</a:t>
            </a:r>
          </a:p>
          <a:p>
            <a:pPr lvl="1"/>
            <a:r>
              <a:rPr lang="is-IS" dirty="0"/>
              <a:t>Don’t branch </a:t>
            </a:r>
            <a:r>
              <a:rPr lang="is-IS" b="1" dirty="0"/>
              <a:t>at all</a:t>
            </a:r>
            <a:r>
              <a:rPr lang="is-IS" dirty="0"/>
              <a:t>!</a:t>
            </a:r>
          </a:p>
          <a:p>
            <a:pPr lvl="1"/>
            <a:r>
              <a:rPr lang="is-IS" dirty="0"/>
              <a:t>Instead, always execute </a:t>
            </a:r>
            <a:r>
              <a:rPr lang="is-IS" b="1" dirty="0"/>
              <a:t>both</a:t>
            </a:r>
            <a:r>
              <a:rPr lang="is-IS" dirty="0"/>
              <a:t> sides of the branch</a:t>
            </a:r>
          </a:p>
          <a:p>
            <a:pPr lvl="1"/>
            <a:r>
              <a:rPr lang="is-IS" dirty="0"/>
              <a:t>But </a:t>
            </a:r>
            <a:r>
              <a:rPr lang="is-IS" b="1" dirty="0"/>
              <a:t>mark</a:t>
            </a:r>
            <a:r>
              <a:rPr lang="is-IS" dirty="0"/>
              <a:t> each instruction with the condition (predicate) with which it is associated</a:t>
            </a:r>
          </a:p>
          <a:p>
            <a:pPr lvl="1"/>
            <a:r>
              <a:rPr lang="is-IS" dirty="0"/>
              <a:t>CPU only </a:t>
            </a:r>
            <a:r>
              <a:rPr lang="is-IS" b="1" dirty="0"/>
              <a:t>actually commits </a:t>
            </a:r>
            <a:r>
              <a:rPr lang="is-IS" dirty="0"/>
              <a:t>results of predicated instructions when the condition (predicate) is true</a:t>
            </a:r>
          </a:p>
          <a:p>
            <a:r>
              <a:rPr lang="is-IS" dirty="0"/>
              <a:t>This approach is called </a:t>
            </a:r>
            <a:r>
              <a:rPr lang="is-IS" b="1" dirty="0"/>
              <a:t>predication</a:t>
            </a:r>
          </a:p>
          <a:p>
            <a:r>
              <a:rPr lang="is-IS" dirty="0"/>
              <a:t>Simpler form: partial predication</a:t>
            </a:r>
          </a:p>
          <a:p>
            <a:pPr lvl="1"/>
            <a:r>
              <a:rPr lang="is-IS" dirty="0"/>
              <a:t>Conditional </a:t>
            </a:r>
            <a:r>
              <a:rPr lang="is-IS" b="1" dirty="0"/>
              <a:t>move</a:t>
            </a:r>
            <a:r>
              <a:rPr lang="is-IS" dirty="0"/>
              <a:t>, conditional </a:t>
            </a:r>
            <a:r>
              <a:rPr lang="is-IS" b="1" dirty="0"/>
              <a:t>select</a:t>
            </a:r>
            <a:r>
              <a:rPr lang="is-IS" dirty="0"/>
              <a:t> instructions</a:t>
            </a:r>
          </a:p>
        </p:txBody>
      </p:sp>
      <p:sp>
        <p:nvSpPr>
          <p:cNvPr id="4" name="Footer Placeholder 3">
            <a:extLst>
              <a:ext uri="{FF2B5EF4-FFF2-40B4-BE49-F238E27FC236}">
                <a16:creationId xmlns="" xmlns:a16="http://schemas.microsoft.com/office/drawing/2014/main" id="{63756037-D7D7-41DA-BB22-DDA7DEDBF78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320133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Predication</a:t>
            </a:r>
          </a:p>
        </p:txBody>
      </p:sp>
      <p:sp>
        <p:nvSpPr>
          <p:cNvPr id="3" name="Content Placeholder 2"/>
          <p:cNvSpPr>
            <a:spLocks noGrp="1"/>
          </p:cNvSpPr>
          <p:nvPr>
            <p:ph idx="1"/>
          </p:nvPr>
        </p:nvSpPr>
        <p:spPr/>
        <p:txBody>
          <a:bodyPr>
            <a:normAutofit/>
          </a:bodyPr>
          <a:lstStyle/>
          <a:p>
            <a:r>
              <a:rPr lang="is-IS" dirty="0"/>
              <a:t>Conditional select</a:t>
            </a:r>
          </a:p>
          <a:p>
            <a:pPr lvl="1"/>
            <a:r>
              <a:rPr lang="is-IS" dirty="0"/>
              <a:t>e.g., PowerPC </a:t>
            </a:r>
            <a:r>
              <a:rPr lang="is-IS" b="1" dirty="0"/>
              <a:t>fsel</a:t>
            </a:r>
            <a:r>
              <a:rPr lang="is-IS" dirty="0"/>
              <a:t> and </a:t>
            </a:r>
            <a:r>
              <a:rPr lang="is-IS" b="1" dirty="0"/>
              <a:t>isel</a:t>
            </a:r>
            <a:r>
              <a:rPr lang="is-IS" dirty="0"/>
              <a:t> instructions</a:t>
            </a:r>
          </a:p>
          <a:p>
            <a:pPr marL="282575" lvl="1" indent="0">
              <a:buNone/>
            </a:pPr>
            <a:r>
              <a:rPr lang="is-IS" dirty="0"/>
              <a:t>        </a:t>
            </a:r>
            <a:r>
              <a:rPr lang="is-IS" b="1" dirty="0"/>
              <a:t>isel</a:t>
            </a:r>
            <a:r>
              <a:rPr lang="is-IS" dirty="0"/>
              <a:t> RR, RA, RB, </a:t>
            </a:r>
            <a:r>
              <a:rPr lang="is-IS" i="1" dirty="0"/>
              <a:t>predicate_code</a:t>
            </a:r>
          </a:p>
          <a:p>
            <a:pPr lvl="2"/>
            <a:r>
              <a:rPr lang="is-IS" dirty="0"/>
              <a:t>If predicate bit is 1, move RA</a:t>
            </a:r>
            <a:r>
              <a:rPr lang="is-IS" dirty="0">
                <a:sym typeface="Wingdings"/>
              </a:rPr>
              <a:t>RR</a:t>
            </a:r>
          </a:p>
          <a:p>
            <a:pPr lvl="2"/>
            <a:r>
              <a:rPr lang="is-IS" dirty="0">
                <a:sym typeface="Wingdings"/>
              </a:rPr>
              <a:t>If predicate bit is 0, move RBRR</a:t>
            </a:r>
            <a:endParaRPr lang="is-IS" dirty="0"/>
          </a:p>
          <a:p>
            <a:pPr marL="282575" lvl="1" indent="0">
              <a:buNone/>
            </a:pPr>
            <a:endParaRPr lang="is-IS" dirty="0"/>
          </a:p>
        </p:txBody>
      </p:sp>
      <p:sp>
        <p:nvSpPr>
          <p:cNvPr id="4" name="TextBox 3"/>
          <p:cNvSpPr txBox="1"/>
          <p:nvPr/>
        </p:nvSpPr>
        <p:spPr>
          <a:xfrm>
            <a:off x="622642" y="4117631"/>
            <a:ext cx="4481740" cy="2257011"/>
          </a:xfrm>
          <a:prstGeom prst="rect">
            <a:avLst/>
          </a:prstGeom>
          <a:noFill/>
        </p:spPr>
        <p:txBody>
          <a:bodyPr wrap="square" rtlCol="0">
            <a:noAutofit/>
          </a:bodyPr>
          <a:lstStyle/>
          <a:p>
            <a:r>
              <a:rPr lang="en-US" dirty="0">
                <a:solidFill>
                  <a:schemeClr val="bg2"/>
                </a:solidFill>
                <a:latin typeface="Consolas"/>
                <a:cs typeface="Consolas"/>
              </a:rPr>
              <a:t>  </a:t>
            </a:r>
            <a:r>
              <a:rPr lang="en-US" dirty="0" err="1">
                <a:solidFill>
                  <a:schemeClr val="bg2"/>
                </a:solidFill>
                <a:latin typeface="Consolas"/>
                <a:cs typeface="Consolas"/>
              </a:rPr>
              <a:t>cmpwi</a:t>
            </a:r>
            <a:r>
              <a:rPr lang="en-US" dirty="0">
                <a:solidFill>
                  <a:schemeClr val="bg2"/>
                </a:solidFill>
                <a:latin typeface="Consolas"/>
                <a:cs typeface="Consolas"/>
              </a:rPr>
              <a:t> %cr7,%r11,42	</a:t>
            </a:r>
          </a:p>
          <a:p>
            <a:r>
              <a:rPr lang="en-US" dirty="0">
                <a:solidFill>
                  <a:schemeClr val="bg2"/>
                </a:solidFill>
                <a:latin typeface="Consolas"/>
                <a:cs typeface="Consolas"/>
              </a:rPr>
              <a:t>  </a:t>
            </a:r>
            <a:r>
              <a:rPr lang="en-US" dirty="0" err="1">
                <a:solidFill>
                  <a:schemeClr val="bg2"/>
                </a:solidFill>
                <a:latin typeface="Consolas"/>
                <a:cs typeface="Consolas"/>
              </a:rPr>
              <a:t>beq</a:t>
            </a:r>
            <a:r>
              <a:rPr lang="en-US" dirty="0">
                <a:solidFill>
                  <a:schemeClr val="bg2"/>
                </a:solidFill>
                <a:latin typeface="Consolas"/>
                <a:cs typeface="Consolas"/>
              </a:rPr>
              <a:t> cr7,Label1   ; if r11 == 42</a:t>
            </a:r>
          </a:p>
          <a:p>
            <a:r>
              <a:rPr lang="en-US" dirty="0">
                <a:solidFill>
                  <a:schemeClr val="bg2"/>
                </a:solidFill>
                <a:latin typeface="Consolas"/>
                <a:cs typeface="Consolas"/>
              </a:rPr>
              <a:t>  li %r0,0         ; else r0 = 0</a:t>
            </a:r>
          </a:p>
          <a:p>
            <a:r>
              <a:rPr lang="en-US" dirty="0">
                <a:solidFill>
                  <a:schemeClr val="bg2"/>
                </a:solidFill>
                <a:latin typeface="Consolas"/>
                <a:cs typeface="Consolas"/>
              </a:rPr>
              <a:t>  b Label2</a:t>
            </a:r>
          </a:p>
          <a:p>
            <a:r>
              <a:rPr lang="en-US" dirty="0">
                <a:solidFill>
                  <a:schemeClr val="bg2"/>
                </a:solidFill>
                <a:latin typeface="Consolas"/>
                <a:cs typeface="Consolas"/>
              </a:rPr>
              <a:t>Label1:</a:t>
            </a:r>
          </a:p>
          <a:p>
            <a:r>
              <a:rPr lang="en-US" dirty="0">
                <a:solidFill>
                  <a:schemeClr val="bg2"/>
                </a:solidFill>
                <a:latin typeface="Consolas"/>
                <a:cs typeface="Consolas"/>
              </a:rPr>
              <a:t>  li %r0,1         ; set r0 = 1</a:t>
            </a:r>
          </a:p>
          <a:p>
            <a:r>
              <a:rPr lang="en-US" dirty="0">
                <a:solidFill>
                  <a:schemeClr val="bg2"/>
                </a:solidFill>
                <a:latin typeface="Consolas"/>
                <a:cs typeface="Consolas"/>
              </a:rPr>
              <a:t>Label2:</a:t>
            </a:r>
          </a:p>
          <a:p>
            <a:endParaRPr lang="en-US" dirty="0">
              <a:solidFill>
                <a:schemeClr val="bg2"/>
              </a:solidFill>
              <a:latin typeface="Consolas"/>
              <a:cs typeface="Consolas"/>
            </a:endParaRPr>
          </a:p>
        </p:txBody>
      </p:sp>
      <p:sp>
        <p:nvSpPr>
          <p:cNvPr id="5" name="TextBox 4"/>
          <p:cNvSpPr txBox="1"/>
          <p:nvPr/>
        </p:nvSpPr>
        <p:spPr>
          <a:xfrm>
            <a:off x="5602524" y="4236369"/>
            <a:ext cx="3533750" cy="2257011"/>
          </a:xfrm>
          <a:prstGeom prst="rect">
            <a:avLst/>
          </a:prstGeom>
          <a:noFill/>
        </p:spPr>
        <p:txBody>
          <a:bodyPr wrap="square" rtlCol="0">
            <a:noAutofit/>
          </a:bodyPr>
          <a:lstStyle/>
          <a:p>
            <a:r>
              <a:rPr lang="en-US" dirty="0">
                <a:solidFill>
                  <a:schemeClr val="bg2"/>
                </a:solidFill>
                <a:latin typeface="Consolas"/>
                <a:cs typeface="Consolas"/>
              </a:rPr>
              <a:t>li    %r1,0	</a:t>
            </a:r>
          </a:p>
          <a:p>
            <a:r>
              <a:rPr lang="en-US" dirty="0">
                <a:solidFill>
                  <a:schemeClr val="bg2"/>
                </a:solidFill>
                <a:latin typeface="Consolas"/>
                <a:cs typeface="Consolas"/>
              </a:rPr>
              <a:t>li    %r2,1</a:t>
            </a:r>
          </a:p>
          <a:p>
            <a:r>
              <a:rPr lang="en-US" dirty="0" err="1">
                <a:solidFill>
                  <a:schemeClr val="bg2"/>
                </a:solidFill>
                <a:latin typeface="Consolas"/>
                <a:cs typeface="Consolas"/>
              </a:rPr>
              <a:t>cmpwi</a:t>
            </a:r>
            <a:r>
              <a:rPr lang="en-US" dirty="0">
                <a:solidFill>
                  <a:schemeClr val="bg2"/>
                </a:solidFill>
                <a:latin typeface="Consolas"/>
                <a:cs typeface="Consolas"/>
              </a:rPr>
              <a:t> %cr7,%r11,42</a:t>
            </a:r>
          </a:p>
          <a:p>
            <a:r>
              <a:rPr lang="en-US" b="1" dirty="0" err="1">
                <a:solidFill>
                  <a:schemeClr val="bg2"/>
                </a:solidFill>
                <a:latin typeface="Consolas"/>
                <a:cs typeface="Consolas"/>
              </a:rPr>
              <a:t>isel</a:t>
            </a:r>
            <a:r>
              <a:rPr lang="en-US" dirty="0">
                <a:solidFill>
                  <a:schemeClr val="bg2"/>
                </a:solidFill>
                <a:latin typeface="Consolas"/>
                <a:cs typeface="Consolas"/>
              </a:rPr>
              <a:t>  %r0,%r2,%r1,30</a:t>
            </a:r>
          </a:p>
        </p:txBody>
      </p:sp>
      <p:sp>
        <p:nvSpPr>
          <p:cNvPr id="6" name="TextBox 5"/>
          <p:cNvSpPr txBox="1"/>
          <p:nvPr/>
        </p:nvSpPr>
        <p:spPr>
          <a:xfrm>
            <a:off x="6777148" y="5725699"/>
            <a:ext cx="1659429" cy="830997"/>
          </a:xfrm>
          <a:prstGeom prst="rect">
            <a:avLst/>
          </a:prstGeom>
          <a:noFill/>
        </p:spPr>
        <p:txBody>
          <a:bodyPr wrap="none" rtlCol="0">
            <a:spAutoFit/>
          </a:bodyPr>
          <a:lstStyle/>
          <a:p>
            <a:pPr algn="ctr"/>
            <a:r>
              <a:rPr lang="en-US" sz="1600" dirty="0">
                <a:solidFill>
                  <a:schemeClr val="bg2">
                    <a:lumMod val="75000"/>
                    <a:lumOff val="25000"/>
                  </a:schemeClr>
                </a:solidFill>
              </a:rPr>
              <a:t>30 means “check</a:t>
            </a:r>
          </a:p>
          <a:p>
            <a:pPr algn="ctr"/>
            <a:r>
              <a:rPr lang="en-US" sz="1600" dirty="0">
                <a:solidFill>
                  <a:schemeClr val="bg2">
                    <a:lumMod val="75000"/>
                    <a:lumOff val="25000"/>
                  </a:schemeClr>
                </a:solidFill>
              </a:rPr>
              <a:t>the EQ status bit</a:t>
            </a:r>
          </a:p>
          <a:p>
            <a:pPr algn="ctr"/>
            <a:r>
              <a:rPr lang="en-US" sz="1600" dirty="0">
                <a:solidFill>
                  <a:schemeClr val="bg2">
                    <a:lumMod val="75000"/>
                    <a:lumOff val="25000"/>
                  </a:schemeClr>
                </a:solidFill>
              </a:rPr>
              <a:t>of %cr7”</a:t>
            </a:r>
          </a:p>
        </p:txBody>
      </p:sp>
      <p:cxnSp>
        <p:nvCxnSpPr>
          <p:cNvPr id="8" name="Straight Arrow Connector 7"/>
          <p:cNvCxnSpPr/>
          <p:nvPr/>
        </p:nvCxnSpPr>
        <p:spPr>
          <a:xfrm flipV="1">
            <a:off x="7870938" y="5411975"/>
            <a:ext cx="150302" cy="313724"/>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93363" y="4236369"/>
            <a:ext cx="0" cy="1889794"/>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7" name="Footer Placeholder 6">
            <a:extLst>
              <a:ext uri="{FF2B5EF4-FFF2-40B4-BE49-F238E27FC236}">
                <a16:creationId xmlns="" xmlns:a16="http://schemas.microsoft.com/office/drawing/2014/main" id="{ABD7D8A0-DAF6-4DFF-B790-32957B037F5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40630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Predication</a:t>
            </a:r>
          </a:p>
        </p:txBody>
      </p:sp>
      <p:grpSp>
        <p:nvGrpSpPr>
          <p:cNvPr id="18" name="Group 17"/>
          <p:cNvGrpSpPr/>
          <p:nvPr/>
        </p:nvGrpSpPr>
        <p:grpSpPr>
          <a:xfrm>
            <a:off x="1562922" y="1728345"/>
            <a:ext cx="2136555" cy="4718286"/>
            <a:chOff x="2017765" y="1818479"/>
            <a:chExt cx="2136555" cy="4718286"/>
          </a:xfrm>
        </p:grpSpPr>
        <p:cxnSp>
          <p:nvCxnSpPr>
            <p:cNvPr id="91" name="Elbow Connector 90"/>
            <p:cNvCxnSpPr>
              <a:stCxn id="94" idx="2"/>
              <a:endCxn id="95" idx="0"/>
            </p:cNvCxnSpPr>
            <p:nvPr/>
          </p:nvCxnSpPr>
          <p:spPr>
            <a:xfrm rot="5400000">
              <a:off x="2464724" y="2917154"/>
              <a:ext cx="530455" cy="712185"/>
            </a:xfrm>
            <a:prstGeom prst="bentConnector3">
              <a:avLst>
                <a:gd name="adj1" fmla="val 50000"/>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2" name="Elbow Connector 91"/>
            <p:cNvCxnSpPr>
              <a:stCxn id="94" idx="2"/>
              <a:endCxn id="98" idx="0"/>
            </p:cNvCxnSpPr>
            <p:nvPr/>
          </p:nvCxnSpPr>
          <p:spPr>
            <a:xfrm rot="16200000" flipH="1">
              <a:off x="2276274" y="3817787"/>
              <a:ext cx="2331722" cy="712185"/>
            </a:xfrm>
            <a:prstGeom prst="bentConnector3">
              <a:avLst>
                <a:gd name="adj1" fmla="val 11347"/>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2729950" y="1818479"/>
              <a:ext cx="712185" cy="598815"/>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test</a:t>
              </a:r>
            </a:p>
          </p:txBody>
        </p:sp>
        <p:sp>
          <p:nvSpPr>
            <p:cNvPr id="94" name="Rectangle 93"/>
            <p:cNvSpPr/>
            <p:nvPr/>
          </p:nvSpPr>
          <p:spPr>
            <a:xfrm>
              <a:off x="2729950" y="2409204"/>
              <a:ext cx="712185" cy="598815"/>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bz</a:t>
              </a:r>
              <a:endParaRPr lang="en-US" sz="1600" dirty="0">
                <a:solidFill>
                  <a:srgbClr val="333333"/>
                </a:solidFill>
                <a:latin typeface="Consolas"/>
                <a:cs typeface="Consolas"/>
              </a:endParaRPr>
            </a:p>
          </p:txBody>
        </p:sp>
        <p:sp>
          <p:nvSpPr>
            <p:cNvPr id="95" name="Rectangle 94"/>
            <p:cNvSpPr/>
            <p:nvPr/>
          </p:nvSpPr>
          <p:spPr>
            <a:xfrm>
              <a:off x="2017765" y="3538474"/>
              <a:ext cx="712185" cy="598815"/>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a:t>
              </a:r>
            </a:p>
          </p:txBody>
        </p:sp>
        <p:sp>
          <p:nvSpPr>
            <p:cNvPr id="96" name="Rectangle 95"/>
            <p:cNvSpPr/>
            <p:nvPr/>
          </p:nvSpPr>
          <p:spPr>
            <a:xfrm>
              <a:off x="2017765" y="4137289"/>
              <a:ext cx="712185" cy="598815"/>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mov</a:t>
              </a:r>
              <a:endParaRPr lang="en-US" sz="1600" dirty="0">
                <a:solidFill>
                  <a:srgbClr val="333333"/>
                </a:solidFill>
                <a:latin typeface="Consolas"/>
                <a:cs typeface="Consolas"/>
              </a:endParaRPr>
            </a:p>
          </p:txBody>
        </p:sp>
        <p:sp>
          <p:nvSpPr>
            <p:cNvPr id="97" name="Rectangle 96"/>
            <p:cNvSpPr/>
            <p:nvPr/>
          </p:nvSpPr>
          <p:spPr>
            <a:xfrm>
              <a:off x="2017765" y="4736104"/>
              <a:ext cx="712185" cy="598815"/>
            </a:xfrm>
            <a:prstGeom prst="rect">
              <a:avLst/>
            </a:prstGeom>
            <a:solidFill>
              <a:srgbClr val="6642FF">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endParaRPr lang="en-US" sz="1600" dirty="0">
                <a:solidFill>
                  <a:srgbClr val="333333"/>
                </a:solidFill>
                <a:latin typeface="Consolas"/>
                <a:cs typeface="Consolas"/>
              </a:endParaRPr>
            </a:p>
          </p:txBody>
        </p:sp>
        <p:sp>
          <p:nvSpPr>
            <p:cNvPr id="98" name="Rectangle 97"/>
            <p:cNvSpPr/>
            <p:nvPr/>
          </p:nvSpPr>
          <p:spPr>
            <a:xfrm>
              <a:off x="3442135" y="5339741"/>
              <a:ext cx="712185" cy="598815"/>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sub</a:t>
              </a:r>
            </a:p>
          </p:txBody>
        </p:sp>
        <p:sp>
          <p:nvSpPr>
            <p:cNvPr id="99" name="Rectangle 98"/>
            <p:cNvSpPr/>
            <p:nvPr/>
          </p:nvSpPr>
          <p:spPr>
            <a:xfrm>
              <a:off x="3442135" y="5937950"/>
              <a:ext cx="712185" cy="598815"/>
            </a:xfrm>
            <a:prstGeom prst="rect">
              <a:avLst/>
            </a:prstGeom>
            <a:solidFill>
              <a:srgbClr val="3B8DA4">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a:t>
              </a:r>
            </a:p>
          </p:txBody>
        </p:sp>
      </p:grpSp>
      <p:sp>
        <p:nvSpPr>
          <p:cNvPr id="17" name="Right Arrow 16"/>
          <p:cNvSpPr/>
          <p:nvPr/>
        </p:nvSpPr>
        <p:spPr>
          <a:xfrm>
            <a:off x="4427138" y="3810023"/>
            <a:ext cx="966838" cy="554931"/>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nvGrpSpPr>
          <p:cNvPr id="21" name="Group 20"/>
          <p:cNvGrpSpPr/>
          <p:nvPr/>
        </p:nvGrpSpPr>
        <p:grpSpPr>
          <a:xfrm>
            <a:off x="6121636" y="2280119"/>
            <a:ext cx="1459442" cy="3633355"/>
            <a:chOff x="6121636" y="2280119"/>
            <a:chExt cx="1459442" cy="3633355"/>
          </a:xfrm>
        </p:grpSpPr>
        <p:sp>
          <p:nvSpPr>
            <p:cNvPr id="34" name="Rectangle 33"/>
            <p:cNvSpPr/>
            <p:nvPr/>
          </p:nvSpPr>
          <p:spPr>
            <a:xfrm>
              <a:off x="6868893" y="2280119"/>
              <a:ext cx="712185" cy="598815"/>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test</a:t>
              </a:r>
            </a:p>
          </p:txBody>
        </p:sp>
        <p:sp>
          <p:nvSpPr>
            <p:cNvPr id="70" name="Rectangle 69"/>
            <p:cNvSpPr/>
            <p:nvPr/>
          </p:nvSpPr>
          <p:spPr>
            <a:xfrm>
              <a:off x="6868893" y="2887024"/>
              <a:ext cx="712185" cy="598815"/>
            </a:xfrm>
            <a:prstGeom prst="rect">
              <a:avLst/>
            </a:prstGeom>
            <a:solidFill>
              <a:srgbClr val="FF00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a:t>
              </a:r>
            </a:p>
          </p:txBody>
        </p:sp>
        <p:sp>
          <p:nvSpPr>
            <p:cNvPr id="71" name="Rectangle 70"/>
            <p:cNvSpPr/>
            <p:nvPr/>
          </p:nvSpPr>
          <p:spPr>
            <a:xfrm>
              <a:off x="6868893" y="3493324"/>
              <a:ext cx="712185" cy="598815"/>
            </a:xfrm>
            <a:prstGeom prst="rect">
              <a:avLst/>
            </a:prstGeom>
            <a:solidFill>
              <a:srgbClr val="E2E2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mov</a:t>
              </a:r>
              <a:endParaRPr lang="en-US" sz="1600" dirty="0">
                <a:solidFill>
                  <a:srgbClr val="333333"/>
                </a:solidFill>
                <a:latin typeface="Consolas"/>
                <a:cs typeface="Consolas"/>
              </a:endParaRPr>
            </a:p>
          </p:txBody>
        </p:sp>
        <p:sp>
          <p:nvSpPr>
            <p:cNvPr id="72" name="Rectangle 71"/>
            <p:cNvSpPr/>
            <p:nvPr/>
          </p:nvSpPr>
          <p:spPr>
            <a:xfrm>
              <a:off x="6868893" y="4100333"/>
              <a:ext cx="712185" cy="598815"/>
            </a:xfrm>
            <a:prstGeom prst="rect">
              <a:avLst/>
            </a:prstGeom>
            <a:solidFill>
              <a:srgbClr val="6642FF">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endParaRPr lang="en-US" sz="1600" dirty="0">
                <a:solidFill>
                  <a:srgbClr val="333333"/>
                </a:solidFill>
                <a:latin typeface="Consolas"/>
                <a:cs typeface="Consolas"/>
              </a:endParaRPr>
            </a:p>
          </p:txBody>
        </p:sp>
        <p:sp>
          <p:nvSpPr>
            <p:cNvPr id="73" name="Rectangle 72"/>
            <p:cNvSpPr/>
            <p:nvPr/>
          </p:nvSpPr>
          <p:spPr>
            <a:xfrm>
              <a:off x="6868893" y="4708256"/>
              <a:ext cx="712185" cy="598815"/>
            </a:xfrm>
            <a:prstGeom prst="rect">
              <a:avLst/>
            </a:prstGeom>
            <a:solidFill>
              <a:srgbClr val="FF6600">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sub</a:t>
              </a:r>
            </a:p>
          </p:txBody>
        </p:sp>
        <p:sp>
          <p:nvSpPr>
            <p:cNvPr id="74" name="Rectangle 73"/>
            <p:cNvSpPr/>
            <p:nvPr/>
          </p:nvSpPr>
          <p:spPr>
            <a:xfrm>
              <a:off x="6868893" y="5314659"/>
              <a:ext cx="712185" cy="598815"/>
            </a:xfrm>
            <a:prstGeom prst="rect">
              <a:avLst/>
            </a:prstGeom>
            <a:solidFill>
              <a:srgbClr val="3B8DA4">
                <a:alpha val="50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a:t>
              </a:r>
            </a:p>
          </p:txBody>
        </p:sp>
        <p:sp>
          <p:nvSpPr>
            <p:cNvPr id="75" name="Rectangle 74"/>
            <p:cNvSpPr/>
            <p:nvPr/>
          </p:nvSpPr>
          <p:spPr>
            <a:xfrm>
              <a:off x="6121636" y="2949023"/>
              <a:ext cx="836237" cy="32435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Z=true</a:t>
              </a:r>
            </a:p>
          </p:txBody>
        </p:sp>
        <p:sp>
          <p:nvSpPr>
            <p:cNvPr id="76" name="Rectangle 75"/>
            <p:cNvSpPr/>
            <p:nvPr/>
          </p:nvSpPr>
          <p:spPr>
            <a:xfrm>
              <a:off x="6121636" y="3554441"/>
              <a:ext cx="836237" cy="32435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Z=true</a:t>
              </a:r>
            </a:p>
          </p:txBody>
        </p:sp>
        <p:sp>
          <p:nvSpPr>
            <p:cNvPr id="78" name="Rectangle 77"/>
            <p:cNvSpPr/>
            <p:nvPr/>
          </p:nvSpPr>
          <p:spPr>
            <a:xfrm>
              <a:off x="6121636" y="4780221"/>
              <a:ext cx="836237" cy="324358"/>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Z=false</a:t>
              </a:r>
            </a:p>
          </p:txBody>
        </p:sp>
        <p:sp>
          <p:nvSpPr>
            <p:cNvPr id="79" name="Rectangle 78"/>
            <p:cNvSpPr/>
            <p:nvPr/>
          </p:nvSpPr>
          <p:spPr>
            <a:xfrm>
              <a:off x="6121636" y="5396094"/>
              <a:ext cx="836237" cy="324358"/>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Z=false</a:t>
              </a:r>
            </a:p>
          </p:txBody>
        </p:sp>
        <p:sp>
          <p:nvSpPr>
            <p:cNvPr id="100" name="Rectangle 99"/>
            <p:cNvSpPr/>
            <p:nvPr/>
          </p:nvSpPr>
          <p:spPr>
            <a:xfrm>
              <a:off x="6121636" y="4166226"/>
              <a:ext cx="836237" cy="32435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Z=true</a:t>
              </a:r>
            </a:p>
          </p:txBody>
        </p:sp>
      </p:grpSp>
      <p:sp>
        <p:nvSpPr>
          <p:cNvPr id="3" name="Footer Placeholder 2">
            <a:extLst>
              <a:ext uri="{FF2B5EF4-FFF2-40B4-BE49-F238E27FC236}">
                <a16:creationId xmlns="" xmlns:a16="http://schemas.microsoft.com/office/drawing/2014/main" id="{0419D7E2-7602-4972-9204-B3F2F50D44B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1007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Content Placeholder 2"/>
          <p:cNvSpPr>
            <a:spLocks noGrp="1"/>
          </p:cNvSpPr>
          <p:nvPr>
            <p:ph idx="1"/>
          </p:nvPr>
        </p:nvSpPr>
        <p:spPr/>
        <p:txBody>
          <a:bodyPr>
            <a:normAutofit/>
          </a:bodyPr>
          <a:lstStyle/>
          <a:p>
            <a:r>
              <a:rPr lang="en-US" dirty="0"/>
              <a:t>1970s</a:t>
            </a:r>
          </a:p>
          <a:p>
            <a:pPr lvl="1"/>
            <a:r>
              <a:rPr lang="en-US" dirty="0"/>
              <a:t>Intel 8087 FP coprocessor: 50 </a:t>
            </a:r>
            <a:r>
              <a:rPr lang="en-US" dirty="0" err="1"/>
              <a:t>kFLOPS</a:t>
            </a:r>
            <a:r>
              <a:rPr lang="en-US" dirty="0"/>
              <a:t> (5.0 × 10</a:t>
            </a:r>
            <a:r>
              <a:rPr lang="en-US" sz="2000" baseline="30000" dirty="0"/>
              <a:t>4</a:t>
            </a:r>
            <a:r>
              <a:rPr lang="en-US" dirty="0"/>
              <a:t>)</a:t>
            </a:r>
          </a:p>
          <a:p>
            <a:pPr lvl="1"/>
            <a:r>
              <a:rPr lang="en-US" dirty="0"/>
              <a:t>Cray-1 supercomputer: 160 MFLOPS (1.6 × 10</a:t>
            </a:r>
            <a:r>
              <a:rPr lang="en-US" sz="2400" baseline="30000" dirty="0"/>
              <a:t>8</a:t>
            </a:r>
            <a:r>
              <a:rPr lang="en-US" dirty="0"/>
              <a:t>)</a:t>
            </a:r>
          </a:p>
          <a:p>
            <a:r>
              <a:rPr lang="en-US" dirty="0"/>
              <a:t>Today</a:t>
            </a:r>
          </a:p>
          <a:p>
            <a:pPr lvl="1"/>
            <a:r>
              <a:rPr lang="en-US" dirty="0"/>
              <a:t>AMD Jaguar x86-64 8-core: 100 GFLOPS (1.0 × 10</a:t>
            </a:r>
            <a:r>
              <a:rPr lang="en-US" sz="2400" baseline="30000" dirty="0"/>
              <a:t>11</a:t>
            </a:r>
            <a:r>
              <a:rPr lang="en-US" dirty="0"/>
              <a:t>)</a:t>
            </a:r>
          </a:p>
          <a:p>
            <a:pPr lvl="1"/>
            <a:r>
              <a:rPr lang="en-US" dirty="0"/>
              <a:t>China’s Sunway </a:t>
            </a:r>
            <a:r>
              <a:rPr lang="en-US" dirty="0" err="1"/>
              <a:t>TaihuLight</a:t>
            </a:r>
            <a:r>
              <a:rPr lang="en-US" dirty="0"/>
              <a:t>: 93 PFLOPS (9.3 × 10</a:t>
            </a:r>
            <a:r>
              <a:rPr lang="en-US" sz="2400" baseline="30000" dirty="0"/>
              <a:t>16</a:t>
            </a:r>
            <a:r>
              <a:rPr lang="en-US" dirty="0"/>
              <a:t>)</a:t>
            </a:r>
          </a:p>
          <a:p>
            <a:pPr lvl="1"/>
            <a:r>
              <a:rPr lang="en-US" dirty="0"/>
              <a:t>7 to 8 orders of magnitude improvement!</a:t>
            </a:r>
          </a:p>
        </p:txBody>
      </p:sp>
      <p:sp>
        <p:nvSpPr>
          <p:cNvPr id="4" name="Footer Placeholder 3">
            <a:extLst>
              <a:ext uri="{FF2B5EF4-FFF2-40B4-BE49-F238E27FC236}">
                <a16:creationId xmlns="" xmlns:a16="http://schemas.microsoft.com/office/drawing/2014/main" id="{F0B2D9EF-08AC-4892-8252-30CE0EEDD2B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348385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Superscalar</a:t>
            </a:r>
          </a:p>
        </p:txBody>
      </p:sp>
      <p:sp>
        <p:nvSpPr>
          <p:cNvPr id="4" name="Content Placeholder 3"/>
          <p:cNvSpPr>
            <a:spLocks noGrp="1"/>
          </p:cNvSpPr>
          <p:nvPr>
            <p:ph idx="1"/>
          </p:nvPr>
        </p:nvSpPr>
        <p:spPr/>
        <p:txBody>
          <a:bodyPr/>
          <a:lstStyle/>
          <a:p>
            <a:r>
              <a:rPr lang="en-US" dirty="0"/>
              <a:t>If pipelining improves throughput, can we improve it further by adding </a:t>
            </a:r>
            <a:r>
              <a:rPr lang="en-US" b="1" dirty="0"/>
              <a:t>more parallelism</a:t>
            </a:r>
            <a:r>
              <a:rPr lang="en-US" dirty="0"/>
              <a:t>?</a:t>
            </a:r>
          </a:p>
          <a:p>
            <a:pPr lvl="1"/>
            <a:r>
              <a:rPr lang="en-US" dirty="0"/>
              <a:t>Yes: If CPU has </a:t>
            </a:r>
            <a:r>
              <a:rPr lang="en-US" b="1" dirty="0"/>
              <a:t>two of each </a:t>
            </a:r>
            <a:r>
              <a:rPr lang="en-US" dirty="0"/>
              <a:t>functional unit, it can issue </a:t>
            </a:r>
            <a:r>
              <a:rPr lang="en-US" b="1" dirty="0"/>
              <a:t>two instructions per clock</a:t>
            </a:r>
          </a:p>
          <a:p>
            <a:r>
              <a:rPr lang="en-US" dirty="0"/>
              <a:t>This is called </a:t>
            </a:r>
            <a:r>
              <a:rPr lang="en-US" b="1" dirty="0"/>
              <a:t>superscalar</a:t>
            </a:r>
            <a:r>
              <a:rPr lang="en-US" dirty="0"/>
              <a:t> CPU architecture</a:t>
            </a:r>
          </a:p>
        </p:txBody>
      </p:sp>
      <p:sp>
        <p:nvSpPr>
          <p:cNvPr id="3" name="Footer Placeholder 2">
            <a:extLst>
              <a:ext uri="{FF2B5EF4-FFF2-40B4-BE49-F238E27FC236}">
                <a16:creationId xmlns="" xmlns:a16="http://schemas.microsoft.com/office/drawing/2014/main" id="{86F77217-7341-438B-947F-4354B45245A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520585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Superscalar</a:t>
            </a:r>
          </a:p>
        </p:txBody>
      </p:sp>
      <p:sp>
        <p:nvSpPr>
          <p:cNvPr id="5" name="TextBox 4"/>
          <p:cNvSpPr txBox="1"/>
          <p:nvPr/>
        </p:nvSpPr>
        <p:spPr>
          <a:xfrm>
            <a:off x="1755167" y="2316868"/>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6" name="TextBox 5"/>
          <p:cNvSpPr txBox="1"/>
          <p:nvPr/>
        </p:nvSpPr>
        <p:spPr>
          <a:xfrm>
            <a:off x="2202255" y="3139772"/>
            <a:ext cx="276187" cy="307777"/>
          </a:xfrm>
          <a:prstGeom prst="rect">
            <a:avLst/>
          </a:prstGeom>
          <a:noFill/>
        </p:spPr>
        <p:txBody>
          <a:bodyPr wrap="none" rtlCol="0">
            <a:spAutoFit/>
          </a:bodyPr>
          <a:lstStyle/>
          <a:p>
            <a:r>
              <a:rPr lang="en-US" sz="1400" dirty="0">
                <a:solidFill>
                  <a:srgbClr val="333333"/>
                </a:solidFill>
              </a:rPr>
              <a:t>0</a:t>
            </a:r>
          </a:p>
        </p:txBody>
      </p:sp>
      <p:sp>
        <p:nvSpPr>
          <p:cNvPr id="59" name="Rectangle 58"/>
          <p:cNvSpPr/>
          <p:nvPr/>
        </p:nvSpPr>
        <p:spPr>
          <a:xfrm>
            <a:off x="6427577"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r>
              <a:rPr lang="en-US" sz="1000" b="1" baseline="-25000" dirty="0">
                <a:solidFill>
                  <a:srgbClr val="333333"/>
                </a:solidFill>
              </a:rPr>
              <a:t>0</a:t>
            </a:r>
          </a:p>
        </p:txBody>
      </p:sp>
      <p:sp>
        <p:nvSpPr>
          <p:cNvPr id="58" name="Rectangle 57"/>
          <p:cNvSpPr/>
          <p:nvPr/>
        </p:nvSpPr>
        <p:spPr>
          <a:xfrm>
            <a:off x="5946949"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r>
              <a:rPr lang="en-US" sz="1000" b="1" baseline="-25000" dirty="0">
                <a:solidFill>
                  <a:srgbClr val="333333"/>
                </a:solidFill>
              </a:rPr>
              <a:t>1</a:t>
            </a:r>
          </a:p>
        </p:txBody>
      </p:sp>
      <p:sp>
        <p:nvSpPr>
          <p:cNvPr id="28" name="Rectangle 27"/>
          <p:cNvSpPr/>
          <p:nvPr/>
        </p:nvSpPr>
        <p:spPr>
          <a:xfrm>
            <a:off x="4983075"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r>
              <a:rPr lang="en-US" sz="1000" b="1" baseline="-25000" dirty="0">
                <a:solidFill>
                  <a:srgbClr val="333333"/>
                </a:solidFill>
              </a:rPr>
              <a:t>1</a:t>
            </a:r>
          </a:p>
        </p:txBody>
      </p:sp>
      <p:sp>
        <p:nvSpPr>
          <p:cNvPr id="23" name="Rectangle 22"/>
          <p:cNvSpPr/>
          <p:nvPr/>
        </p:nvSpPr>
        <p:spPr>
          <a:xfrm>
            <a:off x="3541191"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a:t>
            </a:r>
            <a:r>
              <a:rPr lang="en-US" sz="1000" b="1" baseline="-25000" dirty="0">
                <a:solidFill>
                  <a:srgbClr val="333333"/>
                </a:solidFill>
              </a:rPr>
              <a:t>0</a:t>
            </a:r>
          </a:p>
        </p:txBody>
      </p:sp>
      <p:sp>
        <p:nvSpPr>
          <p:cNvPr id="17" name="Rectangle 16"/>
          <p:cNvSpPr/>
          <p:nvPr/>
        </p:nvSpPr>
        <p:spPr>
          <a:xfrm>
            <a:off x="2575660"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r>
              <a:rPr lang="en-US" sz="1000" b="1" baseline="-25000" dirty="0">
                <a:solidFill>
                  <a:srgbClr val="333333"/>
                </a:solidFill>
              </a:rPr>
              <a:t>0</a:t>
            </a:r>
          </a:p>
        </p:txBody>
      </p:sp>
      <p:sp>
        <p:nvSpPr>
          <p:cNvPr id="8" name="TextBox 7"/>
          <p:cNvSpPr txBox="1"/>
          <p:nvPr/>
        </p:nvSpPr>
        <p:spPr>
          <a:xfrm>
            <a:off x="2202255" y="3556925"/>
            <a:ext cx="276187" cy="307777"/>
          </a:xfrm>
          <a:prstGeom prst="rect">
            <a:avLst/>
          </a:prstGeom>
          <a:noFill/>
        </p:spPr>
        <p:txBody>
          <a:bodyPr wrap="none" rtlCol="0">
            <a:spAutoFit/>
          </a:bodyPr>
          <a:lstStyle/>
          <a:p>
            <a:r>
              <a:rPr lang="en-US" sz="1400" dirty="0">
                <a:solidFill>
                  <a:srgbClr val="333333"/>
                </a:solidFill>
              </a:rPr>
              <a:t>1</a:t>
            </a:r>
          </a:p>
        </p:txBody>
      </p:sp>
      <p:sp>
        <p:nvSpPr>
          <p:cNvPr id="9" name="TextBox 8"/>
          <p:cNvSpPr txBox="1"/>
          <p:nvPr/>
        </p:nvSpPr>
        <p:spPr>
          <a:xfrm>
            <a:off x="2202255" y="3969154"/>
            <a:ext cx="276187" cy="307777"/>
          </a:xfrm>
          <a:prstGeom prst="rect">
            <a:avLst/>
          </a:prstGeom>
          <a:noFill/>
        </p:spPr>
        <p:txBody>
          <a:bodyPr wrap="none" rtlCol="0">
            <a:spAutoFit/>
          </a:bodyPr>
          <a:lstStyle/>
          <a:p>
            <a:r>
              <a:rPr lang="en-US" sz="1400" dirty="0">
                <a:solidFill>
                  <a:srgbClr val="333333"/>
                </a:solidFill>
              </a:rPr>
              <a:t>2</a:t>
            </a:r>
          </a:p>
        </p:txBody>
      </p:sp>
      <p:sp>
        <p:nvSpPr>
          <p:cNvPr id="10" name="TextBox 9"/>
          <p:cNvSpPr txBox="1"/>
          <p:nvPr/>
        </p:nvSpPr>
        <p:spPr>
          <a:xfrm>
            <a:off x="2202255" y="4374782"/>
            <a:ext cx="276187" cy="307777"/>
          </a:xfrm>
          <a:prstGeom prst="rect">
            <a:avLst/>
          </a:prstGeom>
          <a:noFill/>
        </p:spPr>
        <p:txBody>
          <a:bodyPr wrap="none" rtlCol="0">
            <a:spAutoFit/>
          </a:bodyPr>
          <a:lstStyle/>
          <a:p>
            <a:r>
              <a:rPr lang="en-US" sz="1400" dirty="0">
                <a:solidFill>
                  <a:srgbClr val="333333"/>
                </a:solidFill>
              </a:rPr>
              <a:t>3</a:t>
            </a:r>
          </a:p>
        </p:txBody>
      </p:sp>
      <p:sp>
        <p:nvSpPr>
          <p:cNvPr id="11" name="TextBox 10"/>
          <p:cNvSpPr txBox="1"/>
          <p:nvPr/>
        </p:nvSpPr>
        <p:spPr>
          <a:xfrm>
            <a:off x="2202255" y="4827036"/>
            <a:ext cx="276187" cy="307777"/>
          </a:xfrm>
          <a:prstGeom prst="rect">
            <a:avLst/>
          </a:prstGeom>
          <a:noFill/>
        </p:spPr>
        <p:txBody>
          <a:bodyPr wrap="none" rtlCol="0">
            <a:spAutoFit/>
          </a:bodyPr>
          <a:lstStyle/>
          <a:p>
            <a:r>
              <a:rPr lang="en-US" sz="1400" dirty="0">
                <a:solidFill>
                  <a:srgbClr val="333333"/>
                </a:solidFill>
              </a:rPr>
              <a:t>4</a:t>
            </a:r>
          </a:p>
        </p:txBody>
      </p:sp>
      <p:sp>
        <p:nvSpPr>
          <p:cNvPr id="37" name="Rectangle 36"/>
          <p:cNvSpPr/>
          <p:nvPr/>
        </p:nvSpPr>
        <p:spPr>
          <a:xfrm>
            <a:off x="3060563"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r>
              <a:rPr lang="en-US" sz="1000" b="1" baseline="-25000" dirty="0">
                <a:solidFill>
                  <a:srgbClr val="333333"/>
                </a:solidFill>
              </a:rPr>
              <a:t>1</a:t>
            </a:r>
          </a:p>
        </p:txBody>
      </p:sp>
      <p:grpSp>
        <p:nvGrpSpPr>
          <p:cNvPr id="13" name="Group 12"/>
          <p:cNvGrpSpPr/>
          <p:nvPr/>
        </p:nvGrpSpPr>
        <p:grpSpPr>
          <a:xfrm>
            <a:off x="2575660" y="3100788"/>
            <a:ext cx="965531" cy="404119"/>
            <a:chOff x="2575660" y="3100788"/>
            <a:chExt cx="965531" cy="404119"/>
          </a:xfrm>
        </p:grpSpPr>
        <p:sp>
          <p:nvSpPr>
            <p:cNvPr id="18" name="Rectangle 17"/>
            <p:cNvSpPr/>
            <p:nvPr/>
          </p:nvSpPr>
          <p:spPr>
            <a:xfrm>
              <a:off x="2575660" y="310078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38" name="Rectangle 37"/>
            <p:cNvSpPr/>
            <p:nvPr/>
          </p:nvSpPr>
          <p:spPr>
            <a:xfrm>
              <a:off x="3060563" y="310078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sp>
        <p:nvSpPr>
          <p:cNvPr id="43" name="Rectangle 42"/>
          <p:cNvSpPr/>
          <p:nvPr/>
        </p:nvSpPr>
        <p:spPr>
          <a:xfrm>
            <a:off x="4021819"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a:t>
            </a:r>
            <a:r>
              <a:rPr lang="en-US" sz="1000" b="1" baseline="-25000" dirty="0">
                <a:solidFill>
                  <a:srgbClr val="333333"/>
                </a:solidFill>
              </a:rPr>
              <a:t>1</a:t>
            </a:r>
          </a:p>
        </p:txBody>
      </p:sp>
      <p:grpSp>
        <p:nvGrpSpPr>
          <p:cNvPr id="12" name="Group 11"/>
          <p:cNvGrpSpPr/>
          <p:nvPr/>
        </p:nvGrpSpPr>
        <p:grpSpPr>
          <a:xfrm>
            <a:off x="2575660" y="3504907"/>
            <a:ext cx="1926787" cy="404119"/>
            <a:chOff x="2575660" y="3504907"/>
            <a:chExt cx="1926787" cy="404119"/>
          </a:xfrm>
        </p:grpSpPr>
        <p:sp>
          <p:nvSpPr>
            <p:cNvPr id="24" name="Rectangle 23"/>
            <p:cNvSpPr/>
            <p:nvPr/>
          </p:nvSpPr>
          <p:spPr>
            <a:xfrm>
              <a:off x="3541191" y="3504907"/>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19" name="Rectangle 18"/>
            <p:cNvSpPr/>
            <p:nvPr/>
          </p:nvSpPr>
          <p:spPr>
            <a:xfrm>
              <a:off x="2575660" y="3504907"/>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39" name="Rectangle 38"/>
            <p:cNvSpPr/>
            <p:nvPr/>
          </p:nvSpPr>
          <p:spPr>
            <a:xfrm>
              <a:off x="3060563" y="3504907"/>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44" name="Rectangle 43"/>
            <p:cNvSpPr/>
            <p:nvPr/>
          </p:nvSpPr>
          <p:spPr>
            <a:xfrm>
              <a:off x="4021819" y="3504907"/>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sp>
        <p:nvSpPr>
          <p:cNvPr id="48" name="Rectangle 47"/>
          <p:cNvSpPr/>
          <p:nvPr/>
        </p:nvSpPr>
        <p:spPr>
          <a:xfrm>
            <a:off x="4502447"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r>
              <a:rPr lang="en-US" sz="1000" b="1" baseline="-25000" dirty="0">
                <a:solidFill>
                  <a:srgbClr val="333333"/>
                </a:solidFill>
              </a:rPr>
              <a:t>0</a:t>
            </a:r>
          </a:p>
        </p:txBody>
      </p:sp>
      <p:grpSp>
        <p:nvGrpSpPr>
          <p:cNvPr id="7" name="Group 6"/>
          <p:cNvGrpSpPr/>
          <p:nvPr/>
        </p:nvGrpSpPr>
        <p:grpSpPr>
          <a:xfrm>
            <a:off x="2575660" y="3913992"/>
            <a:ext cx="2888043" cy="404119"/>
            <a:chOff x="2575660" y="3913992"/>
            <a:chExt cx="2888043" cy="404119"/>
          </a:xfrm>
        </p:grpSpPr>
        <p:sp>
          <p:nvSpPr>
            <p:cNvPr id="29" name="Rectangle 28"/>
            <p:cNvSpPr/>
            <p:nvPr/>
          </p:nvSpPr>
          <p:spPr>
            <a:xfrm>
              <a:off x="4983075" y="391399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25" name="Rectangle 24"/>
            <p:cNvSpPr/>
            <p:nvPr/>
          </p:nvSpPr>
          <p:spPr>
            <a:xfrm>
              <a:off x="3541191" y="3913992"/>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20" name="Rectangle 19"/>
            <p:cNvSpPr/>
            <p:nvPr/>
          </p:nvSpPr>
          <p:spPr>
            <a:xfrm>
              <a:off x="2575660" y="3913992"/>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E</a:t>
              </a:r>
            </a:p>
          </p:txBody>
        </p:sp>
        <p:sp>
          <p:nvSpPr>
            <p:cNvPr id="40" name="Rectangle 39"/>
            <p:cNvSpPr/>
            <p:nvPr/>
          </p:nvSpPr>
          <p:spPr>
            <a:xfrm>
              <a:off x="3060563" y="3913992"/>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F</a:t>
              </a:r>
            </a:p>
          </p:txBody>
        </p:sp>
        <p:sp>
          <p:nvSpPr>
            <p:cNvPr id="45" name="Rectangle 44"/>
            <p:cNvSpPr/>
            <p:nvPr/>
          </p:nvSpPr>
          <p:spPr>
            <a:xfrm>
              <a:off x="4021819" y="3913992"/>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49" name="Rectangle 48"/>
            <p:cNvSpPr/>
            <p:nvPr/>
          </p:nvSpPr>
          <p:spPr>
            <a:xfrm>
              <a:off x="4502447" y="391399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grpSp>
      <p:sp>
        <p:nvSpPr>
          <p:cNvPr id="57" name="Rectangle 56"/>
          <p:cNvSpPr/>
          <p:nvPr/>
        </p:nvSpPr>
        <p:spPr>
          <a:xfrm>
            <a:off x="5466321"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r>
              <a:rPr lang="en-US" sz="1000" b="1" baseline="-25000" dirty="0">
                <a:solidFill>
                  <a:srgbClr val="333333"/>
                </a:solidFill>
              </a:rPr>
              <a:t>0</a:t>
            </a:r>
          </a:p>
        </p:txBody>
      </p:sp>
      <p:grpSp>
        <p:nvGrpSpPr>
          <p:cNvPr id="4" name="Group 3"/>
          <p:cNvGrpSpPr/>
          <p:nvPr/>
        </p:nvGrpSpPr>
        <p:grpSpPr>
          <a:xfrm>
            <a:off x="2575660" y="4322720"/>
            <a:ext cx="3851917" cy="404119"/>
            <a:chOff x="2575660" y="4322720"/>
            <a:chExt cx="3851917" cy="404119"/>
          </a:xfrm>
        </p:grpSpPr>
        <p:sp>
          <p:nvSpPr>
            <p:cNvPr id="33" name="Rectangle 32"/>
            <p:cNvSpPr/>
            <p:nvPr/>
          </p:nvSpPr>
          <p:spPr>
            <a:xfrm>
              <a:off x="5946949" y="432272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30" name="Rectangle 29"/>
            <p:cNvSpPr/>
            <p:nvPr/>
          </p:nvSpPr>
          <p:spPr>
            <a:xfrm>
              <a:off x="4983075" y="4322720"/>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26" name="Rectangle 25"/>
            <p:cNvSpPr/>
            <p:nvPr/>
          </p:nvSpPr>
          <p:spPr>
            <a:xfrm>
              <a:off x="3541191" y="4322720"/>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E</a:t>
              </a:r>
            </a:p>
          </p:txBody>
        </p:sp>
        <p:sp>
          <p:nvSpPr>
            <p:cNvPr id="21" name="Rectangle 20"/>
            <p:cNvSpPr/>
            <p:nvPr/>
          </p:nvSpPr>
          <p:spPr>
            <a:xfrm>
              <a:off x="2575660" y="4322720"/>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G</a:t>
              </a:r>
            </a:p>
          </p:txBody>
        </p:sp>
        <p:sp>
          <p:nvSpPr>
            <p:cNvPr id="41" name="Rectangle 40"/>
            <p:cNvSpPr/>
            <p:nvPr/>
          </p:nvSpPr>
          <p:spPr>
            <a:xfrm>
              <a:off x="3060563" y="4322720"/>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H</a:t>
              </a:r>
            </a:p>
          </p:txBody>
        </p:sp>
        <p:sp>
          <p:nvSpPr>
            <p:cNvPr id="46" name="Rectangle 45"/>
            <p:cNvSpPr/>
            <p:nvPr/>
          </p:nvSpPr>
          <p:spPr>
            <a:xfrm>
              <a:off x="4021819" y="4322720"/>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F</a:t>
              </a:r>
            </a:p>
          </p:txBody>
        </p:sp>
        <p:sp>
          <p:nvSpPr>
            <p:cNvPr id="50" name="Rectangle 49"/>
            <p:cNvSpPr/>
            <p:nvPr/>
          </p:nvSpPr>
          <p:spPr>
            <a:xfrm>
              <a:off x="4502447" y="4322720"/>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53" name="Rectangle 52"/>
            <p:cNvSpPr/>
            <p:nvPr/>
          </p:nvSpPr>
          <p:spPr>
            <a:xfrm>
              <a:off x="5466321" y="432272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grpSp>
      <p:sp>
        <p:nvSpPr>
          <p:cNvPr id="60" name="Rectangle 59"/>
          <p:cNvSpPr/>
          <p:nvPr/>
        </p:nvSpPr>
        <p:spPr>
          <a:xfrm>
            <a:off x="6908205" y="2582535"/>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r>
              <a:rPr lang="en-US" sz="1000" b="1" baseline="-25000" dirty="0">
                <a:solidFill>
                  <a:srgbClr val="333333"/>
                </a:solidFill>
              </a:rPr>
              <a:t>1</a:t>
            </a:r>
          </a:p>
        </p:txBody>
      </p:sp>
      <p:grpSp>
        <p:nvGrpSpPr>
          <p:cNvPr id="3" name="Group 2"/>
          <p:cNvGrpSpPr/>
          <p:nvPr/>
        </p:nvGrpSpPr>
        <p:grpSpPr>
          <a:xfrm>
            <a:off x="2575660" y="4730694"/>
            <a:ext cx="4813173" cy="404119"/>
            <a:chOff x="2575660" y="4730694"/>
            <a:chExt cx="4813173" cy="404119"/>
          </a:xfrm>
        </p:grpSpPr>
        <p:sp>
          <p:nvSpPr>
            <p:cNvPr id="36" name="Rectangle 35"/>
            <p:cNvSpPr/>
            <p:nvPr/>
          </p:nvSpPr>
          <p:spPr>
            <a:xfrm>
              <a:off x="6427577" y="473069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34" name="Rectangle 33"/>
            <p:cNvSpPr/>
            <p:nvPr/>
          </p:nvSpPr>
          <p:spPr>
            <a:xfrm>
              <a:off x="5946949" y="473069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31" name="Rectangle 30"/>
            <p:cNvSpPr/>
            <p:nvPr/>
          </p:nvSpPr>
          <p:spPr>
            <a:xfrm>
              <a:off x="4983075" y="4730694"/>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F</a:t>
              </a:r>
            </a:p>
          </p:txBody>
        </p:sp>
        <p:sp>
          <p:nvSpPr>
            <p:cNvPr id="27" name="Rectangle 26"/>
            <p:cNvSpPr/>
            <p:nvPr/>
          </p:nvSpPr>
          <p:spPr>
            <a:xfrm>
              <a:off x="3541191" y="4730694"/>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G</a:t>
              </a:r>
            </a:p>
          </p:txBody>
        </p:sp>
        <p:sp>
          <p:nvSpPr>
            <p:cNvPr id="22" name="Rectangle 21"/>
            <p:cNvSpPr/>
            <p:nvPr/>
          </p:nvSpPr>
          <p:spPr>
            <a:xfrm>
              <a:off x="2575660" y="4730694"/>
              <a:ext cx="480628" cy="404119"/>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I</a:t>
              </a:r>
            </a:p>
          </p:txBody>
        </p:sp>
        <p:sp>
          <p:nvSpPr>
            <p:cNvPr id="42" name="Rectangle 41"/>
            <p:cNvSpPr/>
            <p:nvPr/>
          </p:nvSpPr>
          <p:spPr>
            <a:xfrm>
              <a:off x="3060563" y="4730694"/>
              <a:ext cx="480628" cy="404119"/>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J</a:t>
              </a:r>
            </a:p>
          </p:txBody>
        </p:sp>
        <p:sp>
          <p:nvSpPr>
            <p:cNvPr id="47" name="Rectangle 46"/>
            <p:cNvSpPr/>
            <p:nvPr/>
          </p:nvSpPr>
          <p:spPr>
            <a:xfrm>
              <a:off x="4021819" y="4730694"/>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H</a:t>
              </a:r>
            </a:p>
          </p:txBody>
        </p:sp>
        <p:sp>
          <p:nvSpPr>
            <p:cNvPr id="51" name="Rectangle 50"/>
            <p:cNvSpPr/>
            <p:nvPr/>
          </p:nvSpPr>
          <p:spPr>
            <a:xfrm>
              <a:off x="4502447" y="4730694"/>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E</a:t>
              </a:r>
            </a:p>
          </p:txBody>
        </p:sp>
        <p:sp>
          <p:nvSpPr>
            <p:cNvPr id="54" name="Rectangle 53"/>
            <p:cNvSpPr/>
            <p:nvPr/>
          </p:nvSpPr>
          <p:spPr>
            <a:xfrm>
              <a:off x="5466321" y="473069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56" name="Rectangle 55"/>
            <p:cNvSpPr/>
            <p:nvPr/>
          </p:nvSpPr>
          <p:spPr>
            <a:xfrm>
              <a:off x="6908205" y="473069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sp>
        <p:nvSpPr>
          <p:cNvPr id="14" name="Footer Placeholder 13">
            <a:extLst>
              <a:ext uri="{FF2B5EF4-FFF2-40B4-BE49-F238E27FC236}">
                <a16:creationId xmlns="" xmlns:a16="http://schemas.microsoft.com/office/drawing/2014/main" id="{0FB27F4B-F530-4EBF-BA4A-67A1A3A03D0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46322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Superscalar</a:t>
            </a:r>
          </a:p>
        </p:txBody>
      </p:sp>
      <p:sp>
        <p:nvSpPr>
          <p:cNvPr id="4" name="Content Placeholder 3"/>
          <p:cNvSpPr>
            <a:spLocks noGrp="1"/>
          </p:cNvSpPr>
          <p:nvPr>
            <p:ph idx="1"/>
          </p:nvPr>
        </p:nvSpPr>
        <p:spPr/>
        <p:txBody>
          <a:bodyPr/>
          <a:lstStyle/>
          <a:p>
            <a:r>
              <a:rPr lang="en-US" dirty="0"/>
              <a:t>Resource dependencies (structural hazards) can occur in a superscalar CPU</a:t>
            </a:r>
          </a:p>
          <a:p>
            <a:pPr lvl="1"/>
            <a:r>
              <a:rPr lang="en-US" dirty="0"/>
              <a:t>e.g., we’d like to issue 3 </a:t>
            </a:r>
            <a:r>
              <a:rPr lang="en-US" b="1" dirty="0"/>
              <a:t>integer arithmetic operations </a:t>
            </a:r>
            <a:r>
              <a:rPr lang="en-US" dirty="0"/>
              <a:t>consecutively, but there are only 2 integer ALUs</a:t>
            </a:r>
          </a:p>
          <a:p>
            <a:pPr lvl="2"/>
            <a:r>
              <a:rPr lang="en-US" dirty="0"/>
              <a:t>The third integer op must stall, or…</a:t>
            </a:r>
          </a:p>
          <a:p>
            <a:pPr lvl="2"/>
            <a:r>
              <a:rPr lang="en-US" dirty="0"/>
              <a:t>we must defer it and find a </a:t>
            </a:r>
            <a:r>
              <a:rPr lang="en-US" b="1" dirty="0"/>
              <a:t>non-integer op </a:t>
            </a:r>
            <a:r>
              <a:rPr lang="en-US" dirty="0"/>
              <a:t>to put in its place</a:t>
            </a:r>
          </a:p>
          <a:p>
            <a:pPr lvl="3"/>
            <a:r>
              <a:rPr lang="en-US" dirty="0"/>
              <a:t>floating-point arithmetic op</a:t>
            </a:r>
          </a:p>
          <a:p>
            <a:pPr lvl="3"/>
            <a:r>
              <a:rPr lang="en-US" dirty="0"/>
              <a:t>memory op</a:t>
            </a:r>
          </a:p>
          <a:p>
            <a:pPr lvl="3"/>
            <a:r>
              <a:rPr lang="en-US" dirty="0"/>
              <a:t>comparison op</a:t>
            </a:r>
          </a:p>
          <a:p>
            <a:pPr lvl="3"/>
            <a:r>
              <a:rPr lang="en-US" dirty="0"/>
              <a:t>SIMD vector op</a:t>
            </a:r>
          </a:p>
          <a:p>
            <a:pPr lvl="3"/>
            <a:r>
              <a:rPr lang="en-US" dirty="0"/>
              <a:t>etc.</a:t>
            </a:r>
          </a:p>
        </p:txBody>
      </p:sp>
      <p:sp>
        <p:nvSpPr>
          <p:cNvPr id="3" name="Footer Placeholder 2">
            <a:extLst>
              <a:ext uri="{FF2B5EF4-FFF2-40B4-BE49-F238E27FC236}">
                <a16:creationId xmlns="" xmlns:a16="http://schemas.microsoft.com/office/drawing/2014/main" id="{B1C56239-0E0F-42E2-89FA-2D01018C72E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970560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Long Instruction Word (VLIW)</a:t>
            </a:r>
          </a:p>
        </p:txBody>
      </p:sp>
      <p:sp>
        <p:nvSpPr>
          <p:cNvPr id="3" name="Content Placeholder 2"/>
          <p:cNvSpPr>
            <a:spLocks noGrp="1"/>
          </p:cNvSpPr>
          <p:nvPr>
            <p:ph idx="1"/>
          </p:nvPr>
        </p:nvSpPr>
        <p:spPr/>
        <p:txBody>
          <a:bodyPr>
            <a:normAutofit/>
          </a:bodyPr>
          <a:lstStyle/>
          <a:p>
            <a:r>
              <a:rPr lang="en-US" dirty="0"/>
              <a:t>Lots of silicon/transistors are required to implement:</a:t>
            </a:r>
          </a:p>
          <a:p>
            <a:pPr lvl="1"/>
            <a:r>
              <a:rPr lang="en-US" dirty="0"/>
              <a:t>OOO execution logic</a:t>
            </a:r>
          </a:p>
          <a:p>
            <a:pPr lvl="1"/>
            <a:r>
              <a:rPr lang="en-US" dirty="0"/>
              <a:t>Branch predictors</a:t>
            </a:r>
          </a:p>
          <a:p>
            <a:pPr lvl="1"/>
            <a:r>
              <a:rPr lang="en-US" dirty="0"/>
              <a:t>Register renaming</a:t>
            </a:r>
          </a:p>
          <a:p>
            <a:r>
              <a:rPr lang="en-US" dirty="0"/>
              <a:t>Simpler design:</a:t>
            </a:r>
          </a:p>
          <a:p>
            <a:pPr lvl="1"/>
            <a:r>
              <a:rPr lang="en-US" dirty="0"/>
              <a:t>Include all the </a:t>
            </a:r>
            <a:r>
              <a:rPr lang="en-US" b="1" dirty="0"/>
              <a:t>parallel functional units</a:t>
            </a:r>
          </a:p>
          <a:p>
            <a:pPr lvl="1"/>
            <a:r>
              <a:rPr lang="is-IS" dirty="0"/>
              <a:t>… but </a:t>
            </a:r>
            <a:r>
              <a:rPr lang="is-IS" b="1" dirty="0"/>
              <a:t>omit</a:t>
            </a:r>
            <a:r>
              <a:rPr lang="is-IS" dirty="0"/>
              <a:t> the complex </a:t>
            </a:r>
            <a:r>
              <a:rPr lang="is-IS" b="1" dirty="0"/>
              <a:t>scheduling logic</a:t>
            </a:r>
          </a:p>
          <a:p>
            <a:pPr lvl="1"/>
            <a:r>
              <a:rPr lang="en-US" dirty="0"/>
              <a:t>L</a:t>
            </a:r>
            <a:r>
              <a:rPr lang="is-IS" dirty="0"/>
              <a:t>eave it up to the </a:t>
            </a:r>
            <a:r>
              <a:rPr lang="is-IS" b="1" dirty="0"/>
              <a:t>programmer</a:t>
            </a:r>
            <a:r>
              <a:rPr lang="is-IS" dirty="0"/>
              <a:t>/</a:t>
            </a:r>
            <a:r>
              <a:rPr lang="is-IS" b="1" dirty="0"/>
              <a:t>compiler</a:t>
            </a:r>
            <a:r>
              <a:rPr lang="is-IS" dirty="0"/>
              <a:t> to find all opportunities for instruction-level parallelism...</a:t>
            </a:r>
          </a:p>
        </p:txBody>
      </p:sp>
      <p:sp>
        <p:nvSpPr>
          <p:cNvPr id="4" name="Footer Placeholder 3">
            <a:extLst>
              <a:ext uri="{FF2B5EF4-FFF2-40B4-BE49-F238E27FC236}">
                <a16:creationId xmlns="" xmlns:a16="http://schemas.microsoft.com/office/drawing/2014/main" id="{A3BB3D0F-2C0F-4DB2-AEBF-1BBD1DF4069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846158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Long Instruction Word (VLIW)</a:t>
            </a:r>
          </a:p>
        </p:txBody>
      </p:sp>
      <p:sp>
        <p:nvSpPr>
          <p:cNvPr id="3" name="Content Placeholder 2"/>
          <p:cNvSpPr>
            <a:spLocks noGrp="1"/>
          </p:cNvSpPr>
          <p:nvPr>
            <p:ph idx="1"/>
          </p:nvPr>
        </p:nvSpPr>
        <p:spPr/>
        <p:txBody>
          <a:bodyPr>
            <a:normAutofit lnSpcReduction="10000"/>
          </a:bodyPr>
          <a:lstStyle/>
          <a:p>
            <a:r>
              <a:rPr lang="en-US" dirty="0"/>
              <a:t>But how to expose the parallel functional units to the programmer/compiler?</a:t>
            </a:r>
          </a:p>
          <a:p>
            <a:pPr lvl="1"/>
            <a:r>
              <a:rPr lang="en-US" dirty="0"/>
              <a:t>Each </a:t>
            </a:r>
            <a:r>
              <a:rPr lang="en-US" b="1" dirty="0"/>
              <a:t>instruction word </a:t>
            </a:r>
            <a:r>
              <a:rPr lang="en-US" dirty="0"/>
              <a:t>can encode </a:t>
            </a:r>
            <a:r>
              <a:rPr lang="en-US" b="1" dirty="0"/>
              <a:t>two or more instructions</a:t>
            </a:r>
          </a:p>
          <a:p>
            <a:pPr lvl="1"/>
            <a:r>
              <a:rPr lang="en-US" dirty="0"/>
              <a:t>The program requests ILP </a:t>
            </a:r>
            <a:r>
              <a:rPr lang="en-US" b="1" dirty="0"/>
              <a:t>explicitly</a:t>
            </a:r>
          </a:p>
          <a:p>
            <a:pPr lvl="1"/>
            <a:r>
              <a:rPr lang="en-US" dirty="0"/>
              <a:t>Gives rise to very long (wide) instruction words</a:t>
            </a:r>
          </a:p>
          <a:p>
            <a:pPr lvl="1"/>
            <a:r>
              <a:rPr lang="en-US" b="1" dirty="0"/>
              <a:t>Very long instruction word </a:t>
            </a:r>
            <a:r>
              <a:rPr lang="en-US" dirty="0"/>
              <a:t>(VLIW) architecture</a:t>
            </a:r>
          </a:p>
          <a:p>
            <a:r>
              <a:rPr lang="en-US" dirty="0"/>
              <a:t>e.g., VU0 and VU1 on the PlayStation2</a:t>
            </a:r>
          </a:p>
          <a:p>
            <a:pPr lvl="1"/>
            <a:r>
              <a:rPr lang="en-US" dirty="0"/>
              <a:t>Each VU had </a:t>
            </a:r>
            <a:r>
              <a:rPr lang="en-US" b="1" dirty="0"/>
              <a:t>two “slots” </a:t>
            </a:r>
            <a:r>
              <a:rPr lang="en-US" dirty="0"/>
              <a:t>per instruction</a:t>
            </a:r>
          </a:p>
          <a:p>
            <a:pPr lvl="1"/>
            <a:r>
              <a:rPr lang="en-US" dirty="0"/>
              <a:t>Up to the programmer/compiler to </a:t>
            </a:r>
            <a:r>
              <a:rPr lang="en-US" b="1" dirty="0"/>
              <a:t>reorder</a:t>
            </a:r>
            <a:r>
              <a:rPr lang="en-US" dirty="0"/>
              <a:t> assembly code in order to </a:t>
            </a:r>
            <a:r>
              <a:rPr lang="en-US" b="1" dirty="0"/>
              <a:t>fill both slots </a:t>
            </a:r>
            <a:r>
              <a:rPr lang="en-US" dirty="0"/>
              <a:t>of each instruction word</a:t>
            </a:r>
          </a:p>
        </p:txBody>
      </p:sp>
      <p:sp>
        <p:nvSpPr>
          <p:cNvPr id="4" name="Footer Placeholder 3">
            <a:extLst>
              <a:ext uri="{FF2B5EF4-FFF2-40B4-BE49-F238E27FC236}">
                <a16:creationId xmlns="" xmlns:a16="http://schemas.microsoft.com/office/drawing/2014/main" id="{46EFC86E-9D45-4AD5-A40B-FC5FBAD0E6C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812777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Pipelined CPU</a:t>
            </a:r>
          </a:p>
        </p:txBody>
      </p:sp>
      <p:grpSp>
        <p:nvGrpSpPr>
          <p:cNvPr id="20" name="Group 19"/>
          <p:cNvGrpSpPr/>
          <p:nvPr/>
        </p:nvGrpSpPr>
        <p:grpSpPr>
          <a:xfrm>
            <a:off x="4559629" y="2247169"/>
            <a:ext cx="3770070" cy="3775893"/>
            <a:chOff x="2686965" y="1686238"/>
            <a:chExt cx="3770070" cy="3775893"/>
          </a:xfrm>
        </p:grpSpPr>
        <p:sp>
          <p:nvSpPr>
            <p:cNvPr id="5" name="Rectangle 4"/>
            <p:cNvSpPr/>
            <p:nvPr/>
          </p:nvSpPr>
          <p:spPr>
            <a:xfrm>
              <a:off x="2686965" y="2128318"/>
              <a:ext cx="1808835" cy="36043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Decode</a:t>
              </a:r>
            </a:p>
          </p:txBody>
        </p:sp>
        <p:sp>
          <p:nvSpPr>
            <p:cNvPr id="6" name="Rectangle 5"/>
            <p:cNvSpPr/>
            <p:nvPr/>
          </p:nvSpPr>
          <p:spPr>
            <a:xfrm>
              <a:off x="2686965" y="2570398"/>
              <a:ext cx="1808835"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Execute (ALU)</a:t>
              </a:r>
            </a:p>
          </p:txBody>
        </p:sp>
        <p:grpSp>
          <p:nvGrpSpPr>
            <p:cNvPr id="16" name="Group 15"/>
            <p:cNvGrpSpPr/>
            <p:nvPr/>
          </p:nvGrpSpPr>
          <p:grpSpPr>
            <a:xfrm>
              <a:off x="2686965" y="4161627"/>
              <a:ext cx="1808835" cy="1300504"/>
              <a:chOff x="2686965" y="4161627"/>
              <a:chExt cx="1808835" cy="1300504"/>
            </a:xfrm>
          </p:grpSpPr>
          <p:sp>
            <p:nvSpPr>
              <p:cNvPr id="7" name="Rectangle 6"/>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8" name="Rectangle 7"/>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9" name="Rectangle 8"/>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0" name="Rectangle 9"/>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1" name="Rectangle 10"/>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2" name="Rectangle 11"/>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3" name="Rectangle 12"/>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14" name="Rectangle 13"/>
            <p:cNvSpPr/>
            <p:nvPr/>
          </p:nvSpPr>
          <p:spPr>
            <a:xfrm>
              <a:off x="4648200" y="1686238"/>
              <a:ext cx="1808835" cy="231181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 Cache</a:t>
              </a:r>
            </a:p>
          </p:txBody>
        </p:sp>
        <p:sp>
          <p:nvSpPr>
            <p:cNvPr id="15" name="Rectangle 14"/>
            <p:cNvSpPr/>
            <p:nvPr/>
          </p:nvSpPr>
          <p:spPr>
            <a:xfrm>
              <a:off x="4648200" y="4161627"/>
              <a:ext cx="1808835" cy="130050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Out-of-order execution</a:t>
              </a:r>
              <a:br>
                <a:rPr lang="en-US" sz="1600" dirty="0">
                  <a:solidFill>
                    <a:schemeClr val="bg2"/>
                  </a:solidFill>
                </a:rPr>
              </a:br>
              <a:r>
                <a:rPr lang="en-US" sz="1600" dirty="0">
                  <a:solidFill>
                    <a:schemeClr val="bg2"/>
                  </a:solidFill>
                </a:rPr>
                <a:t>Branch predictor</a:t>
              </a:r>
              <a:br>
                <a:rPr lang="en-US" sz="1600" dirty="0">
                  <a:solidFill>
                    <a:schemeClr val="bg2"/>
                  </a:solidFill>
                </a:rPr>
              </a:br>
              <a:r>
                <a:rPr lang="en-US" sz="1600" dirty="0">
                  <a:solidFill>
                    <a:schemeClr val="bg2"/>
                  </a:solidFill>
                </a:rPr>
                <a:t>Register rename</a:t>
              </a:r>
            </a:p>
          </p:txBody>
        </p:sp>
        <p:sp>
          <p:nvSpPr>
            <p:cNvPr id="17" name="Rectangle 16"/>
            <p:cNvSpPr/>
            <p:nvPr/>
          </p:nvSpPr>
          <p:spPr>
            <a:xfrm>
              <a:off x="2686965" y="1686238"/>
              <a:ext cx="1808835" cy="360432"/>
            </a:xfrm>
            <a:prstGeom prst="rect">
              <a:avLst/>
            </a:prstGeom>
            <a:solidFill>
              <a:srgbClr val="D2944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Fetch</a:t>
              </a:r>
            </a:p>
          </p:txBody>
        </p:sp>
        <p:sp>
          <p:nvSpPr>
            <p:cNvPr id="18" name="Rectangle 17"/>
            <p:cNvSpPr/>
            <p:nvPr/>
          </p:nvSpPr>
          <p:spPr>
            <a:xfrm>
              <a:off x="2686965" y="3719548"/>
              <a:ext cx="1808835" cy="360432"/>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bg2"/>
                  </a:solidFill>
                </a:rPr>
                <a:t>Reg</a:t>
              </a:r>
              <a:r>
                <a:rPr lang="en-US" sz="1600" dirty="0">
                  <a:solidFill>
                    <a:schemeClr val="bg2"/>
                  </a:solidFill>
                </a:rPr>
                <a:t> </a:t>
              </a:r>
              <a:r>
                <a:rPr lang="en-US" sz="1600" dirty="0" err="1">
                  <a:solidFill>
                    <a:schemeClr val="bg2"/>
                  </a:solidFill>
                </a:rPr>
                <a:t>Writeback</a:t>
              </a:r>
              <a:endParaRPr lang="en-US" sz="1600" dirty="0">
                <a:solidFill>
                  <a:schemeClr val="bg2"/>
                </a:solidFill>
              </a:endParaRPr>
            </a:p>
          </p:txBody>
        </p:sp>
        <p:sp>
          <p:nvSpPr>
            <p:cNvPr id="19" name="Rectangle 18"/>
            <p:cNvSpPr/>
            <p:nvPr/>
          </p:nvSpPr>
          <p:spPr>
            <a:xfrm>
              <a:off x="2686965" y="3277468"/>
              <a:ext cx="1808835" cy="360432"/>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chemeClr val="bg2"/>
                  </a:solidFill>
                </a:rPr>
                <a:t>Mem</a:t>
              </a:r>
              <a:r>
                <a:rPr lang="en-US" sz="1600" dirty="0">
                  <a:solidFill>
                    <a:schemeClr val="bg2"/>
                  </a:solidFill>
                </a:rPr>
                <a:t> Controller</a:t>
              </a:r>
            </a:p>
          </p:txBody>
        </p:sp>
      </p:grpSp>
      <p:grpSp>
        <p:nvGrpSpPr>
          <p:cNvPr id="42" name="Group 41"/>
          <p:cNvGrpSpPr/>
          <p:nvPr/>
        </p:nvGrpSpPr>
        <p:grpSpPr>
          <a:xfrm>
            <a:off x="719954" y="2300947"/>
            <a:ext cx="3171025" cy="1547724"/>
            <a:chOff x="719954" y="2300947"/>
            <a:chExt cx="3171025" cy="1547724"/>
          </a:xfrm>
        </p:grpSpPr>
        <p:grpSp>
          <p:nvGrpSpPr>
            <p:cNvPr id="41" name="Group 40"/>
            <p:cNvGrpSpPr/>
            <p:nvPr/>
          </p:nvGrpSpPr>
          <p:grpSpPr>
            <a:xfrm>
              <a:off x="719954" y="2300947"/>
              <a:ext cx="3171025" cy="355944"/>
              <a:chOff x="323576" y="2300947"/>
              <a:chExt cx="3171025" cy="355944"/>
            </a:xfrm>
          </p:grpSpPr>
          <p:sp>
            <p:nvSpPr>
              <p:cNvPr id="21" name="Rectangle 20"/>
              <p:cNvSpPr/>
              <p:nvPr/>
            </p:nvSpPr>
            <p:spPr>
              <a:xfrm>
                <a:off x="323576" y="2300947"/>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22" name="Rectangle 21"/>
              <p:cNvSpPr/>
              <p:nvPr/>
            </p:nvSpPr>
            <p:spPr>
              <a:xfrm>
                <a:off x="1092062" y="2300947"/>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23" name="Rectangle 22"/>
              <p:cNvSpPr/>
              <p:nvPr/>
            </p:nvSpPr>
            <p:spPr>
              <a:xfrm>
                <a:off x="1682583"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25" name="Rectangle 24"/>
              <p:cNvSpPr/>
              <p:nvPr/>
            </p:nvSpPr>
            <p:spPr>
              <a:xfrm>
                <a:off x="2588592"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grpSp>
          <p:nvGrpSpPr>
            <p:cNvPr id="40" name="Group 39"/>
            <p:cNvGrpSpPr/>
            <p:nvPr/>
          </p:nvGrpSpPr>
          <p:grpSpPr>
            <a:xfrm>
              <a:off x="719954" y="2698207"/>
              <a:ext cx="1359007" cy="355944"/>
              <a:chOff x="323576" y="2707611"/>
              <a:chExt cx="1359007" cy="355944"/>
            </a:xfrm>
          </p:grpSpPr>
          <p:sp>
            <p:nvSpPr>
              <p:cNvPr id="26" name="Rectangle 25"/>
              <p:cNvSpPr/>
              <p:nvPr/>
            </p:nvSpPr>
            <p:spPr>
              <a:xfrm>
                <a:off x="323576" y="2707611"/>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27" name="Rectangle 26"/>
              <p:cNvSpPr/>
              <p:nvPr/>
            </p:nvSpPr>
            <p:spPr>
              <a:xfrm>
                <a:off x="1092062" y="2707611"/>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grpSp>
        <p:grpSp>
          <p:nvGrpSpPr>
            <p:cNvPr id="38" name="Group 37"/>
            <p:cNvGrpSpPr/>
            <p:nvPr/>
          </p:nvGrpSpPr>
          <p:grpSpPr>
            <a:xfrm>
              <a:off x="719954" y="3095467"/>
              <a:ext cx="2265016" cy="355944"/>
              <a:chOff x="323576" y="3107059"/>
              <a:chExt cx="2265016" cy="355944"/>
            </a:xfrm>
          </p:grpSpPr>
          <p:sp>
            <p:nvSpPr>
              <p:cNvPr id="30" name="Rectangle 29"/>
              <p:cNvSpPr/>
              <p:nvPr/>
            </p:nvSpPr>
            <p:spPr>
              <a:xfrm>
                <a:off x="323576" y="3107059"/>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31" name="Rectangle 30"/>
              <p:cNvSpPr/>
              <p:nvPr/>
            </p:nvSpPr>
            <p:spPr>
              <a:xfrm>
                <a:off x="1092062" y="3107059"/>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32" name="Rectangle 31"/>
              <p:cNvSpPr/>
              <p:nvPr/>
            </p:nvSpPr>
            <p:spPr>
              <a:xfrm>
                <a:off x="1682583" y="3107059"/>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grpSp>
        <p:grpSp>
          <p:nvGrpSpPr>
            <p:cNvPr id="37" name="Group 36"/>
            <p:cNvGrpSpPr/>
            <p:nvPr/>
          </p:nvGrpSpPr>
          <p:grpSpPr>
            <a:xfrm>
              <a:off x="719954" y="3492727"/>
              <a:ext cx="3171025" cy="355944"/>
              <a:chOff x="323576" y="3492727"/>
              <a:chExt cx="3171025" cy="355944"/>
            </a:xfrm>
          </p:grpSpPr>
          <p:sp>
            <p:nvSpPr>
              <p:cNvPr id="33" name="Rectangle 32"/>
              <p:cNvSpPr/>
              <p:nvPr/>
            </p:nvSpPr>
            <p:spPr>
              <a:xfrm>
                <a:off x="323576" y="3492727"/>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34" name="Rectangle 33"/>
              <p:cNvSpPr/>
              <p:nvPr/>
            </p:nvSpPr>
            <p:spPr>
              <a:xfrm>
                <a:off x="1092062" y="3492727"/>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35" name="Rectangle 34"/>
              <p:cNvSpPr/>
              <p:nvPr/>
            </p:nvSpPr>
            <p:spPr>
              <a:xfrm>
                <a:off x="1682583" y="349272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36" name="Rectangle 35"/>
              <p:cNvSpPr/>
              <p:nvPr/>
            </p:nvSpPr>
            <p:spPr>
              <a:xfrm>
                <a:off x="2588592" y="349272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grpSp>
      <p:sp>
        <p:nvSpPr>
          <p:cNvPr id="44" name="Bent Arrow 43"/>
          <p:cNvSpPr/>
          <p:nvPr/>
        </p:nvSpPr>
        <p:spPr>
          <a:xfrm flipV="1">
            <a:off x="2022337" y="4118687"/>
            <a:ext cx="1925266" cy="702745"/>
          </a:xfrm>
          <a:prstGeom prst="ben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 name="Footer Placeholder 2">
            <a:extLst>
              <a:ext uri="{FF2B5EF4-FFF2-40B4-BE49-F238E27FC236}">
                <a16:creationId xmlns="" xmlns:a16="http://schemas.microsoft.com/office/drawing/2014/main" id="{E4C41FBA-7DED-4BF0-AD22-EED3DCA5872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040523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Superscalar CPU</a:t>
            </a:r>
          </a:p>
        </p:txBody>
      </p:sp>
      <p:grpSp>
        <p:nvGrpSpPr>
          <p:cNvPr id="38" name="Group 37"/>
          <p:cNvGrpSpPr/>
          <p:nvPr/>
        </p:nvGrpSpPr>
        <p:grpSpPr>
          <a:xfrm>
            <a:off x="4557126" y="2247169"/>
            <a:ext cx="3770070" cy="3775893"/>
            <a:chOff x="2686965" y="2247169"/>
            <a:chExt cx="3770070" cy="3775893"/>
          </a:xfrm>
        </p:grpSpPr>
        <p:grpSp>
          <p:nvGrpSpPr>
            <p:cNvPr id="19" name="Group 18"/>
            <p:cNvGrpSpPr/>
            <p:nvPr/>
          </p:nvGrpSpPr>
          <p:grpSpPr>
            <a:xfrm>
              <a:off x="2686965" y="4722558"/>
              <a:ext cx="1808835" cy="1300504"/>
              <a:chOff x="2686965" y="4161627"/>
              <a:chExt cx="1808835" cy="1300504"/>
            </a:xfrm>
          </p:grpSpPr>
          <p:sp>
            <p:nvSpPr>
              <p:cNvPr id="25" name="Rectangle 24"/>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26" name="Rectangle 25"/>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27" name="Rectangle 26"/>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28" name="Rectangle 27"/>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29" name="Rectangle 28"/>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30" name="Rectangle 29"/>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31" name="Rectangle 30"/>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20" name="Rectangle 19"/>
            <p:cNvSpPr/>
            <p:nvPr/>
          </p:nvSpPr>
          <p:spPr>
            <a:xfrm>
              <a:off x="4648200" y="2247169"/>
              <a:ext cx="1808835" cy="231181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 Cache</a:t>
              </a:r>
            </a:p>
          </p:txBody>
        </p:sp>
        <p:sp>
          <p:nvSpPr>
            <p:cNvPr id="21" name="Rectangle 20"/>
            <p:cNvSpPr/>
            <p:nvPr/>
          </p:nvSpPr>
          <p:spPr>
            <a:xfrm>
              <a:off x="4648200" y="4722558"/>
              <a:ext cx="1808835" cy="130050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Out-of-order execution</a:t>
              </a:r>
              <a:br>
                <a:rPr lang="en-US" sz="1600" dirty="0">
                  <a:solidFill>
                    <a:schemeClr val="bg2"/>
                  </a:solidFill>
                </a:rPr>
              </a:br>
              <a:r>
                <a:rPr lang="en-US" sz="1600" dirty="0">
                  <a:solidFill>
                    <a:schemeClr val="bg2"/>
                  </a:solidFill>
                </a:rPr>
                <a:t>Branch predictor</a:t>
              </a:r>
              <a:br>
                <a:rPr lang="en-US" sz="1600" dirty="0">
                  <a:solidFill>
                    <a:schemeClr val="bg2"/>
                  </a:solidFill>
                </a:rPr>
              </a:br>
              <a:r>
                <a:rPr lang="en-US" sz="1600" dirty="0">
                  <a:solidFill>
                    <a:schemeClr val="bg2"/>
                  </a:solidFill>
                </a:rPr>
                <a:t>Register rename</a:t>
              </a:r>
            </a:p>
          </p:txBody>
        </p:sp>
        <p:sp>
          <p:nvSpPr>
            <p:cNvPr id="17" name="Rectangle 16"/>
            <p:cNvSpPr/>
            <p:nvPr/>
          </p:nvSpPr>
          <p:spPr>
            <a:xfrm>
              <a:off x="2686966" y="2689249"/>
              <a:ext cx="865934" cy="36043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D</a:t>
              </a:r>
            </a:p>
          </p:txBody>
        </p:sp>
        <p:sp>
          <p:nvSpPr>
            <p:cNvPr id="18" name="Rectangle 17"/>
            <p:cNvSpPr/>
            <p:nvPr/>
          </p:nvSpPr>
          <p:spPr>
            <a:xfrm>
              <a:off x="2686966" y="3131329"/>
              <a:ext cx="865934"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E</a:t>
              </a:r>
            </a:p>
          </p:txBody>
        </p:sp>
        <p:sp>
          <p:nvSpPr>
            <p:cNvPr id="22" name="Rectangle 21"/>
            <p:cNvSpPr/>
            <p:nvPr/>
          </p:nvSpPr>
          <p:spPr>
            <a:xfrm>
              <a:off x="2686966" y="2247169"/>
              <a:ext cx="1808834" cy="360432"/>
            </a:xfrm>
            <a:prstGeom prst="rect">
              <a:avLst/>
            </a:prstGeom>
            <a:solidFill>
              <a:srgbClr val="D2944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 (2 </a:t>
              </a:r>
              <a:r>
                <a:rPr lang="en-US" sz="1600" dirty="0" err="1">
                  <a:solidFill>
                    <a:schemeClr val="bg2"/>
                  </a:solidFill>
                </a:rPr>
                <a:t>instr</a:t>
              </a:r>
              <a:r>
                <a:rPr lang="en-US" sz="1600" dirty="0">
                  <a:solidFill>
                    <a:schemeClr val="bg2"/>
                  </a:solidFill>
                </a:rPr>
                <a:t>/clock)</a:t>
              </a:r>
            </a:p>
          </p:txBody>
        </p:sp>
        <p:sp>
          <p:nvSpPr>
            <p:cNvPr id="23" name="Rectangle 22"/>
            <p:cNvSpPr/>
            <p:nvPr/>
          </p:nvSpPr>
          <p:spPr>
            <a:xfrm>
              <a:off x="2686966" y="4280479"/>
              <a:ext cx="865934" cy="360432"/>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W</a:t>
              </a:r>
            </a:p>
          </p:txBody>
        </p:sp>
        <p:sp>
          <p:nvSpPr>
            <p:cNvPr id="24" name="Rectangle 23"/>
            <p:cNvSpPr/>
            <p:nvPr/>
          </p:nvSpPr>
          <p:spPr>
            <a:xfrm>
              <a:off x="2686966" y="3838399"/>
              <a:ext cx="865934" cy="360432"/>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M</a:t>
              </a:r>
            </a:p>
          </p:txBody>
        </p:sp>
        <p:sp>
          <p:nvSpPr>
            <p:cNvPr id="33" name="Rectangle 32"/>
            <p:cNvSpPr/>
            <p:nvPr/>
          </p:nvSpPr>
          <p:spPr>
            <a:xfrm>
              <a:off x="3629866" y="2689249"/>
              <a:ext cx="865934" cy="36043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D</a:t>
              </a:r>
            </a:p>
          </p:txBody>
        </p:sp>
        <p:sp>
          <p:nvSpPr>
            <p:cNvPr id="34" name="Rectangle 33"/>
            <p:cNvSpPr/>
            <p:nvPr/>
          </p:nvSpPr>
          <p:spPr>
            <a:xfrm>
              <a:off x="3629866" y="3131329"/>
              <a:ext cx="865934"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E</a:t>
              </a:r>
            </a:p>
          </p:txBody>
        </p:sp>
        <p:sp>
          <p:nvSpPr>
            <p:cNvPr id="36" name="Rectangle 35"/>
            <p:cNvSpPr/>
            <p:nvPr/>
          </p:nvSpPr>
          <p:spPr>
            <a:xfrm>
              <a:off x="3629866" y="4280479"/>
              <a:ext cx="865934" cy="360432"/>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W</a:t>
              </a:r>
            </a:p>
          </p:txBody>
        </p:sp>
        <p:sp>
          <p:nvSpPr>
            <p:cNvPr id="37" name="Rectangle 36"/>
            <p:cNvSpPr/>
            <p:nvPr/>
          </p:nvSpPr>
          <p:spPr>
            <a:xfrm>
              <a:off x="3629866" y="3838399"/>
              <a:ext cx="865934" cy="360432"/>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M</a:t>
              </a:r>
            </a:p>
          </p:txBody>
        </p:sp>
      </p:grpSp>
      <p:grpSp>
        <p:nvGrpSpPr>
          <p:cNvPr id="39" name="Group 38"/>
          <p:cNvGrpSpPr/>
          <p:nvPr/>
        </p:nvGrpSpPr>
        <p:grpSpPr>
          <a:xfrm>
            <a:off x="719954" y="2300947"/>
            <a:ext cx="3171025" cy="1547724"/>
            <a:chOff x="719954" y="2300947"/>
            <a:chExt cx="3171025" cy="1547724"/>
          </a:xfrm>
        </p:grpSpPr>
        <p:grpSp>
          <p:nvGrpSpPr>
            <p:cNvPr id="40" name="Group 39"/>
            <p:cNvGrpSpPr/>
            <p:nvPr/>
          </p:nvGrpSpPr>
          <p:grpSpPr>
            <a:xfrm>
              <a:off x="719954" y="2300947"/>
              <a:ext cx="3171025" cy="355944"/>
              <a:chOff x="323576" y="2300947"/>
              <a:chExt cx="3171025" cy="355944"/>
            </a:xfrm>
          </p:grpSpPr>
          <p:sp>
            <p:nvSpPr>
              <p:cNvPr id="53" name="Rectangle 52"/>
              <p:cNvSpPr/>
              <p:nvPr/>
            </p:nvSpPr>
            <p:spPr>
              <a:xfrm>
                <a:off x="323576" y="2300947"/>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54" name="Rectangle 53"/>
              <p:cNvSpPr/>
              <p:nvPr/>
            </p:nvSpPr>
            <p:spPr>
              <a:xfrm>
                <a:off x="1092062" y="2300947"/>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55" name="Rectangle 54"/>
              <p:cNvSpPr/>
              <p:nvPr/>
            </p:nvSpPr>
            <p:spPr>
              <a:xfrm>
                <a:off x="1682583"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56" name="Rectangle 55"/>
              <p:cNvSpPr/>
              <p:nvPr/>
            </p:nvSpPr>
            <p:spPr>
              <a:xfrm>
                <a:off x="2588592"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grpSp>
          <p:nvGrpSpPr>
            <p:cNvPr id="41" name="Group 40"/>
            <p:cNvGrpSpPr/>
            <p:nvPr/>
          </p:nvGrpSpPr>
          <p:grpSpPr>
            <a:xfrm>
              <a:off x="719954" y="2698207"/>
              <a:ext cx="1359007" cy="355944"/>
              <a:chOff x="323576" y="2707611"/>
              <a:chExt cx="1359007" cy="355944"/>
            </a:xfrm>
          </p:grpSpPr>
          <p:sp>
            <p:nvSpPr>
              <p:cNvPr id="51" name="Rectangle 50"/>
              <p:cNvSpPr/>
              <p:nvPr/>
            </p:nvSpPr>
            <p:spPr>
              <a:xfrm>
                <a:off x="323576" y="2707611"/>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52" name="Rectangle 51"/>
              <p:cNvSpPr/>
              <p:nvPr/>
            </p:nvSpPr>
            <p:spPr>
              <a:xfrm>
                <a:off x="1092062" y="2707611"/>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grpSp>
        <p:grpSp>
          <p:nvGrpSpPr>
            <p:cNvPr id="42" name="Group 41"/>
            <p:cNvGrpSpPr/>
            <p:nvPr/>
          </p:nvGrpSpPr>
          <p:grpSpPr>
            <a:xfrm>
              <a:off x="719954" y="3095467"/>
              <a:ext cx="2265016" cy="355944"/>
              <a:chOff x="323576" y="3107059"/>
              <a:chExt cx="2265016" cy="355944"/>
            </a:xfrm>
          </p:grpSpPr>
          <p:sp>
            <p:nvSpPr>
              <p:cNvPr id="48" name="Rectangle 47"/>
              <p:cNvSpPr/>
              <p:nvPr/>
            </p:nvSpPr>
            <p:spPr>
              <a:xfrm>
                <a:off x="323576" y="3107059"/>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49" name="Rectangle 48"/>
              <p:cNvSpPr/>
              <p:nvPr/>
            </p:nvSpPr>
            <p:spPr>
              <a:xfrm>
                <a:off x="1092062" y="3107059"/>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50" name="Rectangle 49"/>
              <p:cNvSpPr/>
              <p:nvPr/>
            </p:nvSpPr>
            <p:spPr>
              <a:xfrm>
                <a:off x="1682583" y="3107059"/>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grpSp>
        <p:grpSp>
          <p:nvGrpSpPr>
            <p:cNvPr id="43" name="Group 42"/>
            <p:cNvGrpSpPr/>
            <p:nvPr/>
          </p:nvGrpSpPr>
          <p:grpSpPr>
            <a:xfrm>
              <a:off x="719954" y="3492727"/>
              <a:ext cx="3171025" cy="355944"/>
              <a:chOff x="323576" y="3492727"/>
              <a:chExt cx="3171025" cy="355944"/>
            </a:xfrm>
          </p:grpSpPr>
          <p:sp>
            <p:nvSpPr>
              <p:cNvPr id="44" name="Rectangle 43"/>
              <p:cNvSpPr/>
              <p:nvPr/>
            </p:nvSpPr>
            <p:spPr>
              <a:xfrm>
                <a:off x="323576" y="3492727"/>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45" name="Rectangle 44"/>
              <p:cNvSpPr/>
              <p:nvPr/>
            </p:nvSpPr>
            <p:spPr>
              <a:xfrm>
                <a:off x="1092062" y="3492727"/>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46" name="Rectangle 45"/>
              <p:cNvSpPr/>
              <p:nvPr/>
            </p:nvSpPr>
            <p:spPr>
              <a:xfrm>
                <a:off x="1682583" y="349272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47" name="Rectangle 46"/>
              <p:cNvSpPr/>
              <p:nvPr/>
            </p:nvSpPr>
            <p:spPr>
              <a:xfrm>
                <a:off x="2588592" y="349272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grpSp>
      <p:sp>
        <p:nvSpPr>
          <p:cNvPr id="57" name="Bent Arrow 56"/>
          <p:cNvSpPr/>
          <p:nvPr/>
        </p:nvSpPr>
        <p:spPr>
          <a:xfrm flipV="1">
            <a:off x="2022337" y="4118687"/>
            <a:ext cx="1925266" cy="702745"/>
          </a:xfrm>
          <a:prstGeom prst="ben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 name="Footer Placeholder 2">
            <a:extLst>
              <a:ext uri="{FF2B5EF4-FFF2-40B4-BE49-F238E27FC236}">
                <a16:creationId xmlns="" xmlns:a16="http://schemas.microsoft.com/office/drawing/2014/main" id="{AE1283B3-F49D-4FAB-A34C-E1B9AF8C2E0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976151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VLIW CPU</a:t>
            </a:r>
          </a:p>
        </p:txBody>
      </p:sp>
      <p:grpSp>
        <p:nvGrpSpPr>
          <p:cNvPr id="32" name="Group 31"/>
          <p:cNvGrpSpPr/>
          <p:nvPr/>
        </p:nvGrpSpPr>
        <p:grpSpPr>
          <a:xfrm>
            <a:off x="4544347" y="2898326"/>
            <a:ext cx="3770070" cy="3775893"/>
            <a:chOff x="2686965" y="2247169"/>
            <a:chExt cx="3770070" cy="3775893"/>
          </a:xfrm>
        </p:grpSpPr>
        <p:grpSp>
          <p:nvGrpSpPr>
            <p:cNvPr id="33" name="Group 32"/>
            <p:cNvGrpSpPr/>
            <p:nvPr/>
          </p:nvGrpSpPr>
          <p:grpSpPr>
            <a:xfrm>
              <a:off x="2686965" y="4722558"/>
              <a:ext cx="1808835" cy="1300504"/>
              <a:chOff x="2686965" y="4161627"/>
              <a:chExt cx="1808835" cy="1300504"/>
            </a:xfrm>
          </p:grpSpPr>
          <p:sp>
            <p:nvSpPr>
              <p:cNvPr id="45" name="Rectangle 44"/>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46" name="Rectangle 45"/>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7" name="Rectangle 46"/>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8" name="Rectangle 47"/>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9" name="Rectangle 48"/>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0" name="Rectangle 49"/>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1" name="Rectangle 50"/>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34" name="Rectangle 33"/>
            <p:cNvSpPr/>
            <p:nvPr/>
          </p:nvSpPr>
          <p:spPr>
            <a:xfrm>
              <a:off x="4648200" y="2247169"/>
              <a:ext cx="1808835" cy="231181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 Cache</a:t>
              </a:r>
            </a:p>
          </p:txBody>
        </p:sp>
        <p:sp>
          <p:nvSpPr>
            <p:cNvPr id="36" name="Rectangle 35"/>
            <p:cNvSpPr/>
            <p:nvPr/>
          </p:nvSpPr>
          <p:spPr>
            <a:xfrm>
              <a:off x="2686966" y="2689249"/>
              <a:ext cx="865934" cy="36043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D</a:t>
              </a:r>
            </a:p>
          </p:txBody>
        </p:sp>
        <p:sp>
          <p:nvSpPr>
            <p:cNvPr id="37" name="Rectangle 36"/>
            <p:cNvSpPr/>
            <p:nvPr/>
          </p:nvSpPr>
          <p:spPr>
            <a:xfrm>
              <a:off x="2686966" y="3131329"/>
              <a:ext cx="865934"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E</a:t>
              </a:r>
            </a:p>
          </p:txBody>
        </p:sp>
        <p:sp>
          <p:nvSpPr>
            <p:cNvPr id="38" name="Rectangle 37"/>
            <p:cNvSpPr/>
            <p:nvPr/>
          </p:nvSpPr>
          <p:spPr>
            <a:xfrm>
              <a:off x="2686966" y="2247169"/>
              <a:ext cx="1808834" cy="360432"/>
            </a:xfrm>
            <a:prstGeom prst="rect">
              <a:avLst/>
            </a:prstGeom>
            <a:solidFill>
              <a:srgbClr val="D2944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 (1 VLIW/</a:t>
              </a:r>
              <a:r>
                <a:rPr lang="en-US" sz="1600" dirty="0" err="1">
                  <a:solidFill>
                    <a:schemeClr val="bg2"/>
                  </a:solidFill>
                </a:rPr>
                <a:t>clk</a:t>
              </a:r>
              <a:r>
                <a:rPr lang="en-US" sz="1600" dirty="0">
                  <a:solidFill>
                    <a:schemeClr val="bg2"/>
                  </a:solidFill>
                </a:rPr>
                <a:t>)</a:t>
              </a:r>
            </a:p>
          </p:txBody>
        </p:sp>
        <p:sp>
          <p:nvSpPr>
            <p:cNvPr id="39" name="Rectangle 38"/>
            <p:cNvSpPr/>
            <p:nvPr/>
          </p:nvSpPr>
          <p:spPr>
            <a:xfrm>
              <a:off x="2686966" y="4280479"/>
              <a:ext cx="865934" cy="360432"/>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W</a:t>
              </a:r>
            </a:p>
          </p:txBody>
        </p:sp>
        <p:sp>
          <p:nvSpPr>
            <p:cNvPr id="40" name="Rectangle 39"/>
            <p:cNvSpPr/>
            <p:nvPr/>
          </p:nvSpPr>
          <p:spPr>
            <a:xfrm>
              <a:off x="2686966" y="3838399"/>
              <a:ext cx="865934" cy="360432"/>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M</a:t>
              </a:r>
            </a:p>
          </p:txBody>
        </p:sp>
        <p:sp>
          <p:nvSpPr>
            <p:cNvPr id="41" name="Rectangle 40"/>
            <p:cNvSpPr/>
            <p:nvPr/>
          </p:nvSpPr>
          <p:spPr>
            <a:xfrm>
              <a:off x="3629866" y="2689249"/>
              <a:ext cx="865934" cy="36043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D</a:t>
              </a:r>
            </a:p>
          </p:txBody>
        </p:sp>
        <p:sp>
          <p:nvSpPr>
            <p:cNvPr id="42" name="Rectangle 41"/>
            <p:cNvSpPr/>
            <p:nvPr/>
          </p:nvSpPr>
          <p:spPr>
            <a:xfrm>
              <a:off x="3629866" y="3131329"/>
              <a:ext cx="865934"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E</a:t>
              </a:r>
            </a:p>
          </p:txBody>
        </p:sp>
        <p:sp>
          <p:nvSpPr>
            <p:cNvPr id="43" name="Rectangle 42"/>
            <p:cNvSpPr/>
            <p:nvPr/>
          </p:nvSpPr>
          <p:spPr>
            <a:xfrm>
              <a:off x="3629866" y="4280479"/>
              <a:ext cx="865934" cy="360432"/>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W</a:t>
              </a:r>
            </a:p>
          </p:txBody>
        </p:sp>
        <p:sp>
          <p:nvSpPr>
            <p:cNvPr id="44" name="Rectangle 43"/>
            <p:cNvSpPr/>
            <p:nvPr/>
          </p:nvSpPr>
          <p:spPr>
            <a:xfrm>
              <a:off x="3629866" y="3838399"/>
              <a:ext cx="865934" cy="360432"/>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M</a:t>
              </a:r>
            </a:p>
          </p:txBody>
        </p:sp>
      </p:grpSp>
      <p:sp>
        <p:nvSpPr>
          <p:cNvPr id="66" name="Rectangle 65"/>
          <p:cNvSpPr/>
          <p:nvPr/>
        </p:nvSpPr>
        <p:spPr>
          <a:xfrm>
            <a:off x="275036" y="1650021"/>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67" name="Rectangle 66"/>
          <p:cNvSpPr/>
          <p:nvPr/>
        </p:nvSpPr>
        <p:spPr>
          <a:xfrm>
            <a:off x="1043522" y="1650021"/>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68" name="Rectangle 67"/>
          <p:cNvSpPr/>
          <p:nvPr/>
        </p:nvSpPr>
        <p:spPr>
          <a:xfrm>
            <a:off x="1634043" y="1650021"/>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69" name="Rectangle 68"/>
          <p:cNvSpPr/>
          <p:nvPr/>
        </p:nvSpPr>
        <p:spPr>
          <a:xfrm>
            <a:off x="2540052" y="1650021"/>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sp>
        <p:nvSpPr>
          <p:cNvPr id="71" name="Rectangle 70"/>
          <p:cNvSpPr/>
          <p:nvPr/>
        </p:nvSpPr>
        <p:spPr>
          <a:xfrm>
            <a:off x="3467970" y="1650021"/>
            <a:ext cx="768486"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72" name="Rectangle 71"/>
          <p:cNvSpPr/>
          <p:nvPr/>
        </p:nvSpPr>
        <p:spPr>
          <a:xfrm>
            <a:off x="4236456" y="1650021"/>
            <a:ext cx="590521"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73" name="Rectangle 72"/>
          <p:cNvSpPr/>
          <p:nvPr/>
        </p:nvSpPr>
        <p:spPr>
          <a:xfrm>
            <a:off x="4826977" y="1650021"/>
            <a:ext cx="906009"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74" name="Rectangle 73"/>
          <p:cNvSpPr/>
          <p:nvPr/>
        </p:nvSpPr>
        <p:spPr>
          <a:xfrm>
            <a:off x="5732986" y="1650021"/>
            <a:ext cx="906009"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nvGrpSpPr>
          <p:cNvPr id="78" name="Group 77"/>
          <p:cNvGrpSpPr/>
          <p:nvPr/>
        </p:nvGrpSpPr>
        <p:grpSpPr>
          <a:xfrm>
            <a:off x="275036" y="2057813"/>
            <a:ext cx="3171025" cy="355944"/>
            <a:chOff x="323576" y="2300947"/>
            <a:chExt cx="3171025" cy="355944"/>
          </a:xfrm>
        </p:grpSpPr>
        <p:sp>
          <p:nvSpPr>
            <p:cNvPr id="84" name="Rectangle 83"/>
            <p:cNvSpPr/>
            <p:nvPr/>
          </p:nvSpPr>
          <p:spPr>
            <a:xfrm>
              <a:off x="323576" y="2300947"/>
              <a:ext cx="768486"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85" name="Rectangle 84"/>
            <p:cNvSpPr/>
            <p:nvPr/>
          </p:nvSpPr>
          <p:spPr>
            <a:xfrm>
              <a:off x="1092062" y="2300947"/>
              <a:ext cx="590521"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86" name="Rectangle 85"/>
            <p:cNvSpPr/>
            <p:nvPr/>
          </p:nvSpPr>
          <p:spPr>
            <a:xfrm>
              <a:off x="1682583"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87" name="Rectangle 86"/>
            <p:cNvSpPr/>
            <p:nvPr/>
          </p:nvSpPr>
          <p:spPr>
            <a:xfrm>
              <a:off x="2588592" y="2300947"/>
              <a:ext cx="906009" cy="35594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grpSp>
        <p:nvGrpSpPr>
          <p:cNvPr id="79" name="Group 78"/>
          <p:cNvGrpSpPr/>
          <p:nvPr/>
        </p:nvGrpSpPr>
        <p:grpSpPr>
          <a:xfrm>
            <a:off x="3467970" y="2057813"/>
            <a:ext cx="3171025" cy="355944"/>
            <a:chOff x="323576" y="2300947"/>
            <a:chExt cx="3171025" cy="355944"/>
          </a:xfrm>
        </p:grpSpPr>
        <p:sp>
          <p:nvSpPr>
            <p:cNvPr id="80" name="Rectangle 79"/>
            <p:cNvSpPr/>
            <p:nvPr/>
          </p:nvSpPr>
          <p:spPr>
            <a:xfrm>
              <a:off x="323576" y="2300947"/>
              <a:ext cx="768486"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opcode</a:t>
              </a:r>
              <a:endParaRPr lang="en-US" sz="1400" dirty="0">
                <a:solidFill>
                  <a:srgbClr val="333333"/>
                </a:solidFill>
              </a:endParaRPr>
            </a:p>
          </p:txBody>
        </p:sp>
        <p:sp>
          <p:nvSpPr>
            <p:cNvPr id="81" name="Rectangle 80"/>
            <p:cNvSpPr/>
            <p:nvPr/>
          </p:nvSpPr>
          <p:spPr>
            <a:xfrm>
              <a:off x="1092062" y="2300947"/>
              <a:ext cx="590521"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AM</a:t>
              </a:r>
            </a:p>
          </p:txBody>
        </p:sp>
        <p:sp>
          <p:nvSpPr>
            <p:cNvPr id="82" name="Rectangle 81"/>
            <p:cNvSpPr/>
            <p:nvPr/>
          </p:nvSpPr>
          <p:spPr>
            <a:xfrm>
              <a:off x="1682583" y="2300947"/>
              <a:ext cx="906009"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operand0</a:t>
              </a:r>
            </a:p>
          </p:txBody>
        </p:sp>
        <p:sp>
          <p:nvSpPr>
            <p:cNvPr id="83" name="Rectangle 82"/>
            <p:cNvSpPr/>
            <p:nvPr/>
          </p:nvSpPr>
          <p:spPr>
            <a:xfrm>
              <a:off x="2588592" y="2300947"/>
              <a:ext cx="906009" cy="35594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operand1</a:t>
              </a:r>
            </a:p>
          </p:txBody>
        </p:sp>
      </p:grpSp>
      <p:sp>
        <p:nvSpPr>
          <p:cNvPr id="88" name="TextBox 87"/>
          <p:cNvSpPr txBox="1"/>
          <p:nvPr/>
        </p:nvSpPr>
        <p:spPr>
          <a:xfrm>
            <a:off x="3251866" y="2419441"/>
            <a:ext cx="415498" cy="369332"/>
          </a:xfrm>
          <a:prstGeom prst="rect">
            <a:avLst/>
          </a:prstGeom>
          <a:noFill/>
        </p:spPr>
        <p:txBody>
          <a:bodyPr wrap="none" rtlCol="0">
            <a:spAutoFit/>
          </a:bodyPr>
          <a:lstStyle/>
          <a:p>
            <a:r>
              <a:rPr lang="is-IS" dirty="0">
                <a:solidFill>
                  <a:schemeClr val="bg2"/>
                </a:solidFill>
              </a:rPr>
              <a:t>…</a:t>
            </a:r>
            <a:endParaRPr lang="en-US" dirty="0">
              <a:solidFill>
                <a:schemeClr val="bg2"/>
              </a:solidFill>
            </a:endParaRPr>
          </a:p>
        </p:txBody>
      </p:sp>
      <p:sp>
        <p:nvSpPr>
          <p:cNvPr id="89" name="Bent Arrow 88"/>
          <p:cNvSpPr/>
          <p:nvPr/>
        </p:nvSpPr>
        <p:spPr>
          <a:xfrm flipV="1">
            <a:off x="2022337" y="2875025"/>
            <a:ext cx="1925266" cy="702745"/>
          </a:xfrm>
          <a:prstGeom prst="ben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0" name="Rectangle 89"/>
          <p:cNvSpPr/>
          <p:nvPr/>
        </p:nvSpPr>
        <p:spPr>
          <a:xfrm>
            <a:off x="6505582" y="5353734"/>
            <a:ext cx="1808835" cy="1300504"/>
          </a:xfrm>
          <a:prstGeom prst="rect">
            <a:avLst/>
          </a:prstGeom>
          <a:solidFill>
            <a:srgbClr val="1DB92C">
              <a:alpha val="50000"/>
            </a:srgbClr>
          </a:solidFill>
          <a:ln>
            <a:solidFill>
              <a:schemeClr val="bg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alpha val="50000"/>
                  </a:schemeClr>
                </a:solidFill>
              </a:rPr>
              <a:t>Out-of-order execution</a:t>
            </a:r>
            <a:br>
              <a:rPr lang="en-US" sz="1600" dirty="0">
                <a:solidFill>
                  <a:schemeClr val="bg2">
                    <a:alpha val="50000"/>
                  </a:schemeClr>
                </a:solidFill>
              </a:rPr>
            </a:br>
            <a:r>
              <a:rPr lang="en-US" sz="1600" dirty="0">
                <a:solidFill>
                  <a:schemeClr val="bg2">
                    <a:alpha val="50000"/>
                  </a:schemeClr>
                </a:solidFill>
              </a:rPr>
              <a:t>Branch predictor</a:t>
            </a:r>
            <a:br>
              <a:rPr lang="en-US" sz="1600" dirty="0">
                <a:solidFill>
                  <a:schemeClr val="bg2">
                    <a:alpha val="50000"/>
                  </a:schemeClr>
                </a:solidFill>
              </a:rPr>
            </a:br>
            <a:r>
              <a:rPr lang="en-US" sz="1600" dirty="0">
                <a:solidFill>
                  <a:schemeClr val="bg2">
                    <a:alpha val="50000"/>
                  </a:schemeClr>
                </a:solidFill>
              </a:rPr>
              <a:t>Register rename</a:t>
            </a:r>
          </a:p>
        </p:txBody>
      </p:sp>
      <p:pic>
        <p:nvPicPr>
          <p:cNvPr id="91" name="Picture 90" descr="crossed-ou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42291" y="5251135"/>
            <a:ext cx="1327953" cy="1648131"/>
          </a:xfrm>
          <a:prstGeom prst="rect">
            <a:avLst/>
          </a:prstGeom>
        </p:spPr>
      </p:pic>
      <p:sp>
        <p:nvSpPr>
          <p:cNvPr id="3" name="Footer Placeholder 2">
            <a:extLst>
              <a:ext uri="{FF2B5EF4-FFF2-40B4-BE49-F238E27FC236}">
                <a16:creationId xmlns="" xmlns:a16="http://schemas.microsoft.com/office/drawing/2014/main" id="{325A5362-3016-406E-94E9-D5E3EE98104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424214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 Deeper Pipelines</a:t>
            </a:r>
          </a:p>
        </p:txBody>
      </p:sp>
      <p:sp>
        <p:nvSpPr>
          <p:cNvPr id="45" name="TextBox 44"/>
          <p:cNvSpPr txBox="1"/>
          <p:nvPr/>
        </p:nvSpPr>
        <p:spPr>
          <a:xfrm>
            <a:off x="5342944" y="4392240"/>
            <a:ext cx="2497543" cy="646331"/>
          </a:xfrm>
          <a:prstGeom prst="rect">
            <a:avLst/>
          </a:prstGeom>
          <a:noFill/>
        </p:spPr>
        <p:txBody>
          <a:bodyPr wrap="none" rtlCol="0">
            <a:spAutoFit/>
          </a:bodyPr>
          <a:lstStyle/>
          <a:p>
            <a:pPr algn="ctr"/>
            <a:r>
              <a:rPr lang="en-US" b="1" dirty="0">
                <a:solidFill>
                  <a:srgbClr val="333333"/>
                </a:solidFill>
              </a:rPr>
              <a:t>Throughput:</a:t>
            </a:r>
          </a:p>
          <a:p>
            <a:pPr algn="ctr"/>
            <a:r>
              <a:rPr lang="en-US" i="1" dirty="0">
                <a:solidFill>
                  <a:srgbClr val="333333"/>
                </a:solidFill>
              </a:rPr>
              <a:t>R</a:t>
            </a:r>
            <a:r>
              <a:rPr lang="en-US" dirty="0">
                <a:solidFill>
                  <a:srgbClr val="333333"/>
                </a:solidFill>
              </a:rPr>
              <a:t> = 1/</a:t>
            </a:r>
            <a:r>
              <a:rPr lang="en-US" i="1" dirty="0" err="1">
                <a:solidFill>
                  <a:srgbClr val="333333"/>
                </a:solidFill>
              </a:rPr>
              <a:t>T</a:t>
            </a:r>
            <a:r>
              <a:rPr lang="en-US" baseline="-25000" dirty="0" err="1">
                <a:solidFill>
                  <a:srgbClr val="333333"/>
                </a:solidFill>
              </a:rPr>
              <a:t>stage,max</a:t>
            </a:r>
            <a:r>
              <a:rPr lang="en-US" dirty="0">
                <a:solidFill>
                  <a:srgbClr val="333333"/>
                </a:solidFill>
              </a:rPr>
              <a:t> (</a:t>
            </a:r>
            <a:r>
              <a:rPr lang="en-US" dirty="0" err="1">
                <a:solidFill>
                  <a:srgbClr val="333333"/>
                </a:solidFill>
              </a:rPr>
              <a:t>instr</a:t>
            </a:r>
            <a:r>
              <a:rPr lang="en-US" dirty="0">
                <a:solidFill>
                  <a:srgbClr val="333333"/>
                </a:solidFill>
              </a:rPr>
              <a:t>/s)</a:t>
            </a:r>
            <a:endParaRPr lang="en-US" baseline="-25000" dirty="0">
              <a:solidFill>
                <a:srgbClr val="333333"/>
              </a:solidFill>
            </a:endParaRPr>
          </a:p>
        </p:txBody>
      </p:sp>
      <p:cxnSp>
        <p:nvCxnSpPr>
          <p:cNvPr id="5" name="Straight Arrow Connector 4"/>
          <p:cNvCxnSpPr>
            <a:cxnSpLocks/>
          </p:cNvCxnSpPr>
          <p:nvPr/>
        </p:nvCxnSpPr>
        <p:spPr>
          <a:xfrm>
            <a:off x="1676919" y="2254559"/>
            <a:ext cx="3378511"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394462" y="1869048"/>
            <a:ext cx="1997437" cy="369332"/>
          </a:xfrm>
          <a:prstGeom prst="rect">
            <a:avLst/>
          </a:prstGeom>
          <a:noFill/>
        </p:spPr>
        <p:txBody>
          <a:bodyPr wrap="none" rtlCol="0">
            <a:spAutoFit/>
          </a:bodyPr>
          <a:lstStyle/>
          <a:p>
            <a:pPr algn="ctr"/>
            <a:r>
              <a:rPr lang="en-US" b="1" dirty="0">
                <a:solidFill>
                  <a:srgbClr val="333333"/>
                </a:solidFill>
              </a:rPr>
              <a:t>Latency:</a:t>
            </a:r>
            <a:r>
              <a:rPr lang="en-US" dirty="0">
                <a:solidFill>
                  <a:srgbClr val="333333"/>
                </a:solidFill>
              </a:rPr>
              <a:t> </a:t>
            </a:r>
            <a:r>
              <a:rPr lang="en-US" i="1" dirty="0" err="1">
                <a:solidFill>
                  <a:srgbClr val="333333"/>
                </a:solidFill>
              </a:rPr>
              <a:t>T</a:t>
            </a:r>
            <a:r>
              <a:rPr lang="en-US" baseline="-25000" dirty="0" err="1">
                <a:solidFill>
                  <a:srgbClr val="333333"/>
                </a:solidFill>
              </a:rPr>
              <a:t>instr</a:t>
            </a:r>
            <a:r>
              <a:rPr lang="en-US" dirty="0">
                <a:solidFill>
                  <a:srgbClr val="333333"/>
                </a:solidFill>
              </a:rPr>
              <a:t> (ns)</a:t>
            </a:r>
          </a:p>
        </p:txBody>
      </p:sp>
      <p:cxnSp>
        <p:nvCxnSpPr>
          <p:cNvPr id="47" name="Straight Arrow Connector 46"/>
          <p:cNvCxnSpPr>
            <a:cxnSpLocks/>
          </p:cNvCxnSpPr>
          <p:nvPr/>
        </p:nvCxnSpPr>
        <p:spPr>
          <a:xfrm flipH="1">
            <a:off x="2643550" y="5722742"/>
            <a:ext cx="1452050" cy="0"/>
          </a:xfrm>
          <a:prstGeom prst="straightConnector1">
            <a:avLst/>
          </a:prstGeom>
          <a:ln w="22225">
            <a:solidFill>
              <a:srgbClr val="C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89701" y="5767963"/>
            <a:ext cx="1405899" cy="369332"/>
          </a:xfrm>
          <a:prstGeom prst="rect">
            <a:avLst/>
          </a:prstGeom>
          <a:noFill/>
        </p:spPr>
        <p:txBody>
          <a:bodyPr wrap="none" rtlCol="0">
            <a:spAutoFit/>
          </a:bodyPr>
          <a:lstStyle/>
          <a:p>
            <a:pPr algn="ctr"/>
            <a:r>
              <a:rPr lang="en-US" i="1" dirty="0" err="1">
                <a:solidFill>
                  <a:srgbClr val="333333"/>
                </a:solidFill>
              </a:rPr>
              <a:t>T</a:t>
            </a:r>
            <a:r>
              <a:rPr lang="en-US" baseline="-25000" dirty="0" err="1">
                <a:solidFill>
                  <a:srgbClr val="333333"/>
                </a:solidFill>
              </a:rPr>
              <a:t>stage,max</a:t>
            </a:r>
            <a:r>
              <a:rPr lang="en-US" dirty="0">
                <a:solidFill>
                  <a:srgbClr val="333333"/>
                </a:solidFill>
              </a:rPr>
              <a:t> (ns)</a:t>
            </a:r>
          </a:p>
        </p:txBody>
      </p:sp>
      <p:sp>
        <p:nvSpPr>
          <p:cNvPr id="53" name="TextBox 52"/>
          <p:cNvSpPr txBox="1"/>
          <p:nvPr/>
        </p:nvSpPr>
        <p:spPr>
          <a:xfrm>
            <a:off x="1303514" y="2993925"/>
            <a:ext cx="276187" cy="307777"/>
          </a:xfrm>
          <a:prstGeom prst="rect">
            <a:avLst/>
          </a:prstGeom>
          <a:noFill/>
        </p:spPr>
        <p:txBody>
          <a:bodyPr wrap="none" rtlCol="0">
            <a:spAutoFit/>
          </a:bodyPr>
          <a:lstStyle/>
          <a:p>
            <a:r>
              <a:rPr lang="en-US" sz="1400" dirty="0">
                <a:solidFill>
                  <a:srgbClr val="333333"/>
                </a:solidFill>
              </a:rPr>
              <a:t>0</a:t>
            </a:r>
          </a:p>
        </p:txBody>
      </p:sp>
      <p:sp>
        <p:nvSpPr>
          <p:cNvPr id="105" name="Rectangle 104"/>
          <p:cNvSpPr/>
          <p:nvPr/>
        </p:nvSpPr>
        <p:spPr>
          <a:xfrm>
            <a:off x="4574802" y="2436688"/>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106" name="Rectangle 105"/>
          <p:cNvSpPr/>
          <p:nvPr/>
        </p:nvSpPr>
        <p:spPr>
          <a:xfrm>
            <a:off x="4574802" y="458184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102" name="Rectangle 101"/>
          <p:cNvSpPr/>
          <p:nvPr/>
        </p:nvSpPr>
        <p:spPr>
          <a:xfrm>
            <a:off x="4090958" y="2436688"/>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103" name="Rectangle 102"/>
          <p:cNvSpPr/>
          <p:nvPr/>
        </p:nvSpPr>
        <p:spPr>
          <a:xfrm>
            <a:off x="4090958" y="417386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98" name="Rectangle 97"/>
          <p:cNvSpPr/>
          <p:nvPr/>
        </p:nvSpPr>
        <p:spPr>
          <a:xfrm>
            <a:off x="2643549" y="2436688"/>
            <a:ext cx="1443112"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99" name="Rectangle 98"/>
          <p:cNvSpPr/>
          <p:nvPr/>
        </p:nvSpPr>
        <p:spPr>
          <a:xfrm>
            <a:off x="2643550" y="3768145"/>
            <a:ext cx="1443111"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93" name="Rectangle 92"/>
          <p:cNvSpPr/>
          <p:nvPr/>
        </p:nvSpPr>
        <p:spPr>
          <a:xfrm>
            <a:off x="2161822" y="2436688"/>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94" name="Rectangle 93"/>
          <p:cNvSpPr/>
          <p:nvPr/>
        </p:nvSpPr>
        <p:spPr>
          <a:xfrm>
            <a:off x="2161822" y="335906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87" name="Rectangle 86"/>
          <p:cNvSpPr/>
          <p:nvPr/>
        </p:nvSpPr>
        <p:spPr>
          <a:xfrm>
            <a:off x="1676919" y="2436688"/>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88" name="Rectangle 87"/>
          <p:cNvSpPr/>
          <p:nvPr/>
        </p:nvSpPr>
        <p:spPr>
          <a:xfrm>
            <a:off x="1676919" y="2954941"/>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67" name="TextBox 66"/>
          <p:cNvSpPr txBox="1"/>
          <p:nvPr/>
        </p:nvSpPr>
        <p:spPr>
          <a:xfrm>
            <a:off x="1303514" y="3411078"/>
            <a:ext cx="276187" cy="307777"/>
          </a:xfrm>
          <a:prstGeom prst="rect">
            <a:avLst/>
          </a:prstGeom>
          <a:noFill/>
        </p:spPr>
        <p:txBody>
          <a:bodyPr wrap="none" rtlCol="0">
            <a:spAutoFit/>
          </a:bodyPr>
          <a:lstStyle/>
          <a:p>
            <a:r>
              <a:rPr lang="en-US" sz="1400" dirty="0">
                <a:solidFill>
                  <a:srgbClr val="333333"/>
                </a:solidFill>
              </a:rPr>
              <a:t>1</a:t>
            </a:r>
          </a:p>
        </p:txBody>
      </p:sp>
      <p:sp>
        <p:nvSpPr>
          <p:cNvPr id="68" name="TextBox 67"/>
          <p:cNvSpPr txBox="1"/>
          <p:nvPr/>
        </p:nvSpPr>
        <p:spPr>
          <a:xfrm>
            <a:off x="1303514" y="3823307"/>
            <a:ext cx="276187" cy="307777"/>
          </a:xfrm>
          <a:prstGeom prst="rect">
            <a:avLst/>
          </a:prstGeom>
          <a:noFill/>
        </p:spPr>
        <p:txBody>
          <a:bodyPr wrap="none" rtlCol="0">
            <a:spAutoFit/>
          </a:bodyPr>
          <a:lstStyle/>
          <a:p>
            <a:r>
              <a:rPr lang="en-US" sz="1400" dirty="0">
                <a:solidFill>
                  <a:srgbClr val="333333"/>
                </a:solidFill>
              </a:rPr>
              <a:t>2</a:t>
            </a:r>
          </a:p>
        </p:txBody>
      </p:sp>
      <p:sp>
        <p:nvSpPr>
          <p:cNvPr id="69" name="TextBox 68"/>
          <p:cNvSpPr txBox="1"/>
          <p:nvPr/>
        </p:nvSpPr>
        <p:spPr>
          <a:xfrm>
            <a:off x="1303514" y="4228935"/>
            <a:ext cx="276187" cy="307777"/>
          </a:xfrm>
          <a:prstGeom prst="rect">
            <a:avLst/>
          </a:prstGeom>
          <a:noFill/>
        </p:spPr>
        <p:txBody>
          <a:bodyPr wrap="none" rtlCol="0">
            <a:spAutoFit/>
          </a:bodyPr>
          <a:lstStyle/>
          <a:p>
            <a:r>
              <a:rPr lang="en-US" sz="1400" dirty="0">
                <a:solidFill>
                  <a:srgbClr val="333333"/>
                </a:solidFill>
              </a:rPr>
              <a:t>3</a:t>
            </a:r>
          </a:p>
        </p:txBody>
      </p:sp>
      <p:sp>
        <p:nvSpPr>
          <p:cNvPr id="70" name="TextBox 69"/>
          <p:cNvSpPr txBox="1"/>
          <p:nvPr/>
        </p:nvSpPr>
        <p:spPr>
          <a:xfrm>
            <a:off x="1303514" y="4635160"/>
            <a:ext cx="276187" cy="307777"/>
          </a:xfrm>
          <a:prstGeom prst="rect">
            <a:avLst/>
          </a:prstGeom>
          <a:noFill/>
        </p:spPr>
        <p:txBody>
          <a:bodyPr wrap="none" rtlCol="0">
            <a:spAutoFit/>
          </a:bodyPr>
          <a:lstStyle/>
          <a:p>
            <a:r>
              <a:rPr lang="en-US" sz="1400" dirty="0">
                <a:solidFill>
                  <a:srgbClr val="333333"/>
                </a:solidFill>
              </a:rPr>
              <a:t>4</a:t>
            </a:r>
          </a:p>
        </p:txBody>
      </p:sp>
      <p:cxnSp>
        <p:nvCxnSpPr>
          <p:cNvPr id="55" name="Straight Arrow Connector 54">
            <a:extLst>
              <a:ext uri="{FF2B5EF4-FFF2-40B4-BE49-F238E27FC236}">
                <a16:creationId xmlns="" xmlns:a16="http://schemas.microsoft.com/office/drawing/2014/main" id="{78B7F2FF-D9C7-40D5-BE78-A7E97AA536BA}"/>
              </a:ext>
            </a:extLst>
          </p:cNvPr>
          <p:cNvCxnSpPr>
            <a:cxnSpLocks/>
          </p:cNvCxnSpPr>
          <p:nvPr/>
        </p:nvCxnSpPr>
        <p:spPr>
          <a:xfrm flipH="1">
            <a:off x="1086140" y="2993925"/>
            <a:ext cx="1" cy="1949012"/>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 xmlns:a16="http://schemas.microsoft.com/office/drawing/2014/main" id="{3E14979B-9410-4D89-BFEB-8850516381F3}"/>
              </a:ext>
            </a:extLst>
          </p:cNvPr>
          <p:cNvSpPr txBox="1"/>
          <p:nvPr/>
        </p:nvSpPr>
        <p:spPr>
          <a:xfrm rot="16200000">
            <a:off x="-181351" y="3777121"/>
            <a:ext cx="2013693" cy="369332"/>
          </a:xfrm>
          <a:prstGeom prst="rect">
            <a:avLst/>
          </a:prstGeom>
          <a:noFill/>
        </p:spPr>
        <p:txBody>
          <a:bodyPr wrap="none" rtlCol="0">
            <a:spAutoFit/>
          </a:bodyPr>
          <a:lstStyle/>
          <a:p>
            <a:pPr algn="ctr"/>
            <a:r>
              <a:rPr lang="en-US" b="1" dirty="0">
                <a:solidFill>
                  <a:srgbClr val="333333"/>
                </a:solidFill>
              </a:rPr>
              <a:t>Cycle Latency</a:t>
            </a:r>
            <a:r>
              <a:rPr lang="en-US" dirty="0">
                <a:solidFill>
                  <a:srgbClr val="333333"/>
                </a:solidFill>
              </a:rPr>
              <a:t> = 5</a:t>
            </a:r>
          </a:p>
        </p:txBody>
      </p:sp>
      <p:sp>
        <p:nvSpPr>
          <p:cNvPr id="3" name="Footer Placeholder 2">
            <a:extLst>
              <a:ext uri="{FF2B5EF4-FFF2-40B4-BE49-F238E27FC236}">
                <a16:creationId xmlns="" xmlns:a16="http://schemas.microsoft.com/office/drawing/2014/main" id="{0EFA6246-F65C-4275-9ECB-115013168D3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442902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 Deeper Pipelines</a:t>
            </a:r>
          </a:p>
        </p:txBody>
      </p:sp>
      <p:sp>
        <p:nvSpPr>
          <p:cNvPr id="45" name="TextBox 44"/>
          <p:cNvSpPr txBox="1"/>
          <p:nvPr/>
        </p:nvSpPr>
        <p:spPr>
          <a:xfrm>
            <a:off x="5342944" y="4392240"/>
            <a:ext cx="2497543" cy="646331"/>
          </a:xfrm>
          <a:prstGeom prst="rect">
            <a:avLst/>
          </a:prstGeom>
          <a:noFill/>
        </p:spPr>
        <p:txBody>
          <a:bodyPr wrap="none" rtlCol="0">
            <a:spAutoFit/>
          </a:bodyPr>
          <a:lstStyle/>
          <a:p>
            <a:pPr algn="ctr"/>
            <a:r>
              <a:rPr lang="en-US" b="1" dirty="0">
                <a:solidFill>
                  <a:srgbClr val="333333"/>
                </a:solidFill>
              </a:rPr>
              <a:t>Throughput:</a:t>
            </a:r>
          </a:p>
          <a:p>
            <a:pPr algn="ctr"/>
            <a:r>
              <a:rPr lang="en-US" i="1" dirty="0">
                <a:solidFill>
                  <a:srgbClr val="333333"/>
                </a:solidFill>
              </a:rPr>
              <a:t>R</a:t>
            </a:r>
            <a:r>
              <a:rPr lang="en-US" dirty="0">
                <a:solidFill>
                  <a:srgbClr val="333333"/>
                </a:solidFill>
              </a:rPr>
              <a:t> = 1/</a:t>
            </a:r>
            <a:r>
              <a:rPr lang="en-US" i="1" dirty="0" err="1">
                <a:solidFill>
                  <a:srgbClr val="333333"/>
                </a:solidFill>
              </a:rPr>
              <a:t>T</a:t>
            </a:r>
            <a:r>
              <a:rPr lang="en-US" baseline="-25000" dirty="0" err="1">
                <a:solidFill>
                  <a:srgbClr val="333333"/>
                </a:solidFill>
              </a:rPr>
              <a:t>stage,max</a:t>
            </a:r>
            <a:r>
              <a:rPr lang="en-US" dirty="0">
                <a:solidFill>
                  <a:srgbClr val="333333"/>
                </a:solidFill>
              </a:rPr>
              <a:t> (</a:t>
            </a:r>
            <a:r>
              <a:rPr lang="en-US" dirty="0" err="1">
                <a:solidFill>
                  <a:srgbClr val="333333"/>
                </a:solidFill>
              </a:rPr>
              <a:t>instr</a:t>
            </a:r>
            <a:r>
              <a:rPr lang="en-US" dirty="0">
                <a:solidFill>
                  <a:srgbClr val="333333"/>
                </a:solidFill>
              </a:rPr>
              <a:t>/s)</a:t>
            </a:r>
            <a:endParaRPr lang="en-US" baseline="-25000" dirty="0">
              <a:solidFill>
                <a:srgbClr val="333333"/>
              </a:solidFill>
            </a:endParaRPr>
          </a:p>
        </p:txBody>
      </p:sp>
      <p:cxnSp>
        <p:nvCxnSpPr>
          <p:cNvPr id="5" name="Straight Arrow Connector 4"/>
          <p:cNvCxnSpPr>
            <a:cxnSpLocks/>
          </p:cNvCxnSpPr>
          <p:nvPr/>
        </p:nvCxnSpPr>
        <p:spPr>
          <a:xfrm flipV="1">
            <a:off x="1676919" y="2238380"/>
            <a:ext cx="3373453" cy="1618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383351" y="1869048"/>
            <a:ext cx="1997437" cy="369332"/>
          </a:xfrm>
          <a:prstGeom prst="rect">
            <a:avLst/>
          </a:prstGeom>
          <a:noFill/>
        </p:spPr>
        <p:txBody>
          <a:bodyPr wrap="none" rtlCol="0">
            <a:spAutoFit/>
          </a:bodyPr>
          <a:lstStyle/>
          <a:p>
            <a:pPr algn="ctr"/>
            <a:r>
              <a:rPr lang="en-US" b="1" dirty="0">
                <a:solidFill>
                  <a:srgbClr val="333333"/>
                </a:solidFill>
              </a:rPr>
              <a:t>Latency:</a:t>
            </a:r>
            <a:r>
              <a:rPr lang="en-US" dirty="0">
                <a:solidFill>
                  <a:srgbClr val="333333"/>
                </a:solidFill>
              </a:rPr>
              <a:t> </a:t>
            </a:r>
            <a:r>
              <a:rPr lang="en-US" i="1" dirty="0" err="1">
                <a:solidFill>
                  <a:srgbClr val="333333"/>
                </a:solidFill>
              </a:rPr>
              <a:t>T</a:t>
            </a:r>
            <a:r>
              <a:rPr lang="en-US" baseline="-25000" dirty="0" err="1">
                <a:solidFill>
                  <a:srgbClr val="333333"/>
                </a:solidFill>
              </a:rPr>
              <a:t>instr</a:t>
            </a:r>
            <a:r>
              <a:rPr lang="en-US" dirty="0">
                <a:solidFill>
                  <a:srgbClr val="333333"/>
                </a:solidFill>
              </a:rPr>
              <a:t> (ns)</a:t>
            </a:r>
          </a:p>
        </p:txBody>
      </p:sp>
      <p:cxnSp>
        <p:nvCxnSpPr>
          <p:cNvPr id="47" name="Straight Arrow Connector 46"/>
          <p:cNvCxnSpPr>
            <a:cxnSpLocks/>
          </p:cNvCxnSpPr>
          <p:nvPr/>
        </p:nvCxnSpPr>
        <p:spPr>
          <a:xfrm flipH="1">
            <a:off x="3122486" y="6084787"/>
            <a:ext cx="482320" cy="0"/>
          </a:xfrm>
          <a:prstGeom prst="straightConnector1">
            <a:avLst/>
          </a:prstGeom>
          <a:ln w="25400">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89701" y="6116082"/>
            <a:ext cx="1405899" cy="369332"/>
          </a:xfrm>
          <a:prstGeom prst="rect">
            <a:avLst/>
          </a:prstGeom>
          <a:noFill/>
        </p:spPr>
        <p:txBody>
          <a:bodyPr wrap="none" rtlCol="0">
            <a:spAutoFit/>
          </a:bodyPr>
          <a:lstStyle/>
          <a:p>
            <a:pPr algn="ctr"/>
            <a:r>
              <a:rPr lang="en-US" i="1" dirty="0" err="1">
                <a:solidFill>
                  <a:srgbClr val="333333"/>
                </a:solidFill>
              </a:rPr>
              <a:t>T</a:t>
            </a:r>
            <a:r>
              <a:rPr lang="en-US" baseline="-25000" dirty="0" err="1">
                <a:solidFill>
                  <a:srgbClr val="333333"/>
                </a:solidFill>
              </a:rPr>
              <a:t>stage,max</a:t>
            </a:r>
            <a:r>
              <a:rPr lang="en-US" dirty="0">
                <a:solidFill>
                  <a:srgbClr val="333333"/>
                </a:solidFill>
              </a:rPr>
              <a:t> (ns)</a:t>
            </a:r>
          </a:p>
        </p:txBody>
      </p:sp>
      <p:sp>
        <p:nvSpPr>
          <p:cNvPr id="53" name="TextBox 52"/>
          <p:cNvSpPr txBox="1"/>
          <p:nvPr/>
        </p:nvSpPr>
        <p:spPr>
          <a:xfrm>
            <a:off x="1303514" y="2993925"/>
            <a:ext cx="276187" cy="307777"/>
          </a:xfrm>
          <a:prstGeom prst="rect">
            <a:avLst/>
          </a:prstGeom>
          <a:noFill/>
        </p:spPr>
        <p:txBody>
          <a:bodyPr wrap="none" rtlCol="0">
            <a:spAutoFit/>
          </a:bodyPr>
          <a:lstStyle/>
          <a:p>
            <a:r>
              <a:rPr lang="en-US" sz="1400" dirty="0">
                <a:solidFill>
                  <a:srgbClr val="333333"/>
                </a:solidFill>
              </a:rPr>
              <a:t>0</a:t>
            </a:r>
          </a:p>
        </p:txBody>
      </p:sp>
      <p:sp>
        <p:nvSpPr>
          <p:cNvPr id="105" name="Rectangle 104"/>
          <p:cNvSpPr/>
          <p:nvPr/>
        </p:nvSpPr>
        <p:spPr>
          <a:xfrm>
            <a:off x="4568053"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106" name="Rectangle 105"/>
          <p:cNvSpPr/>
          <p:nvPr/>
        </p:nvSpPr>
        <p:spPr>
          <a:xfrm>
            <a:off x="4568196" y="541984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102" name="Rectangle 101"/>
          <p:cNvSpPr/>
          <p:nvPr/>
        </p:nvSpPr>
        <p:spPr>
          <a:xfrm>
            <a:off x="4086198"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103" name="Rectangle 102"/>
          <p:cNvSpPr/>
          <p:nvPr/>
        </p:nvSpPr>
        <p:spPr>
          <a:xfrm>
            <a:off x="4084352" y="5011866"/>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93" name="Rectangle 92"/>
          <p:cNvSpPr/>
          <p:nvPr/>
        </p:nvSpPr>
        <p:spPr>
          <a:xfrm>
            <a:off x="2158774"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94" name="Rectangle 93"/>
          <p:cNvSpPr/>
          <p:nvPr/>
        </p:nvSpPr>
        <p:spPr>
          <a:xfrm>
            <a:off x="2161822" y="335906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87" name="Rectangle 86"/>
          <p:cNvSpPr/>
          <p:nvPr/>
        </p:nvSpPr>
        <p:spPr>
          <a:xfrm>
            <a:off x="1676918"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88" name="Rectangle 87"/>
          <p:cNvSpPr/>
          <p:nvPr/>
        </p:nvSpPr>
        <p:spPr>
          <a:xfrm>
            <a:off x="1676919" y="2954941"/>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67" name="TextBox 66"/>
          <p:cNvSpPr txBox="1"/>
          <p:nvPr/>
        </p:nvSpPr>
        <p:spPr>
          <a:xfrm>
            <a:off x="1303514" y="3411078"/>
            <a:ext cx="276187" cy="307777"/>
          </a:xfrm>
          <a:prstGeom prst="rect">
            <a:avLst/>
          </a:prstGeom>
          <a:noFill/>
        </p:spPr>
        <p:txBody>
          <a:bodyPr wrap="none" rtlCol="0">
            <a:spAutoFit/>
          </a:bodyPr>
          <a:lstStyle/>
          <a:p>
            <a:r>
              <a:rPr lang="en-US" sz="1400" dirty="0">
                <a:solidFill>
                  <a:srgbClr val="333333"/>
                </a:solidFill>
              </a:rPr>
              <a:t>1</a:t>
            </a:r>
          </a:p>
        </p:txBody>
      </p:sp>
      <p:sp>
        <p:nvSpPr>
          <p:cNvPr id="68" name="TextBox 67"/>
          <p:cNvSpPr txBox="1"/>
          <p:nvPr/>
        </p:nvSpPr>
        <p:spPr>
          <a:xfrm>
            <a:off x="1303514" y="3823307"/>
            <a:ext cx="276187" cy="307777"/>
          </a:xfrm>
          <a:prstGeom prst="rect">
            <a:avLst/>
          </a:prstGeom>
          <a:noFill/>
        </p:spPr>
        <p:txBody>
          <a:bodyPr wrap="none" rtlCol="0">
            <a:spAutoFit/>
          </a:bodyPr>
          <a:lstStyle/>
          <a:p>
            <a:r>
              <a:rPr lang="en-US" sz="1400" dirty="0">
                <a:solidFill>
                  <a:srgbClr val="333333"/>
                </a:solidFill>
              </a:rPr>
              <a:t>2</a:t>
            </a:r>
          </a:p>
        </p:txBody>
      </p:sp>
      <p:sp>
        <p:nvSpPr>
          <p:cNvPr id="69" name="TextBox 68"/>
          <p:cNvSpPr txBox="1"/>
          <p:nvPr/>
        </p:nvSpPr>
        <p:spPr>
          <a:xfrm>
            <a:off x="1303514" y="4228935"/>
            <a:ext cx="276187" cy="307777"/>
          </a:xfrm>
          <a:prstGeom prst="rect">
            <a:avLst/>
          </a:prstGeom>
          <a:noFill/>
        </p:spPr>
        <p:txBody>
          <a:bodyPr wrap="none" rtlCol="0">
            <a:spAutoFit/>
          </a:bodyPr>
          <a:lstStyle/>
          <a:p>
            <a:r>
              <a:rPr lang="en-US" sz="1400" dirty="0">
                <a:solidFill>
                  <a:srgbClr val="333333"/>
                </a:solidFill>
              </a:rPr>
              <a:t>3</a:t>
            </a:r>
          </a:p>
        </p:txBody>
      </p:sp>
      <p:sp>
        <p:nvSpPr>
          <p:cNvPr id="70" name="TextBox 69"/>
          <p:cNvSpPr txBox="1"/>
          <p:nvPr/>
        </p:nvSpPr>
        <p:spPr>
          <a:xfrm>
            <a:off x="1303514" y="4635160"/>
            <a:ext cx="276187" cy="307777"/>
          </a:xfrm>
          <a:prstGeom prst="rect">
            <a:avLst/>
          </a:prstGeom>
          <a:noFill/>
        </p:spPr>
        <p:txBody>
          <a:bodyPr wrap="none" rtlCol="0">
            <a:spAutoFit/>
          </a:bodyPr>
          <a:lstStyle/>
          <a:p>
            <a:r>
              <a:rPr lang="en-US" sz="1400" dirty="0">
                <a:solidFill>
                  <a:srgbClr val="333333"/>
                </a:solidFill>
              </a:rPr>
              <a:t>4</a:t>
            </a:r>
          </a:p>
        </p:txBody>
      </p:sp>
      <p:sp>
        <p:nvSpPr>
          <p:cNvPr id="24" name="Rectangle 23">
            <a:extLst>
              <a:ext uri="{FF2B5EF4-FFF2-40B4-BE49-F238E27FC236}">
                <a16:creationId xmlns="" xmlns:a16="http://schemas.microsoft.com/office/drawing/2014/main" id="{6D469C68-E0BE-4E58-93BD-33541B916ED1}"/>
              </a:ext>
            </a:extLst>
          </p:cNvPr>
          <p:cNvSpPr/>
          <p:nvPr/>
        </p:nvSpPr>
        <p:spPr>
          <a:xfrm>
            <a:off x="2640630"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r>
              <a:rPr lang="en-US" sz="1000" b="1" baseline="-25000" dirty="0">
                <a:solidFill>
                  <a:srgbClr val="333333"/>
                </a:solidFill>
              </a:rPr>
              <a:t>1</a:t>
            </a:r>
          </a:p>
        </p:txBody>
      </p:sp>
      <p:sp>
        <p:nvSpPr>
          <p:cNvPr id="25" name="Rectangle 24">
            <a:extLst>
              <a:ext uri="{FF2B5EF4-FFF2-40B4-BE49-F238E27FC236}">
                <a16:creationId xmlns="" xmlns:a16="http://schemas.microsoft.com/office/drawing/2014/main" id="{9AE682E4-3704-49FF-8886-F840FFCB2C23}"/>
              </a:ext>
            </a:extLst>
          </p:cNvPr>
          <p:cNvSpPr/>
          <p:nvPr/>
        </p:nvSpPr>
        <p:spPr>
          <a:xfrm>
            <a:off x="2643550" y="3769749"/>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26" name="Rectangle 25">
            <a:extLst>
              <a:ext uri="{FF2B5EF4-FFF2-40B4-BE49-F238E27FC236}">
                <a16:creationId xmlns="" xmlns:a16="http://schemas.microsoft.com/office/drawing/2014/main" id="{0C35804E-9E8D-412E-ABC7-16CC89CE9A3B}"/>
              </a:ext>
            </a:extLst>
          </p:cNvPr>
          <p:cNvSpPr/>
          <p:nvPr/>
        </p:nvSpPr>
        <p:spPr>
          <a:xfrm>
            <a:off x="3122486"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r>
              <a:rPr lang="en-US" sz="1000" b="1" baseline="-25000" dirty="0">
                <a:solidFill>
                  <a:srgbClr val="333333"/>
                </a:solidFill>
              </a:rPr>
              <a:t>2</a:t>
            </a:r>
            <a:endParaRPr lang="en-US" sz="1000" b="1" dirty="0">
              <a:solidFill>
                <a:srgbClr val="333333"/>
              </a:solidFill>
            </a:endParaRPr>
          </a:p>
        </p:txBody>
      </p:sp>
      <p:sp>
        <p:nvSpPr>
          <p:cNvPr id="27" name="Rectangle 26">
            <a:extLst>
              <a:ext uri="{FF2B5EF4-FFF2-40B4-BE49-F238E27FC236}">
                <a16:creationId xmlns="" xmlns:a16="http://schemas.microsoft.com/office/drawing/2014/main" id="{3DF2000A-DAF0-4381-8E57-165516D7A90A}"/>
              </a:ext>
            </a:extLst>
          </p:cNvPr>
          <p:cNvSpPr/>
          <p:nvPr/>
        </p:nvSpPr>
        <p:spPr>
          <a:xfrm>
            <a:off x="3124178" y="417129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28" name="Rectangle 27">
            <a:extLst>
              <a:ext uri="{FF2B5EF4-FFF2-40B4-BE49-F238E27FC236}">
                <a16:creationId xmlns="" xmlns:a16="http://schemas.microsoft.com/office/drawing/2014/main" id="{E497CD4B-2F5B-43E2-88D8-027CFBD8149B}"/>
              </a:ext>
            </a:extLst>
          </p:cNvPr>
          <p:cNvSpPr/>
          <p:nvPr/>
        </p:nvSpPr>
        <p:spPr>
          <a:xfrm>
            <a:off x="3604342" y="2434110"/>
            <a:ext cx="482319" cy="3521094"/>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r>
              <a:rPr lang="en-US" sz="1000" b="1" baseline="-25000" dirty="0">
                <a:solidFill>
                  <a:srgbClr val="333333"/>
                </a:solidFill>
              </a:rPr>
              <a:t>3</a:t>
            </a:r>
            <a:endParaRPr lang="en-US" sz="1000" b="1" dirty="0">
              <a:solidFill>
                <a:srgbClr val="333333"/>
              </a:solidFill>
            </a:endParaRPr>
          </a:p>
        </p:txBody>
      </p:sp>
      <p:sp>
        <p:nvSpPr>
          <p:cNvPr id="29" name="Rectangle 28">
            <a:extLst>
              <a:ext uri="{FF2B5EF4-FFF2-40B4-BE49-F238E27FC236}">
                <a16:creationId xmlns="" xmlns:a16="http://schemas.microsoft.com/office/drawing/2014/main" id="{35B2D328-EEA9-430D-AF5B-65346C992171}"/>
              </a:ext>
            </a:extLst>
          </p:cNvPr>
          <p:cNvSpPr/>
          <p:nvPr/>
        </p:nvSpPr>
        <p:spPr>
          <a:xfrm>
            <a:off x="3603724" y="458956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34" name="TextBox 33">
            <a:extLst>
              <a:ext uri="{FF2B5EF4-FFF2-40B4-BE49-F238E27FC236}">
                <a16:creationId xmlns="" xmlns:a16="http://schemas.microsoft.com/office/drawing/2014/main" id="{85300AD7-DA1C-4E7A-A138-4D8A648653B2}"/>
              </a:ext>
            </a:extLst>
          </p:cNvPr>
          <p:cNvSpPr txBox="1"/>
          <p:nvPr/>
        </p:nvSpPr>
        <p:spPr>
          <a:xfrm>
            <a:off x="1297897" y="5026175"/>
            <a:ext cx="276187" cy="307777"/>
          </a:xfrm>
          <a:prstGeom prst="rect">
            <a:avLst/>
          </a:prstGeom>
          <a:noFill/>
        </p:spPr>
        <p:txBody>
          <a:bodyPr wrap="none" rtlCol="0">
            <a:spAutoFit/>
          </a:bodyPr>
          <a:lstStyle/>
          <a:p>
            <a:r>
              <a:rPr lang="en-US" sz="1400" dirty="0">
                <a:solidFill>
                  <a:srgbClr val="333333"/>
                </a:solidFill>
              </a:rPr>
              <a:t>5</a:t>
            </a:r>
          </a:p>
        </p:txBody>
      </p:sp>
      <p:sp>
        <p:nvSpPr>
          <p:cNvPr id="35" name="TextBox 34">
            <a:extLst>
              <a:ext uri="{FF2B5EF4-FFF2-40B4-BE49-F238E27FC236}">
                <a16:creationId xmlns="" xmlns:a16="http://schemas.microsoft.com/office/drawing/2014/main" id="{E2B1C27F-7C5F-4D96-9028-DBEEAA83B945}"/>
              </a:ext>
            </a:extLst>
          </p:cNvPr>
          <p:cNvSpPr txBox="1"/>
          <p:nvPr/>
        </p:nvSpPr>
        <p:spPr>
          <a:xfrm>
            <a:off x="1297897" y="5421885"/>
            <a:ext cx="276038" cy="307777"/>
          </a:xfrm>
          <a:prstGeom prst="rect">
            <a:avLst/>
          </a:prstGeom>
          <a:noFill/>
        </p:spPr>
        <p:txBody>
          <a:bodyPr wrap="none" rtlCol="0">
            <a:spAutoFit/>
          </a:bodyPr>
          <a:lstStyle/>
          <a:p>
            <a:r>
              <a:rPr lang="en-US" sz="1400" dirty="0">
                <a:solidFill>
                  <a:srgbClr val="333333"/>
                </a:solidFill>
              </a:rPr>
              <a:t>6</a:t>
            </a:r>
          </a:p>
        </p:txBody>
      </p:sp>
      <p:cxnSp>
        <p:nvCxnSpPr>
          <p:cNvPr id="37" name="Straight Arrow Connector 36">
            <a:extLst>
              <a:ext uri="{FF2B5EF4-FFF2-40B4-BE49-F238E27FC236}">
                <a16:creationId xmlns="" xmlns:a16="http://schemas.microsoft.com/office/drawing/2014/main" id="{C6841EDF-AB26-4D3A-B609-4AD4290DA69C}"/>
              </a:ext>
            </a:extLst>
          </p:cNvPr>
          <p:cNvCxnSpPr>
            <a:cxnSpLocks/>
          </p:cNvCxnSpPr>
          <p:nvPr/>
        </p:nvCxnSpPr>
        <p:spPr>
          <a:xfrm flipH="1">
            <a:off x="1086141" y="2993925"/>
            <a:ext cx="1" cy="2775614"/>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 xmlns:a16="http://schemas.microsoft.com/office/drawing/2014/main" id="{ABD3821F-EA7A-4ED8-B898-EF7854743359}"/>
              </a:ext>
            </a:extLst>
          </p:cNvPr>
          <p:cNvSpPr txBox="1"/>
          <p:nvPr/>
        </p:nvSpPr>
        <p:spPr>
          <a:xfrm rot="16200000">
            <a:off x="-181351" y="4162371"/>
            <a:ext cx="2013693" cy="369332"/>
          </a:xfrm>
          <a:prstGeom prst="rect">
            <a:avLst/>
          </a:prstGeom>
          <a:noFill/>
        </p:spPr>
        <p:txBody>
          <a:bodyPr wrap="none" rtlCol="0">
            <a:spAutoFit/>
          </a:bodyPr>
          <a:lstStyle/>
          <a:p>
            <a:pPr algn="ctr"/>
            <a:r>
              <a:rPr lang="en-US" b="1" dirty="0">
                <a:solidFill>
                  <a:srgbClr val="333333"/>
                </a:solidFill>
              </a:rPr>
              <a:t>Cycle Latency</a:t>
            </a:r>
            <a:r>
              <a:rPr lang="en-US" dirty="0">
                <a:solidFill>
                  <a:srgbClr val="333333"/>
                </a:solidFill>
              </a:rPr>
              <a:t> = 7</a:t>
            </a:r>
          </a:p>
        </p:txBody>
      </p:sp>
      <p:sp>
        <p:nvSpPr>
          <p:cNvPr id="3" name="Footer Placeholder 2">
            <a:extLst>
              <a:ext uri="{FF2B5EF4-FFF2-40B4-BE49-F238E27FC236}">
                <a16:creationId xmlns="" xmlns:a16="http://schemas.microsoft.com/office/drawing/2014/main" id="{3583E489-AD5F-4D9D-BD76-6188BCED354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4088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Content Placeholder 2"/>
          <p:cNvSpPr>
            <a:spLocks noGrp="1"/>
          </p:cNvSpPr>
          <p:nvPr>
            <p:ph idx="1"/>
          </p:nvPr>
        </p:nvSpPr>
        <p:spPr/>
        <p:txBody>
          <a:bodyPr>
            <a:normAutofit/>
          </a:bodyPr>
          <a:lstStyle/>
          <a:p>
            <a:r>
              <a:rPr lang="en-US" dirty="0"/>
              <a:t>In 1965, Intel co-founder Gordon Moore noticed:</a:t>
            </a:r>
          </a:p>
          <a:p>
            <a:pPr lvl="1"/>
            <a:r>
              <a:rPr lang="en-US" dirty="0"/>
              <a:t>computing power, measured in </a:t>
            </a:r>
            <a:r>
              <a:rPr lang="en-US" b="1" dirty="0"/>
              <a:t>transistors per unit area </a:t>
            </a:r>
            <a:r>
              <a:rPr lang="en-US" dirty="0"/>
              <a:t>of silicon, had been roughly </a:t>
            </a:r>
            <a:r>
              <a:rPr lang="en-US" b="1" dirty="0"/>
              <a:t>doubling</a:t>
            </a:r>
            <a:r>
              <a:rPr lang="en-US" dirty="0"/>
              <a:t> every year since the invention of the digital computer</a:t>
            </a:r>
          </a:p>
          <a:p>
            <a:r>
              <a:rPr lang="en-US" dirty="0"/>
              <a:t>Moore’s “Law” states that:</a:t>
            </a:r>
          </a:p>
          <a:p>
            <a:pPr lvl="1"/>
            <a:r>
              <a:rPr lang="en-US" dirty="0"/>
              <a:t>At a given price point</a:t>
            </a:r>
            <a:r>
              <a:rPr lang="is-IS" dirty="0"/>
              <a:t>…</a:t>
            </a:r>
          </a:p>
          <a:p>
            <a:pPr lvl="1"/>
            <a:r>
              <a:rPr lang="is-IS" dirty="0"/>
              <a:t>amount of computing power </a:t>
            </a:r>
            <a:r>
              <a:rPr lang="is-IS" b="1" dirty="0"/>
              <a:t>doubles</a:t>
            </a:r>
            <a:r>
              <a:rPr lang="is-IS" dirty="0"/>
              <a:t> roughly every</a:t>
            </a:r>
            <a:br>
              <a:rPr lang="is-IS" dirty="0"/>
            </a:br>
            <a:r>
              <a:rPr lang="is-IS" b="1" dirty="0"/>
              <a:t>18 months</a:t>
            </a:r>
          </a:p>
          <a:p>
            <a:r>
              <a:rPr lang="is-IS" dirty="0"/>
              <a:t>Reality is a bit more complex...</a:t>
            </a:r>
          </a:p>
        </p:txBody>
      </p:sp>
      <p:sp>
        <p:nvSpPr>
          <p:cNvPr id="4" name="Footer Placeholder 3">
            <a:extLst>
              <a:ext uri="{FF2B5EF4-FFF2-40B4-BE49-F238E27FC236}">
                <a16:creationId xmlns="" xmlns:a16="http://schemas.microsoft.com/office/drawing/2014/main" id="{EB6863ED-615F-4AF1-93EF-21CC054F194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535500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ECFC8E4-1B93-4E01-9191-50DA9B23F740}"/>
              </a:ext>
            </a:extLst>
          </p:cNvPr>
          <p:cNvSpPr>
            <a:spLocks noGrp="1"/>
          </p:cNvSpPr>
          <p:nvPr>
            <p:ph type="title"/>
          </p:nvPr>
        </p:nvSpPr>
        <p:spPr/>
        <p:txBody>
          <a:bodyPr/>
          <a:lstStyle/>
          <a:p>
            <a:r>
              <a:rPr lang="en-US" dirty="0"/>
              <a:t>Toward Deeper Pipelines</a:t>
            </a:r>
          </a:p>
        </p:txBody>
      </p:sp>
      <p:sp>
        <p:nvSpPr>
          <p:cNvPr id="4" name="Content Placeholder 3">
            <a:extLst>
              <a:ext uri="{FF2B5EF4-FFF2-40B4-BE49-F238E27FC236}">
                <a16:creationId xmlns="" xmlns:a16="http://schemas.microsoft.com/office/drawing/2014/main" id="{913E519D-9B2F-4C59-8864-494CE8665302}"/>
              </a:ext>
            </a:extLst>
          </p:cNvPr>
          <p:cNvSpPr>
            <a:spLocks noGrp="1"/>
          </p:cNvSpPr>
          <p:nvPr>
            <p:ph idx="1"/>
          </p:nvPr>
        </p:nvSpPr>
        <p:spPr/>
        <p:txBody>
          <a:bodyPr>
            <a:normAutofit lnSpcReduction="10000"/>
          </a:bodyPr>
          <a:lstStyle/>
          <a:p>
            <a:r>
              <a:rPr lang="en-US" dirty="0"/>
              <a:t>There are limits to how many stages a pipeline can be broken into</a:t>
            </a:r>
          </a:p>
          <a:p>
            <a:pPr lvl="1"/>
            <a:r>
              <a:rPr lang="en-US" dirty="0"/>
              <a:t>Increased clock speeds </a:t>
            </a:r>
            <a:r>
              <a:rPr lang="en-US" dirty="0">
                <a:sym typeface="Wingdings" panose="05000000000000000000" pitchFamily="2" charset="2"/>
              </a:rPr>
              <a:t> increased heat and power consumption</a:t>
            </a:r>
          </a:p>
          <a:p>
            <a:pPr lvl="1"/>
            <a:r>
              <a:rPr lang="en-US" dirty="0">
                <a:sym typeface="Wingdings" panose="05000000000000000000" pitchFamily="2" charset="2"/>
              </a:rPr>
              <a:t>More stages  more-complex forwarding logic</a:t>
            </a:r>
          </a:p>
          <a:p>
            <a:pPr lvl="1"/>
            <a:r>
              <a:rPr lang="en-US" dirty="0">
                <a:sym typeface="Wingdings" panose="05000000000000000000" pitchFamily="2" charset="2"/>
              </a:rPr>
              <a:t>More-complex logic  more transistors, larger die area</a:t>
            </a:r>
          </a:p>
          <a:p>
            <a:pPr lvl="1"/>
            <a:r>
              <a:rPr lang="en-US" dirty="0">
                <a:sym typeface="Wingdings" panose="05000000000000000000" pitchFamily="2" charset="2"/>
              </a:rPr>
              <a:t>More stages  bigger cost on branch </a:t>
            </a:r>
            <a:r>
              <a:rPr lang="en-US" dirty="0" err="1">
                <a:sym typeface="Wingdings" panose="05000000000000000000" pitchFamily="2" charset="2"/>
              </a:rPr>
              <a:t>mispredict</a:t>
            </a:r>
            <a:endParaRPr lang="en-US" dirty="0">
              <a:sym typeface="Wingdings" panose="05000000000000000000" pitchFamily="2" charset="2"/>
            </a:endParaRPr>
          </a:p>
          <a:p>
            <a:pPr lvl="1"/>
            <a:r>
              <a:rPr lang="en-US" dirty="0">
                <a:sym typeface="Wingdings" panose="05000000000000000000" pitchFamily="2" charset="2"/>
              </a:rPr>
              <a:t>Minimum time to complete a stage is limited by technology considerations such as register access latency</a:t>
            </a:r>
          </a:p>
          <a:p>
            <a:r>
              <a:rPr lang="en-US" dirty="0">
                <a:sym typeface="Wingdings" panose="05000000000000000000" pitchFamily="2" charset="2"/>
              </a:rPr>
              <a:t>As such, pipeline depths </a:t>
            </a:r>
            <a:r>
              <a:rPr lang="en-US" i="1" dirty="0">
                <a:sym typeface="Wingdings" panose="05000000000000000000" pitchFamily="2" charset="2"/>
              </a:rPr>
              <a:t>typically</a:t>
            </a:r>
            <a:r>
              <a:rPr lang="en-US" dirty="0">
                <a:sym typeface="Wingdings" panose="05000000000000000000" pitchFamily="2" charset="2"/>
              </a:rPr>
              <a:t> vary between 5 stages at the low end, and 31 stages at the very high end</a:t>
            </a:r>
            <a:endParaRPr lang="en-US" dirty="0"/>
          </a:p>
        </p:txBody>
      </p:sp>
      <p:sp>
        <p:nvSpPr>
          <p:cNvPr id="2" name="Footer Placeholder 1">
            <a:extLst>
              <a:ext uri="{FF2B5EF4-FFF2-40B4-BE49-F238E27FC236}">
                <a16:creationId xmlns="" xmlns:a16="http://schemas.microsoft.com/office/drawing/2014/main" id="{D3C300E9-00EE-4BD4-930E-E71C3A0327D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40313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Parallelism</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4F87C130-7DD3-47B2-BED5-E433FDA54ED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318126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3" name="Content Placeholder 2"/>
          <p:cNvSpPr>
            <a:spLocks noGrp="1"/>
          </p:cNvSpPr>
          <p:nvPr>
            <p:ph idx="1"/>
          </p:nvPr>
        </p:nvSpPr>
        <p:spPr/>
        <p:txBody>
          <a:bodyPr/>
          <a:lstStyle/>
          <a:p>
            <a:r>
              <a:rPr lang="en-US" dirty="0"/>
              <a:t>Proposed by Michael J. Flynn of Stanford University in 1966</a:t>
            </a:r>
          </a:p>
          <a:p>
            <a:r>
              <a:rPr lang="en-US" dirty="0"/>
              <a:t>Breaks parallelism into </a:t>
            </a:r>
            <a:r>
              <a:rPr lang="en-US" b="1" dirty="0"/>
              <a:t>instruction-level parallelism </a:t>
            </a:r>
            <a:r>
              <a:rPr lang="en-US" dirty="0"/>
              <a:t>(ILP) and </a:t>
            </a:r>
            <a:r>
              <a:rPr lang="en-US" b="1" dirty="0"/>
              <a:t>data-level parallelism </a:t>
            </a:r>
            <a:r>
              <a:rPr lang="en-US" dirty="0"/>
              <a:t>(DLP)</a:t>
            </a:r>
          </a:p>
          <a:p>
            <a:pPr lvl="1"/>
            <a:r>
              <a:rPr lang="en-US" dirty="0"/>
              <a:t>Single instruction, single data (SISD)</a:t>
            </a:r>
          </a:p>
          <a:p>
            <a:pPr lvl="1"/>
            <a:r>
              <a:rPr lang="en-US" dirty="0"/>
              <a:t>Multiple instruction, multiple data (MIMD)</a:t>
            </a:r>
          </a:p>
          <a:p>
            <a:pPr lvl="1"/>
            <a:r>
              <a:rPr lang="en-US" dirty="0"/>
              <a:t>Single instruction, multiple data (SIMD)</a:t>
            </a:r>
          </a:p>
          <a:p>
            <a:pPr lvl="1"/>
            <a:r>
              <a:rPr lang="en-US" dirty="0"/>
              <a:t>Multiple instruction, single data (MISD)</a:t>
            </a:r>
            <a:br>
              <a:rPr lang="en-US" dirty="0"/>
            </a:br>
            <a:endParaRPr lang="en-US" dirty="0"/>
          </a:p>
          <a:p>
            <a:pPr lvl="1"/>
            <a:r>
              <a:rPr lang="en-US" dirty="0"/>
              <a:t>Single instruction, multiple thread (SIMT): GPUs</a:t>
            </a:r>
          </a:p>
        </p:txBody>
      </p:sp>
      <p:sp>
        <p:nvSpPr>
          <p:cNvPr id="4" name="Footer Placeholder 3">
            <a:extLst>
              <a:ext uri="{FF2B5EF4-FFF2-40B4-BE49-F238E27FC236}">
                <a16:creationId xmlns="" xmlns:a16="http://schemas.microsoft.com/office/drawing/2014/main" id="{1B7CAB65-B356-4A1A-8B7B-82859AF2C9F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59782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8" name="TextBox 7"/>
          <p:cNvSpPr txBox="1"/>
          <p:nvPr/>
        </p:nvSpPr>
        <p:spPr>
          <a:xfrm>
            <a:off x="247816" y="1720468"/>
            <a:ext cx="1121020" cy="584776"/>
          </a:xfrm>
          <a:prstGeom prst="rect">
            <a:avLst/>
          </a:prstGeom>
          <a:noFill/>
        </p:spPr>
        <p:txBody>
          <a:bodyPr wrap="none" rtlCol="0">
            <a:spAutoFit/>
          </a:bodyPr>
          <a:lstStyle/>
          <a:p>
            <a:pPr algn="ctr"/>
            <a:r>
              <a:rPr lang="en-US" sz="3200" dirty="0">
                <a:solidFill>
                  <a:srgbClr val="333333"/>
                </a:solidFill>
              </a:rPr>
              <a:t>SISD</a:t>
            </a:r>
          </a:p>
        </p:txBody>
      </p:sp>
      <p:grpSp>
        <p:nvGrpSpPr>
          <p:cNvPr id="16" name="Group 15"/>
          <p:cNvGrpSpPr/>
          <p:nvPr/>
        </p:nvGrpSpPr>
        <p:grpSpPr>
          <a:xfrm>
            <a:off x="3564057" y="1814522"/>
            <a:ext cx="2012277" cy="1649351"/>
            <a:chOff x="3564057" y="2314866"/>
            <a:chExt cx="2012277" cy="1649351"/>
          </a:xfrm>
        </p:grpSpPr>
        <p:sp>
          <p:nvSpPr>
            <p:cNvPr id="5" name="Rectangle 4"/>
            <p:cNvSpPr/>
            <p:nvPr/>
          </p:nvSpPr>
          <p:spPr>
            <a:xfrm>
              <a:off x="3839812" y="2780726"/>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r1,r2</a:t>
              </a:r>
            </a:p>
          </p:txBody>
        </p:sp>
        <p:sp>
          <p:nvSpPr>
            <p:cNvPr id="6" name="Rectangle 5"/>
            <p:cNvSpPr/>
            <p:nvPr/>
          </p:nvSpPr>
          <p:spPr>
            <a:xfrm>
              <a:off x="3839812" y="3175223"/>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r3,r4</a:t>
              </a:r>
            </a:p>
          </p:txBody>
        </p:sp>
        <p:sp>
          <p:nvSpPr>
            <p:cNvPr id="7" name="Rectangle 6"/>
            <p:cNvSpPr/>
            <p:nvPr/>
          </p:nvSpPr>
          <p:spPr>
            <a:xfrm>
              <a:off x="3839812" y="3569720"/>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9" name="TextBox 8"/>
            <p:cNvSpPr txBox="1"/>
            <p:nvPr/>
          </p:nvSpPr>
          <p:spPr>
            <a:xfrm>
              <a:off x="3564057" y="2314866"/>
              <a:ext cx="2012277" cy="369332"/>
            </a:xfrm>
            <a:prstGeom prst="rect">
              <a:avLst/>
            </a:prstGeom>
            <a:noFill/>
          </p:spPr>
          <p:txBody>
            <a:bodyPr wrap="none" rtlCol="0">
              <a:spAutoFit/>
            </a:bodyPr>
            <a:lstStyle/>
            <a:p>
              <a:r>
                <a:rPr lang="en-US" dirty="0">
                  <a:solidFill>
                    <a:srgbClr val="333333"/>
                  </a:solidFill>
                </a:rPr>
                <a:t>Instruction Stream</a:t>
              </a:r>
            </a:p>
          </p:txBody>
        </p:sp>
      </p:grpSp>
      <p:sp>
        <p:nvSpPr>
          <p:cNvPr id="4" name="Manual Operation 3"/>
          <p:cNvSpPr/>
          <p:nvPr/>
        </p:nvSpPr>
        <p:spPr>
          <a:xfrm>
            <a:off x="3878299" y="4868676"/>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11" name="Down Arrow 10"/>
          <p:cNvSpPr/>
          <p:nvPr/>
        </p:nvSpPr>
        <p:spPr>
          <a:xfrm>
            <a:off x="4431533" y="5550278"/>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4094768" y="4329850"/>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773953" y="4329850"/>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988919" y="376696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18" name="Oval 17"/>
          <p:cNvSpPr/>
          <p:nvPr/>
        </p:nvSpPr>
        <p:spPr>
          <a:xfrm>
            <a:off x="4668104" y="376696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19" name="Oval 18"/>
          <p:cNvSpPr/>
          <p:nvPr/>
        </p:nvSpPr>
        <p:spPr>
          <a:xfrm>
            <a:off x="4325684" y="6079479"/>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 name="Footer Placeholder 2">
            <a:extLst>
              <a:ext uri="{FF2B5EF4-FFF2-40B4-BE49-F238E27FC236}">
                <a16:creationId xmlns="" xmlns:a16="http://schemas.microsoft.com/office/drawing/2014/main" id="{B733C42C-A284-4C67-A667-60CB8AA782D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099262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8" name="TextBox 7"/>
          <p:cNvSpPr txBox="1"/>
          <p:nvPr/>
        </p:nvSpPr>
        <p:spPr>
          <a:xfrm>
            <a:off x="230915" y="1710846"/>
            <a:ext cx="1463662" cy="584776"/>
          </a:xfrm>
          <a:prstGeom prst="rect">
            <a:avLst/>
          </a:prstGeom>
          <a:noFill/>
        </p:spPr>
        <p:txBody>
          <a:bodyPr wrap="none" rtlCol="0">
            <a:spAutoFit/>
          </a:bodyPr>
          <a:lstStyle/>
          <a:p>
            <a:pPr algn="ctr"/>
            <a:r>
              <a:rPr lang="en-US" sz="3200" dirty="0">
                <a:solidFill>
                  <a:srgbClr val="333333"/>
                </a:solidFill>
              </a:rPr>
              <a:t>MIMD</a:t>
            </a:r>
          </a:p>
        </p:txBody>
      </p:sp>
      <p:sp>
        <p:nvSpPr>
          <p:cNvPr id="5" name="Rectangle 4"/>
          <p:cNvSpPr/>
          <p:nvPr/>
        </p:nvSpPr>
        <p:spPr>
          <a:xfrm>
            <a:off x="2410372" y="2290004"/>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r1,r2</a:t>
            </a:r>
          </a:p>
        </p:txBody>
      </p:sp>
      <p:sp>
        <p:nvSpPr>
          <p:cNvPr id="6" name="Rectangle 5"/>
          <p:cNvSpPr/>
          <p:nvPr/>
        </p:nvSpPr>
        <p:spPr>
          <a:xfrm>
            <a:off x="2410372" y="2684501"/>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r3,r4</a:t>
            </a:r>
          </a:p>
        </p:txBody>
      </p:sp>
      <p:sp>
        <p:nvSpPr>
          <p:cNvPr id="7" name="Rectangle 6"/>
          <p:cNvSpPr/>
          <p:nvPr/>
        </p:nvSpPr>
        <p:spPr>
          <a:xfrm>
            <a:off x="2410372" y="3078998"/>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9" name="TextBox 8"/>
          <p:cNvSpPr txBox="1"/>
          <p:nvPr/>
        </p:nvSpPr>
        <p:spPr>
          <a:xfrm>
            <a:off x="2130655" y="1824144"/>
            <a:ext cx="2012277" cy="369332"/>
          </a:xfrm>
          <a:prstGeom prst="rect">
            <a:avLst/>
          </a:prstGeom>
          <a:noFill/>
        </p:spPr>
        <p:txBody>
          <a:bodyPr wrap="none" rtlCol="0">
            <a:spAutoFit/>
          </a:bodyPr>
          <a:lstStyle/>
          <a:p>
            <a:r>
              <a:rPr lang="en-US" dirty="0">
                <a:solidFill>
                  <a:srgbClr val="333333"/>
                </a:solidFill>
              </a:rPr>
              <a:t>Instruction Stream</a:t>
            </a:r>
          </a:p>
        </p:txBody>
      </p:sp>
      <p:sp>
        <p:nvSpPr>
          <p:cNvPr id="15" name="Rectangle 14"/>
          <p:cNvSpPr/>
          <p:nvPr/>
        </p:nvSpPr>
        <p:spPr>
          <a:xfrm>
            <a:off x="5280786" y="2290004"/>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div r5,r2</a:t>
            </a:r>
          </a:p>
        </p:txBody>
      </p:sp>
      <p:sp>
        <p:nvSpPr>
          <p:cNvPr id="16" name="Rectangle 15"/>
          <p:cNvSpPr/>
          <p:nvPr/>
        </p:nvSpPr>
        <p:spPr>
          <a:xfrm>
            <a:off x="5280786" y="2684501"/>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sub r3,r1</a:t>
            </a:r>
          </a:p>
        </p:txBody>
      </p:sp>
      <p:sp>
        <p:nvSpPr>
          <p:cNvPr id="17" name="Rectangle 16"/>
          <p:cNvSpPr/>
          <p:nvPr/>
        </p:nvSpPr>
        <p:spPr>
          <a:xfrm>
            <a:off x="5280786" y="3078998"/>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18" name="TextBox 17"/>
          <p:cNvSpPr txBox="1"/>
          <p:nvPr/>
        </p:nvSpPr>
        <p:spPr>
          <a:xfrm>
            <a:off x="5001069" y="1824144"/>
            <a:ext cx="2012277" cy="369332"/>
          </a:xfrm>
          <a:prstGeom prst="rect">
            <a:avLst/>
          </a:prstGeom>
          <a:noFill/>
        </p:spPr>
        <p:txBody>
          <a:bodyPr wrap="none" rtlCol="0">
            <a:spAutoFit/>
          </a:bodyPr>
          <a:lstStyle/>
          <a:p>
            <a:r>
              <a:rPr lang="en-US" dirty="0">
                <a:solidFill>
                  <a:srgbClr val="333333"/>
                </a:solidFill>
              </a:rPr>
              <a:t>Instruction Stream</a:t>
            </a:r>
          </a:p>
        </p:txBody>
      </p:sp>
      <p:sp>
        <p:nvSpPr>
          <p:cNvPr id="4" name="Manual Operation 3"/>
          <p:cNvSpPr/>
          <p:nvPr/>
        </p:nvSpPr>
        <p:spPr>
          <a:xfrm>
            <a:off x="2448859" y="4878298"/>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11" name="Down Arrow 10"/>
          <p:cNvSpPr/>
          <p:nvPr/>
        </p:nvSpPr>
        <p:spPr>
          <a:xfrm>
            <a:off x="3003106" y="5559900"/>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2658098" y="433947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3337283" y="433947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552249" y="377658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28" name="Oval 27"/>
          <p:cNvSpPr/>
          <p:nvPr/>
        </p:nvSpPr>
        <p:spPr>
          <a:xfrm>
            <a:off x="3231434" y="377658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29" name="Oval 28"/>
          <p:cNvSpPr/>
          <p:nvPr/>
        </p:nvSpPr>
        <p:spPr>
          <a:xfrm>
            <a:off x="2897257" y="611315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0" name="Manual Operation 29"/>
          <p:cNvSpPr/>
          <p:nvPr/>
        </p:nvSpPr>
        <p:spPr>
          <a:xfrm>
            <a:off x="5319273" y="4878298"/>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31" name="Down Arrow 30"/>
          <p:cNvSpPr/>
          <p:nvPr/>
        </p:nvSpPr>
        <p:spPr>
          <a:xfrm>
            <a:off x="5873520" y="5559900"/>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5528512" y="433947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a:off x="6207697" y="433947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422663" y="377658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5" name="Oval 34"/>
          <p:cNvSpPr/>
          <p:nvPr/>
        </p:nvSpPr>
        <p:spPr>
          <a:xfrm>
            <a:off x="6101848" y="3776586"/>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36" name="Oval 35"/>
          <p:cNvSpPr/>
          <p:nvPr/>
        </p:nvSpPr>
        <p:spPr>
          <a:xfrm>
            <a:off x="5767671" y="611315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 name="Footer Placeholder 2">
            <a:extLst>
              <a:ext uri="{FF2B5EF4-FFF2-40B4-BE49-F238E27FC236}">
                <a16:creationId xmlns="" xmlns:a16="http://schemas.microsoft.com/office/drawing/2014/main" id="{21EEEC81-F1DB-4D1A-8914-568DDD54418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488112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8" name="TextBox 7"/>
          <p:cNvSpPr txBox="1"/>
          <p:nvPr/>
        </p:nvSpPr>
        <p:spPr>
          <a:xfrm>
            <a:off x="218953" y="1730090"/>
            <a:ext cx="1292341" cy="584776"/>
          </a:xfrm>
          <a:prstGeom prst="rect">
            <a:avLst/>
          </a:prstGeom>
          <a:noFill/>
        </p:spPr>
        <p:txBody>
          <a:bodyPr wrap="none" rtlCol="0">
            <a:spAutoFit/>
          </a:bodyPr>
          <a:lstStyle/>
          <a:p>
            <a:r>
              <a:rPr lang="en-US" sz="3200" dirty="0">
                <a:solidFill>
                  <a:srgbClr val="333333"/>
                </a:solidFill>
              </a:rPr>
              <a:t>SIMD</a:t>
            </a:r>
          </a:p>
        </p:txBody>
      </p:sp>
      <p:sp>
        <p:nvSpPr>
          <p:cNvPr id="5" name="Rectangle 4"/>
          <p:cNvSpPr/>
          <p:nvPr/>
        </p:nvSpPr>
        <p:spPr>
          <a:xfrm>
            <a:off x="3840980" y="2280382"/>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v1,v2</a:t>
            </a:r>
          </a:p>
        </p:txBody>
      </p:sp>
      <p:sp>
        <p:nvSpPr>
          <p:cNvPr id="6" name="Rectangle 5"/>
          <p:cNvSpPr/>
          <p:nvPr/>
        </p:nvSpPr>
        <p:spPr>
          <a:xfrm>
            <a:off x="3840980" y="2674879"/>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v3,v4</a:t>
            </a:r>
          </a:p>
        </p:txBody>
      </p:sp>
      <p:sp>
        <p:nvSpPr>
          <p:cNvPr id="7" name="Rectangle 6"/>
          <p:cNvSpPr/>
          <p:nvPr/>
        </p:nvSpPr>
        <p:spPr>
          <a:xfrm>
            <a:off x="3840980" y="3069376"/>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9" name="TextBox 8"/>
          <p:cNvSpPr txBox="1"/>
          <p:nvPr/>
        </p:nvSpPr>
        <p:spPr>
          <a:xfrm>
            <a:off x="3561263" y="1814522"/>
            <a:ext cx="2012277" cy="369332"/>
          </a:xfrm>
          <a:prstGeom prst="rect">
            <a:avLst/>
          </a:prstGeom>
          <a:noFill/>
        </p:spPr>
        <p:txBody>
          <a:bodyPr wrap="none" rtlCol="0">
            <a:spAutoFit/>
          </a:bodyPr>
          <a:lstStyle/>
          <a:p>
            <a:r>
              <a:rPr lang="en-US" dirty="0">
                <a:solidFill>
                  <a:srgbClr val="333333"/>
                </a:solidFill>
              </a:rPr>
              <a:t>Instruction Stream</a:t>
            </a:r>
          </a:p>
        </p:txBody>
      </p:sp>
      <p:sp>
        <p:nvSpPr>
          <p:cNvPr id="4" name="Manual Operation 3"/>
          <p:cNvSpPr/>
          <p:nvPr/>
        </p:nvSpPr>
        <p:spPr>
          <a:xfrm>
            <a:off x="3009148" y="4782078"/>
            <a:ext cx="3116507"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VPU</a:t>
            </a:r>
          </a:p>
        </p:txBody>
      </p:sp>
      <p:grpSp>
        <p:nvGrpSpPr>
          <p:cNvPr id="3" name="Group 2"/>
          <p:cNvGrpSpPr/>
          <p:nvPr/>
        </p:nvGrpSpPr>
        <p:grpSpPr>
          <a:xfrm>
            <a:off x="3178220" y="4243252"/>
            <a:ext cx="1192365" cy="471472"/>
            <a:chOff x="4028975" y="4243252"/>
            <a:chExt cx="1192365" cy="471472"/>
          </a:xfrm>
        </p:grpSpPr>
        <p:sp>
          <p:nvSpPr>
            <p:cNvPr id="10" name="Down Arrow 9"/>
            <p:cNvSpPr/>
            <p:nvPr/>
          </p:nvSpPr>
          <p:spPr>
            <a:xfrm>
              <a:off x="4028975"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336630"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4644285"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951939"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764218" y="4243252"/>
            <a:ext cx="1192365" cy="471472"/>
            <a:chOff x="4028975" y="4243252"/>
            <a:chExt cx="1192365" cy="471472"/>
          </a:xfrm>
        </p:grpSpPr>
        <p:sp>
          <p:nvSpPr>
            <p:cNvPr id="18" name="Down Arrow 17"/>
            <p:cNvSpPr/>
            <p:nvPr/>
          </p:nvSpPr>
          <p:spPr>
            <a:xfrm>
              <a:off x="4028975"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336630"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4644285"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4951939" y="4243252"/>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971219" y="5473303"/>
            <a:ext cx="1192365" cy="471472"/>
            <a:chOff x="3971219" y="5473303"/>
            <a:chExt cx="1192365" cy="471472"/>
          </a:xfrm>
        </p:grpSpPr>
        <p:sp>
          <p:nvSpPr>
            <p:cNvPr id="23" name="Down Arrow 22"/>
            <p:cNvSpPr/>
            <p:nvPr/>
          </p:nvSpPr>
          <p:spPr>
            <a:xfrm>
              <a:off x="3971219" y="5473303"/>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4278874" y="5473303"/>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4586529" y="5473303"/>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4894183" y="5473303"/>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ounded Rectangle 34"/>
          <p:cNvSpPr/>
          <p:nvPr/>
        </p:nvSpPr>
        <p:spPr>
          <a:xfrm>
            <a:off x="3097575" y="3670746"/>
            <a:ext cx="1315401" cy="481098"/>
          </a:xfrm>
          <a:prstGeom prst="roundRect">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latin typeface="Consolas"/>
                <a:cs typeface="Consolas"/>
              </a:rPr>
              <a:t>vX</a:t>
            </a:r>
            <a:endParaRPr lang="en-US" sz="1200" dirty="0">
              <a:latin typeface="Consolas"/>
              <a:cs typeface="Consolas"/>
            </a:endParaRPr>
          </a:p>
        </p:txBody>
      </p:sp>
      <p:sp>
        <p:nvSpPr>
          <p:cNvPr id="36" name="Rounded Rectangle 35"/>
          <p:cNvSpPr/>
          <p:nvPr/>
        </p:nvSpPr>
        <p:spPr>
          <a:xfrm>
            <a:off x="3902691" y="6026559"/>
            <a:ext cx="1315401" cy="481098"/>
          </a:xfrm>
          <a:prstGeom prst="roundRect">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latin typeface="Consolas"/>
                <a:cs typeface="Consolas"/>
              </a:rPr>
              <a:t>vX</a:t>
            </a:r>
            <a:endParaRPr lang="en-US" sz="1200" dirty="0">
              <a:latin typeface="Consolas"/>
              <a:cs typeface="Consolas"/>
            </a:endParaRPr>
          </a:p>
        </p:txBody>
      </p:sp>
      <p:sp>
        <p:nvSpPr>
          <p:cNvPr id="37" name="Rounded Rectangle 36"/>
          <p:cNvSpPr/>
          <p:nvPr/>
        </p:nvSpPr>
        <p:spPr>
          <a:xfrm>
            <a:off x="4698908" y="3670746"/>
            <a:ext cx="1315401" cy="481098"/>
          </a:xfrm>
          <a:prstGeom prst="roundRect">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latin typeface="Consolas"/>
                <a:cs typeface="Consolas"/>
              </a:rPr>
              <a:t>vY</a:t>
            </a:r>
            <a:endParaRPr lang="en-US" sz="1200" dirty="0">
              <a:latin typeface="Consolas"/>
              <a:cs typeface="Consolas"/>
            </a:endParaRPr>
          </a:p>
        </p:txBody>
      </p:sp>
      <p:sp>
        <p:nvSpPr>
          <p:cNvPr id="11" name="Footer Placeholder 10">
            <a:extLst>
              <a:ext uri="{FF2B5EF4-FFF2-40B4-BE49-F238E27FC236}">
                <a16:creationId xmlns="" xmlns:a16="http://schemas.microsoft.com/office/drawing/2014/main" id="{6A500747-16C7-4FD7-B731-E7D32D80937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361711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10" name="Content Placeholder 9"/>
          <p:cNvSpPr>
            <a:spLocks noGrp="1"/>
          </p:cNvSpPr>
          <p:nvPr>
            <p:ph sz="half" idx="2"/>
          </p:nvPr>
        </p:nvSpPr>
        <p:spPr>
          <a:xfrm>
            <a:off x="5320669" y="1828800"/>
            <a:ext cx="3473350" cy="4297363"/>
          </a:xfrm>
        </p:spPr>
        <p:txBody>
          <a:bodyPr/>
          <a:lstStyle/>
          <a:p>
            <a:r>
              <a:rPr lang="en-US" dirty="0"/>
              <a:t>Primarily used for </a:t>
            </a:r>
            <a:r>
              <a:rPr lang="en-US" b="1" dirty="0"/>
              <a:t>fault tolerance </a:t>
            </a:r>
            <a:r>
              <a:rPr lang="en-US" dirty="0"/>
              <a:t>via redundancy</a:t>
            </a:r>
          </a:p>
        </p:txBody>
      </p:sp>
      <p:sp>
        <p:nvSpPr>
          <p:cNvPr id="8" name="TextBox 7"/>
          <p:cNvSpPr txBox="1"/>
          <p:nvPr/>
        </p:nvSpPr>
        <p:spPr>
          <a:xfrm>
            <a:off x="316575" y="1710846"/>
            <a:ext cx="1292341" cy="584776"/>
          </a:xfrm>
          <a:prstGeom prst="rect">
            <a:avLst/>
          </a:prstGeom>
          <a:noFill/>
        </p:spPr>
        <p:txBody>
          <a:bodyPr wrap="none" rtlCol="0">
            <a:spAutoFit/>
          </a:bodyPr>
          <a:lstStyle/>
          <a:p>
            <a:pPr algn="ctr"/>
            <a:r>
              <a:rPr lang="en-US" sz="3200" dirty="0">
                <a:solidFill>
                  <a:srgbClr val="333333"/>
                </a:solidFill>
              </a:rPr>
              <a:t>MISD</a:t>
            </a:r>
          </a:p>
        </p:txBody>
      </p:sp>
      <p:sp>
        <p:nvSpPr>
          <p:cNvPr id="5" name="Rectangle 4"/>
          <p:cNvSpPr/>
          <p:nvPr/>
        </p:nvSpPr>
        <p:spPr>
          <a:xfrm>
            <a:off x="2117780" y="2366980"/>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r1,r2</a:t>
            </a:r>
          </a:p>
        </p:txBody>
      </p:sp>
      <p:sp>
        <p:nvSpPr>
          <p:cNvPr id="6" name="Rectangle 5"/>
          <p:cNvSpPr/>
          <p:nvPr/>
        </p:nvSpPr>
        <p:spPr>
          <a:xfrm>
            <a:off x="2117780" y="2761477"/>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r3,r4</a:t>
            </a:r>
          </a:p>
        </p:txBody>
      </p:sp>
      <p:sp>
        <p:nvSpPr>
          <p:cNvPr id="7" name="Rectangle 6"/>
          <p:cNvSpPr/>
          <p:nvPr/>
        </p:nvSpPr>
        <p:spPr>
          <a:xfrm>
            <a:off x="2117780" y="3155974"/>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9" name="TextBox 8"/>
          <p:cNvSpPr txBox="1"/>
          <p:nvPr/>
        </p:nvSpPr>
        <p:spPr>
          <a:xfrm>
            <a:off x="1842025" y="1901120"/>
            <a:ext cx="2012277" cy="369332"/>
          </a:xfrm>
          <a:prstGeom prst="rect">
            <a:avLst/>
          </a:prstGeom>
          <a:noFill/>
        </p:spPr>
        <p:txBody>
          <a:bodyPr wrap="none" rtlCol="0">
            <a:spAutoFit/>
          </a:bodyPr>
          <a:lstStyle/>
          <a:p>
            <a:r>
              <a:rPr lang="en-US" dirty="0">
                <a:solidFill>
                  <a:srgbClr val="333333"/>
                </a:solidFill>
              </a:rPr>
              <a:t>Instruction Stream</a:t>
            </a:r>
          </a:p>
        </p:txBody>
      </p:sp>
      <p:sp>
        <p:nvSpPr>
          <p:cNvPr id="4" name="Manual Operation 3"/>
          <p:cNvSpPr/>
          <p:nvPr/>
        </p:nvSpPr>
        <p:spPr>
          <a:xfrm>
            <a:off x="2444897" y="4762834"/>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20" name="Manual Operation 19"/>
          <p:cNvSpPr/>
          <p:nvPr/>
        </p:nvSpPr>
        <p:spPr>
          <a:xfrm>
            <a:off x="5469247" y="4753212"/>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27" name="Down Arrow 26"/>
          <p:cNvSpPr/>
          <p:nvPr/>
        </p:nvSpPr>
        <p:spPr>
          <a:xfrm rot="3259729">
            <a:off x="3343844" y="3189244"/>
            <a:ext cx="269401" cy="1849703"/>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rot="3259729">
            <a:off x="4036493" y="3189246"/>
            <a:ext cx="269401" cy="1849703"/>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rot="18340271" flipH="1">
            <a:off x="5642384" y="3197315"/>
            <a:ext cx="269401" cy="1849703"/>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rot="18340271" flipH="1">
            <a:off x="4949735" y="3197317"/>
            <a:ext cx="269401" cy="1849703"/>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rot="3259729">
            <a:off x="5398739" y="5154916"/>
            <a:ext cx="269401" cy="1459836"/>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027474" y="2984258"/>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7" name="Oval 36"/>
          <p:cNvSpPr/>
          <p:nvPr/>
        </p:nvSpPr>
        <p:spPr>
          <a:xfrm>
            <a:off x="4706659" y="2984258"/>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39" name="Oval 38"/>
          <p:cNvSpPr/>
          <p:nvPr/>
        </p:nvSpPr>
        <p:spPr>
          <a:xfrm>
            <a:off x="4420423" y="6244527"/>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40" name="Down Arrow 39"/>
          <p:cNvSpPr/>
          <p:nvPr/>
        </p:nvSpPr>
        <p:spPr>
          <a:xfrm rot="18340271" flipH="1">
            <a:off x="3643069" y="5154916"/>
            <a:ext cx="269401" cy="1459836"/>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 xmlns:a16="http://schemas.microsoft.com/office/drawing/2014/main" id="{3940F914-C4D6-4D4F-AAE8-4C20112A63A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818906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3" name="Content Placeholder 2"/>
          <p:cNvSpPr>
            <a:spLocks noGrp="1"/>
          </p:cNvSpPr>
          <p:nvPr>
            <p:ph sz="half" idx="1"/>
          </p:nvPr>
        </p:nvSpPr>
        <p:spPr>
          <a:xfrm>
            <a:off x="221294" y="1828800"/>
            <a:ext cx="4124329" cy="4297363"/>
          </a:xfrm>
        </p:spPr>
        <p:txBody>
          <a:bodyPr/>
          <a:lstStyle/>
          <a:p>
            <a:endParaRPr lang="en-US" dirty="0"/>
          </a:p>
          <a:p>
            <a:endParaRPr lang="en-US" dirty="0"/>
          </a:p>
          <a:p>
            <a:endParaRPr lang="en-US" dirty="0"/>
          </a:p>
          <a:p>
            <a:endParaRPr lang="en-US" dirty="0"/>
          </a:p>
          <a:p>
            <a:endParaRPr lang="en-US" dirty="0"/>
          </a:p>
          <a:p>
            <a:r>
              <a:rPr lang="en-US" dirty="0"/>
              <a:t>Not parallelism</a:t>
            </a:r>
            <a:r>
              <a:rPr lang="is-IS" dirty="0"/>
              <a:t>…</a:t>
            </a:r>
            <a:endParaRPr lang="en-US" dirty="0"/>
          </a:p>
          <a:p>
            <a:r>
              <a:rPr lang="en-US" dirty="0"/>
              <a:t>but this </a:t>
            </a:r>
            <a:r>
              <a:rPr lang="en-US" b="1" i="1" dirty="0"/>
              <a:t>is</a:t>
            </a:r>
            <a:r>
              <a:rPr lang="en-US" dirty="0"/>
              <a:t> concurrency</a:t>
            </a:r>
          </a:p>
        </p:txBody>
      </p:sp>
      <p:sp>
        <p:nvSpPr>
          <p:cNvPr id="8" name="TextBox 7"/>
          <p:cNvSpPr txBox="1"/>
          <p:nvPr/>
        </p:nvSpPr>
        <p:spPr>
          <a:xfrm>
            <a:off x="125084" y="1710846"/>
            <a:ext cx="1787569" cy="954107"/>
          </a:xfrm>
          <a:prstGeom prst="rect">
            <a:avLst/>
          </a:prstGeom>
          <a:noFill/>
        </p:spPr>
        <p:txBody>
          <a:bodyPr wrap="none" rtlCol="0">
            <a:spAutoFit/>
          </a:bodyPr>
          <a:lstStyle/>
          <a:p>
            <a:pPr algn="ctr"/>
            <a:r>
              <a:rPr lang="en-US" sz="3200" dirty="0">
                <a:solidFill>
                  <a:srgbClr val="333333"/>
                </a:solidFill>
              </a:rPr>
              <a:t>MIMD</a:t>
            </a:r>
            <a:br>
              <a:rPr lang="en-US" sz="3200" dirty="0">
                <a:solidFill>
                  <a:srgbClr val="333333"/>
                </a:solidFill>
              </a:rPr>
            </a:br>
            <a:r>
              <a:rPr lang="en-US" sz="2400" dirty="0">
                <a:solidFill>
                  <a:srgbClr val="333333"/>
                </a:solidFill>
              </a:rPr>
              <a:t>(time-sliced)</a:t>
            </a:r>
          </a:p>
        </p:txBody>
      </p:sp>
      <p:sp>
        <p:nvSpPr>
          <p:cNvPr id="5" name="Rectangle 4"/>
          <p:cNvSpPr/>
          <p:nvPr/>
        </p:nvSpPr>
        <p:spPr>
          <a:xfrm>
            <a:off x="2829734" y="2107186"/>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r1,r2</a:t>
            </a:r>
          </a:p>
        </p:txBody>
      </p:sp>
      <p:sp>
        <p:nvSpPr>
          <p:cNvPr id="6" name="Rectangle 5"/>
          <p:cNvSpPr/>
          <p:nvPr/>
        </p:nvSpPr>
        <p:spPr>
          <a:xfrm>
            <a:off x="2829734" y="2501683"/>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r3,r4</a:t>
            </a:r>
          </a:p>
        </p:txBody>
      </p:sp>
      <p:sp>
        <p:nvSpPr>
          <p:cNvPr id="7" name="Rectangle 6"/>
          <p:cNvSpPr/>
          <p:nvPr/>
        </p:nvSpPr>
        <p:spPr>
          <a:xfrm>
            <a:off x="2829734" y="2896180"/>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9" name="TextBox 8"/>
          <p:cNvSpPr txBox="1"/>
          <p:nvPr/>
        </p:nvSpPr>
        <p:spPr>
          <a:xfrm>
            <a:off x="2553979" y="1641326"/>
            <a:ext cx="2012277" cy="369332"/>
          </a:xfrm>
          <a:prstGeom prst="rect">
            <a:avLst/>
          </a:prstGeom>
          <a:noFill/>
        </p:spPr>
        <p:txBody>
          <a:bodyPr wrap="none" rtlCol="0">
            <a:spAutoFit/>
          </a:bodyPr>
          <a:lstStyle/>
          <a:p>
            <a:r>
              <a:rPr lang="en-US" dirty="0">
                <a:solidFill>
                  <a:srgbClr val="333333"/>
                </a:solidFill>
              </a:rPr>
              <a:t>Instruction Stream</a:t>
            </a:r>
          </a:p>
        </p:txBody>
      </p:sp>
      <p:sp>
        <p:nvSpPr>
          <p:cNvPr id="4" name="Manual Operation 3"/>
          <p:cNvSpPr/>
          <p:nvPr/>
        </p:nvSpPr>
        <p:spPr>
          <a:xfrm>
            <a:off x="3905266" y="4762834"/>
            <a:ext cx="1375869" cy="586935"/>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15" name="Rectangle 14"/>
          <p:cNvSpPr/>
          <p:nvPr/>
        </p:nvSpPr>
        <p:spPr>
          <a:xfrm>
            <a:off x="4988194" y="2107186"/>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onsolas"/>
                <a:cs typeface="Consolas"/>
              </a:rPr>
              <a:t>mul</a:t>
            </a:r>
            <a:r>
              <a:rPr lang="en-US" sz="1600" dirty="0">
                <a:solidFill>
                  <a:srgbClr val="333333"/>
                </a:solidFill>
                <a:latin typeface="Consolas"/>
                <a:cs typeface="Consolas"/>
              </a:rPr>
              <a:t> r1,r2</a:t>
            </a:r>
          </a:p>
        </p:txBody>
      </p:sp>
      <p:sp>
        <p:nvSpPr>
          <p:cNvPr id="16" name="Rectangle 15"/>
          <p:cNvSpPr/>
          <p:nvPr/>
        </p:nvSpPr>
        <p:spPr>
          <a:xfrm>
            <a:off x="4988194" y="2501683"/>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add r3,r4</a:t>
            </a:r>
          </a:p>
        </p:txBody>
      </p:sp>
      <p:sp>
        <p:nvSpPr>
          <p:cNvPr id="17" name="Rectangle 16"/>
          <p:cNvSpPr/>
          <p:nvPr/>
        </p:nvSpPr>
        <p:spPr>
          <a:xfrm>
            <a:off x="4988194" y="2896180"/>
            <a:ext cx="145284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18" name="TextBox 17"/>
          <p:cNvSpPr txBox="1"/>
          <p:nvPr/>
        </p:nvSpPr>
        <p:spPr>
          <a:xfrm>
            <a:off x="4712439" y="1641326"/>
            <a:ext cx="2012277" cy="369332"/>
          </a:xfrm>
          <a:prstGeom prst="rect">
            <a:avLst/>
          </a:prstGeom>
          <a:noFill/>
        </p:spPr>
        <p:txBody>
          <a:bodyPr wrap="none" rtlCol="0">
            <a:spAutoFit/>
          </a:bodyPr>
          <a:lstStyle/>
          <a:p>
            <a:r>
              <a:rPr lang="en-US" dirty="0">
                <a:solidFill>
                  <a:srgbClr val="333333"/>
                </a:solidFill>
              </a:rPr>
              <a:t>Instruction Stream</a:t>
            </a:r>
          </a:p>
        </p:txBody>
      </p:sp>
      <p:grpSp>
        <p:nvGrpSpPr>
          <p:cNvPr id="36" name="Group 35"/>
          <p:cNvGrpSpPr/>
          <p:nvPr/>
        </p:nvGrpSpPr>
        <p:grpSpPr>
          <a:xfrm>
            <a:off x="3218873" y="3566795"/>
            <a:ext cx="1563756" cy="2976435"/>
            <a:chOff x="3218873" y="3566795"/>
            <a:chExt cx="1563756" cy="2976435"/>
          </a:xfrm>
        </p:grpSpPr>
        <p:sp>
          <p:nvSpPr>
            <p:cNvPr id="11" name="Down Arrow 10"/>
            <p:cNvSpPr/>
            <p:nvPr/>
          </p:nvSpPr>
          <p:spPr>
            <a:xfrm rot="2820786">
              <a:off x="3978008" y="5444436"/>
              <a:ext cx="269401" cy="694328"/>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19075591">
              <a:off x="3681900" y="4051950"/>
              <a:ext cx="269401" cy="66898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rot="19075591">
              <a:off x="4513228" y="4051951"/>
              <a:ext cx="269401" cy="66898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18873" y="356679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34" name="Oval 33"/>
            <p:cNvSpPr/>
            <p:nvPr/>
          </p:nvSpPr>
          <p:spPr>
            <a:xfrm>
              <a:off x="3975026" y="356679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35" name="Oval 34"/>
            <p:cNvSpPr/>
            <p:nvPr/>
          </p:nvSpPr>
          <p:spPr>
            <a:xfrm>
              <a:off x="3383482" y="6062132"/>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grpSp>
      <p:grpSp>
        <p:nvGrpSpPr>
          <p:cNvPr id="37" name="Group 36"/>
          <p:cNvGrpSpPr/>
          <p:nvPr/>
        </p:nvGrpSpPr>
        <p:grpSpPr>
          <a:xfrm flipH="1">
            <a:off x="4394757" y="3566795"/>
            <a:ext cx="1563756" cy="2976435"/>
            <a:chOff x="3218873" y="3566795"/>
            <a:chExt cx="1563756" cy="2976435"/>
          </a:xfrm>
        </p:grpSpPr>
        <p:sp>
          <p:nvSpPr>
            <p:cNvPr id="38" name="Down Arrow 37"/>
            <p:cNvSpPr/>
            <p:nvPr/>
          </p:nvSpPr>
          <p:spPr>
            <a:xfrm rot="2820786">
              <a:off x="3978008" y="5444436"/>
              <a:ext cx="269401" cy="694328"/>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rot="19075591">
              <a:off x="3681900" y="4051950"/>
              <a:ext cx="269401" cy="66898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rot="19075591">
              <a:off x="4513228" y="4051951"/>
              <a:ext cx="269401" cy="668980"/>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218873" y="356679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sp>
          <p:nvSpPr>
            <p:cNvPr id="42" name="Oval 41"/>
            <p:cNvSpPr/>
            <p:nvPr/>
          </p:nvSpPr>
          <p:spPr>
            <a:xfrm>
              <a:off x="3975026" y="3566795"/>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rY</a:t>
              </a:r>
              <a:endParaRPr lang="en-US" sz="1050" dirty="0">
                <a:latin typeface="Consolas"/>
                <a:cs typeface="Consolas"/>
              </a:endParaRPr>
            </a:p>
          </p:txBody>
        </p:sp>
        <p:sp>
          <p:nvSpPr>
            <p:cNvPr id="43" name="Oval 42"/>
            <p:cNvSpPr/>
            <p:nvPr/>
          </p:nvSpPr>
          <p:spPr>
            <a:xfrm>
              <a:off x="3383482" y="6062132"/>
              <a:ext cx="481098" cy="481098"/>
            </a:xfrm>
            <a:prstGeom prst="ellipse">
              <a:avLst/>
            </a:prstGeom>
            <a:solidFill>
              <a:srgbClr val="3F5CA4"/>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err="1">
                  <a:latin typeface="Consolas"/>
                  <a:cs typeface="Consolas"/>
                </a:rPr>
                <a:t>rX</a:t>
              </a:r>
              <a:endParaRPr lang="en-US" sz="1050" dirty="0">
                <a:latin typeface="Consolas"/>
                <a:cs typeface="Consolas"/>
              </a:endParaRPr>
            </a:p>
          </p:txBody>
        </p:sp>
      </p:grpSp>
      <p:sp>
        <p:nvSpPr>
          <p:cNvPr id="12" name="Footer Placeholder 11">
            <a:extLst>
              <a:ext uri="{FF2B5EF4-FFF2-40B4-BE49-F238E27FC236}">
                <a16:creationId xmlns="" xmlns:a16="http://schemas.microsoft.com/office/drawing/2014/main" id="{7E4B3383-88CE-4792-8342-F25993A136D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8760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Simple Serial CPU</a:t>
            </a:r>
          </a:p>
        </p:txBody>
      </p:sp>
      <p:sp>
        <p:nvSpPr>
          <p:cNvPr id="4" name="Rounded Rectangle 3"/>
          <p:cNvSpPr/>
          <p:nvPr/>
        </p:nvSpPr>
        <p:spPr>
          <a:xfrm>
            <a:off x="1353001" y="2182494"/>
            <a:ext cx="6051900" cy="4114983"/>
          </a:xfrm>
          <a:prstGeom prst="roundRect">
            <a:avLst>
              <a:gd name="adj" fmla="val 8717"/>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5" name="Rectangle 4"/>
          <p:cNvSpPr/>
          <p:nvPr/>
        </p:nvSpPr>
        <p:spPr>
          <a:xfrm>
            <a:off x="5864202" y="3281792"/>
            <a:ext cx="1425242" cy="169104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L2</a:t>
            </a:r>
            <a:br>
              <a:rPr lang="en-US" sz="1600" dirty="0">
                <a:solidFill>
                  <a:srgbClr val="333333"/>
                </a:solidFill>
              </a:rPr>
            </a:br>
            <a:r>
              <a:rPr lang="en-US" sz="1600" dirty="0">
                <a:solidFill>
                  <a:srgbClr val="333333"/>
                </a:solidFill>
              </a:rPr>
              <a:t>Cache</a:t>
            </a:r>
          </a:p>
        </p:txBody>
      </p:sp>
      <p:sp>
        <p:nvSpPr>
          <p:cNvPr id="6" name="Rounded Rectangle 5"/>
          <p:cNvSpPr/>
          <p:nvPr/>
        </p:nvSpPr>
        <p:spPr>
          <a:xfrm>
            <a:off x="1458836" y="2815903"/>
            <a:ext cx="4175716" cy="3329173"/>
          </a:xfrm>
          <a:prstGeom prst="roundRect">
            <a:avLst>
              <a:gd name="adj" fmla="val 10020"/>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7" name="Manual Operation 6"/>
          <p:cNvSpPr/>
          <p:nvPr/>
        </p:nvSpPr>
        <p:spPr>
          <a:xfrm>
            <a:off x="1893624" y="5105916"/>
            <a:ext cx="1125711" cy="615800"/>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cxnSp>
        <p:nvCxnSpPr>
          <p:cNvPr id="8" name="Straight Arrow Connector 7"/>
          <p:cNvCxnSpPr/>
          <p:nvPr/>
        </p:nvCxnSpPr>
        <p:spPr>
          <a:xfrm>
            <a:off x="2095675" y="4798016"/>
            <a:ext cx="0" cy="30790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58013" y="4798016"/>
            <a:ext cx="0" cy="31442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7" idx="2"/>
            <a:endCxn id="15" idx="1"/>
          </p:cNvCxnSpPr>
          <p:nvPr/>
        </p:nvCxnSpPr>
        <p:spPr>
          <a:xfrm rot="5400000" flipH="1">
            <a:off x="1508737" y="4773973"/>
            <a:ext cx="1332630" cy="562856"/>
          </a:xfrm>
          <a:prstGeom prst="bentConnector4">
            <a:avLst>
              <a:gd name="adj1" fmla="val -17154"/>
              <a:gd name="adj2" fmla="val 140614"/>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rot="16200000">
            <a:off x="2755979" y="4346999"/>
            <a:ext cx="1892972" cy="70239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Memory Controller</a:t>
            </a:r>
          </a:p>
        </p:txBody>
      </p:sp>
      <p:sp>
        <p:nvSpPr>
          <p:cNvPr id="12" name="Rectangle 11"/>
          <p:cNvSpPr/>
          <p:nvPr/>
        </p:nvSpPr>
        <p:spPr>
          <a:xfrm>
            <a:off x="4384040" y="3281792"/>
            <a:ext cx="1096848" cy="817860"/>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L1</a:t>
            </a:r>
            <a:br>
              <a:rPr lang="en-US" sz="1600" dirty="0">
                <a:solidFill>
                  <a:srgbClr val="333333"/>
                </a:solidFill>
              </a:rPr>
            </a:br>
            <a:r>
              <a:rPr lang="en-US" sz="1600" dirty="0">
                <a:solidFill>
                  <a:srgbClr val="333333"/>
                </a:solidFill>
              </a:rPr>
              <a:t>Cache</a:t>
            </a:r>
          </a:p>
        </p:txBody>
      </p:sp>
      <p:sp>
        <p:nvSpPr>
          <p:cNvPr id="13" name="Rectangle 12"/>
          <p:cNvSpPr/>
          <p:nvPr/>
        </p:nvSpPr>
        <p:spPr>
          <a:xfrm>
            <a:off x="1968197" y="3281792"/>
            <a:ext cx="976566" cy="469921"/>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p>
        </p:txBody>
      </p:sp>
      <p:sp>
        <p:nvSpPr>
          <p:cNvPr id="14" name="Left-Right Arrow 13"/>
          <p:cNvSpPr/>
          <p:nvPr/>
        </p:nvSpPr>
        <p:spPr>
          <a:xfrm rot="16200000">
            <a:off x="4313930" y="4627656"/>
            <a:ext cx="1258064"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93624" y="3980156"/>
            <a:ext cx="1096848" cy="817860"/>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Registers</a:t>
            </a:r>
          </a:p>
        </p:txBody>
      </p:sp>
      <p:cxnSp>
        <p:nvCxnSpPr>
          <p:cNvPr id="16" name="Straight Arrow Connector 15"/>
          <p:cNvCxnSpPr>
            <a:stCxn id="15" idx="3"/>
          </p:cNvCxnSpPr>
          <p:nvPr/>
        </p:nvCxnSpPr>
        <p:spPr>
          <a:xfrm>
            <a:off x="2990472" y="4389086"/>
            <a:ext cx="360794"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Left-Right Arrow 17"/>
          <p:cNvSpPr/>
          <p:nvPr/>
        </p:nvSpPr>
        <p:spPr>
          <a:xfrm rot="16200000">
            <a:off x="6331717" y="5045008"/>
            <a:ext cx="423361"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p:cNvSpPr/>
          <p:nvPr/>
        </p:nvSpPr>
        <p:spPr>
          <a:xfrm rot="10800000">
            <a:off x="4070598" y="5348718"/>
            <a:ext cx="3720402"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949241" y="5207857"/>
            <a:ext cx="827420" cy="523220"/>
          </a:xfrm>
          <a:prstGeom prst="rect">
            <a:avLst/>
          </a:prstGeom>
          <a:noFill/>
        </p:spPr>
        <p:txBody>
          <a:bodyPr wrap="none" rtlCol="0">
            <a:spAutoFit/>
          </a:bodyPr>
          <a:lstStyle/>
          <a:p>
            <a:r>
              <a:rPr lang="en-US" sz="1400" dirty="0">
                <a:solidFill>
                  <a:srgbClr val="333333"/>
                </a:solidFill>
              </a:rPr>
              <a:t>to main</a:t>
            </a:r>
            <a:br>
              <a:rPr lang="en-US" sz="1400" dirty="0">
                <a:solidFill>
                  <a:srgbClr val="333333"/>
                </a:solidFill>
              </a:rPr>
            </a:br>
            <a:r>
              <a:rPr lang="en-US" sz="1400" dirty="0">
                <a:solidFill>
                  <a:srgbClr val="333333"/>
                </a:solidFill>
              </a:rPr>
              <a:t>memory</a:t>
            </a:r>
          </a:p>
        </p:txBody>
      </p:sp>
      <p:sp>
        <p:nvSpPr>
          <p:cNvPr id="3" name="Footer Placeholder 2">
            <a:extLst>
              <a:ext uri="{FF2B5EF4-FFF2-40B4-BE49-F238E27FC236}">
                <a16:creationId xmlns="" xmlns:a16="http://schemas.microsoft.com/office/drawing/2014/main" id="{AE39F827-CF7A-4FC0-916A-30671FB6BC6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725436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Simple Serial CPU</a:t>
            </a:r>
          </a:p>
        </p:txBody>
      </p:sp>
      <p:sp>
        <p:nvSpPr>
          <p:cNvPr id="15" name="Content Placeholder 14"/>
          <p:cNvSpPr>
            <a:spLocks noGrp="1"/>
          </p:cNvSpPr>
          <p:nvPr>
            <p:ph idx="1"/>
          </p:nvPr>
        </p:nvSpPr>
        <p:spPr>
          <a:xfrm>
            <a:off x="779463" y="1642534"/>
            <a:ext cx="7583488" cy="4483630"/>
          </a:xfrm>
        </p:spPr>
        <p:txBody>
          <a:bodyPr/>
          <a:lstStyle/>
          <a:p>
            <a:r>
              <a:rPr lang="en-US" dirty="0"/>
              <a:t>Rearrange the diagram a bit</a:t>
            </a:r>
            <a:r>
              <a:rPr lang="is-IS" dirty="0"/>
              <a:t>…</a:t>
            </a:r>
            <a:endParaRPr lang="en-US" dirty="0"/>
          </a:p>
        </p:txBody>
      </p:sp>
      <p:sp>
        <p:nvSpPr>
          <p:cNvPr id="36" name="Rounded Rectangle 35"/>
          <p:cNvSpPr/>
          <p:nvPr/>
        </p:nvSpPr>
        <p:spPr>
          <a:xfrm>
            <a:off x="1557866" y="2286000"/>
            <a:ext cx="6028268" cy="4250267"/>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19" name="Rounded Rectangle 18"/>
          <p:cNvSpPr/>
          <p:nvPr/>
        </p:nvSpPr>
        <p:spPr>
          <a:xfrm>
            <a:off x="1772102" y="2751667"/>
            <a:ext cx="4175716"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4" name="Rectangle 3"/>
          <p:cNvSpPr/>
          <p:nvPr/>
        </p:nvSpPr>
        <p:spPr>
          <a:xfrm>
            <a:off x="1984231" y="4055995"/>
            <a:ext cx="1808835" cy="62542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Fetch/Decode</a:t>
            </a:r>
          </a:p>
        </p:txBody>
      </p:sp>
      <p:sp>
        <p:nvSpPr>
          <p:cNvPr id="5" name="Rectangle 4"/>
          <p:cNvSpPr/>
          <p:nvPr/>
        </p:nvSpPr>
        <p:spPr>
          <a:xfrm>
            <a:off x="3945465" y="4833817"/>
            <a:ext cx="1808835"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 FPU</a:t>
            </a:r>
          </a:p>
        </p:txBody>
      </p:sp>
      <p:grpSp>
        <p:nvGrpSpPr>
          <p:cNvPr id="17" name="Group 16"/>
          <p:cNvGrpSpPr/>
          <p:nvPr/>
        </p:nvGrpSpPr>
        <p:grpSpPr>
          <a:xfrm>
            <a:off x="1984231" y="4833817"/>
            <a:ext cx="1808835" cy="1300504"/>
            <a:chOff x="2686965" y="4161627"/>
            <a:chExt cx="1808835" cy="1300504"/>
          </a:xfrm>
        </p:grpSpPr>
        <p:sp>
          <p:nvSpPr>
            <p:cNvPr id="6" name="Rectangle 5"/>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7" name="Rectangle 6"/>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8" name="Rectangle 7"/>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9" name="Rectangle 8"/>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0" name="Rectangle 9"/>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1" name="Rectangle 10"/>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2" name="Rectangle 11"/>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13" name="Rectangle 12"/>
          <p:cNvSpPr/>
          <p:nvPr/>
        </p:nvSpPr>
        <p:spPr>
          <a:xfrm>
            <a:off x="3945466" y="3158528"/>
            <a:ext cx="872068" cy="152288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I$</a:t>
            </a:r>
          </a:p>
        </p:txBody>
      </p:sp>
      <p:sp>
        <p:nvSpPr>
          <p:cNvPr id="14" name="Rectangle 13"/>
          <p:cNvSpPr/>
          <p:nvPr/>
        </p:nvSpPr>
        <p:spPr>
          <a:xfrm>
            <a:off x="1984231" y="3168755"/>
            <a:ext cx="1808835" cy="740428"/>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r>
              <a:rPr lang="en-US" sz="1200" dirty="0">
                <a:solidFill>
                  <a:schemeClr val="bg2"/>
                </a:solidFill>
              </a:rPr>
              <a:t/>
            </a:r>
            <a:br>
              <a:rPr lang="en-US" sz="1200" dirty="0">
                <a:solidFill>
                  <a:schemeClr val="bg2"/>
                </a:solidFill>
              </a:rPr>
            </a:br>
            <a:r>
              <a:rPr lang="en-US" sz="1200" i="1" dirty="0">
                <a:solidFill>
                  <a:schemeClr val="bg2"/>
                </a:solidFill>
              </a:rPr>
              <a:t>Out-of-order execution</a:t>
            </a:r>
            <a:br>
              <a:rPr lang="en-US" sz="1200" i="1" dirty="0">
                <a:solidFill>
                  <a:schemeClr val="bg2"/>
                </a:solidFill>
              </a:rPr>
            </a:br>
            <a:r>
              <a:rPr lang="en-US" sz="1200" i="1" dirty="0">
                <a:solidFill>
                  <a:schemeClr val="bg2"/>
                </a:solidFill>
              </a:rPr>
              <a:t>Branch predictor</a:t>
            </a:r>
          </a:p>
        </p:txBody>
      </p:sp>
      <p:sp>
        <p:nvSpPr>
          <p:cNvPr id="16" name="Rectangle 15"/>
          <p:cNvSpPr/>
          <p:nvPr/>
        </p:nvSpPr>
        <p:spPr>
          <a:xfrm>
            <a:off x="6095999" y="3158528"/>
            <a:ext cx="1329267" cy="296763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a:t>
            </a:r>
          </a:p>
        </p:txBody>
      </p:sp>
      <p:sp>
        <p:nvSpPr>
          <p:cNvPr id="38" name="Rectangle 37"/>
          <p:cNvSpPr/>
          <p:nvPr/>
        </p:nvSpPr>
        <p:spPr>
          <a:xfrm>
            <a:off x="4910666" y="3158528"/>
            <a:ext cx="843634" cy="152288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D$</a:t>
            </a:r>
          </a:p>
        </p:txBody>
      </p:sp>
      <p:sp>
        <p:nvSpPr>
          <p:cNvPr id="3" name="Footer Placeholder 2">
            <a:extLst>
              <a:ext uri="{FF2B5EF4-FFF2-40B4-BE49-F238E27FC236}">
                <a16:creationId xmlns="" xmlns:a16="http://schemas.microsoft.com/office/drawing/2014/main" id="{75D12C7D-9C40-49D7-A15D-D81B6465420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1070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y-of-cpu-perf.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7395"/>
            <a:ext cx="9144000" cy="6683251"/>
          </a:xfrm>
          <a:prstGeom prst="rect">
            <a:avLst/>
          </a:prstGeom>
        </p:spPr>
      </p:pic>
      <p:sp>
        <p:nvSpPr>
          <p:cNvPr id="4" name="Rectangle 3"/>
          <p:cNvSpPr/>
          <p:nvPr/>
        </p:nvSpPr>
        <p:spPr>
          <a:xfrm>
            <a:off x="4368146" y="3617830"/>
            <a:ext cx="1366248" cy="365631"/>
          </a:xfrm>
          <a:prstGeom prst="rect">
            <a:avLst/>
          </a:prstGeom>
          <a:solidFill>
            <a:schemeClr val="tx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52% / year</a:t>
            </a:r>
          </a:p>
        </p:txBody>
      </p:sp>
      <p:sp>
        <p:nvSpPr>
          <p:cNvPr id="5" name="Rectangle 4"/>
          <p:cNvSpPr/>
          <p:nvPr/>
        </p:nvSpPr>
        <p:spPr>
          <a:xfrm>
            <a:off x="6281274" y="2777625"/>
            <a:ext cx="1366248" cy="36563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20% / year</a:t>
            </a:r>
          </a:p>
        </p:txBody>
      </p:sp>
      <p:sp>
        <p:nvSpPr>
          <p:cNvPr id="6" name="Rectangle 5"/>
          <p:cNvSpPr/>
          <p:nvPr/>
        </p:nvSpPr>
        <p:spPr>
          <a:xfrm>
            <a:off x="893254" y="3412670"/>
            <a:ext cx="1366248" cy="36563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25% / year</a:t>
            </a:r>
          </a:p>
        </p:txBody>
      </p:sp>
      <p:sp>
        <p:nvSpPr>
          <p:cNvPr id="7" name="TextBox 6"/>
          <p:cNvSpPr txBox="1"/>
          <p:nvPr/>
        </p:nvSpPr>
        <p:spPr>
          <a:xfrm>
            <a:off x="2615591" y="636424"/>
            <a:ext cx="6237605" cy="261610"/>
          </a:xfrm>
          <a:prstGeom prst="rect">
            <a:avLst/>
          </a:prstGeom>
          <a:solidFill>
            <a:srgbClr val="FFFF00"/>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b="1" dirty="0"/>
              <a:t>Source: </a:t>
            </a:r>
            <a:r>
              <a:rPr lang="en-US" dirty="0"/>
              <a:t>https://</a:t>
            </a:r>
            <a:r>
              <a:rPr lang="en-US" dirty="0" err="1"/>
              <a:t>booksite.elsevier.com</a:t>
            </a:r>
            <a:r>
              <a:rPr lang="en-US" dirty="0"/>
              <a:t>/9780123838728/figures/PDF/Chapter_01.pdf</a:t>
            </a:r>
          </a:p>
        </p:txBody>
      </p:sp>
      <p:sp>
        <p:nvSpPr>
          <p:cNvPr id="3" name="Footer Placeholder 2">
            <a:extLst>
              <a:ext uri="{FF2B5EF4-FFF2-40B4-BE49-F238E27FC236}">
                <a16:creationId xmlns="" xmlns:a16="http://schemas.microsoft.com/office/drawing/2014/main" id="{2A4EA769-8383-4B91-9ED2-975727AA0A8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397793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Hyperthreaded</a:t>
            </a:r>
            <a:r>
              <a:rPr lang="en-US" dirty="0"/>
              <a:t> CPU</a:t>
            </a:r>
          </a:p>
        </p:txBody>
      </p:sp>
      <p:grpSp>
        <p:nvGrpSpPr>
          <p:cNvPr id="67" name="Group 66"/>
          <p:cNvGrpSpPr/>
          <p:nvPr/>
        </p:nvGrpSpPr>
        <p:grpSpPr>
          <a:xfrm>
            <a:off x="1121834" y="2065869"/>
            <a:ext cx="6900333" cy="4258732"/>
            <a:chOff x="1121834" y="2065869"/>
            <a:chExt cx="6900333" cy="4258732"/>
          </a:xfrm>
        </p:grpSpPr>
        <p:sp>
          <p:nvSpPr>
            <p:cNvPr id="30" name="Rounded Rectangle 29"/>
            <p:cNvSpPr/>
            <p:nvPr/>
          </p:nvSpPr>
          <p:spPr>
            <a:xfrm>
              <a:off x="1121834" y="2065869"/>
              <a:ext cx="6900333" cy="4258732"/>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33" name="Rectangle 32"/>
            <p:cNvSpPr/>
            <p:nvPr/>
          </p:nvSpPr>
          <p:spPr>
            <a:xfrm>
              <a:off x="4584699" y="4613685"/>
              <a:ext cx="1808835"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 FPU</a:t>
              </a:r>
            </a:p>
          </p:txBody>
        </p:sp>
        <p:sp>
          <p:nvSpPr>
            <p:cNvPr id="35" name="Rectangle 34"/>
            <p:cNvSpPr/>
            <p:nvPr/>
          </p:nvSpPr>
          <p:spPr>
            <a:xfrm>
              <a:off x="4584700" y="2938396"/>
              <a:ext cx="872068" cy="152288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I$</a:t>
              </a:r>
            </a:p>
          </p:txBody>
        </p:sp>
        <p:sp>
          <p:nvSpPr>
            <p:cNvPr id="37" name="Rectangle 36"/>
            <p:cNvSpPr/>
            <p:nvPr/>
          </p:nvSpPr>
          <p:spPr>
            <a:xfrm>
              <a:off x="6523558" y="2938395"/>
              <a:ext cx="1329267" cy="297672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a:t>
              </a:r>
            </a:p>
          </p:txBody>
        </p:sp>
        <p:sp>
          <p:nvSpPr>
            <p:cNvPr id="38" name="Rectangle 37"/>
            <p:cNvSpPr/>
            <p:nvPr/>
          </p:nvSpPr>
          <p:spPr>
            <a:xfrm>
              <a:off x="5549900" y="2938396"/>
              <a:ext cx="843634" cy="152288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D$</a:t>
              </a:r>
            </a:p>
          </p:txBody>
        </p:sp>
        <p:grpSp>
          <p:nvGrpSpPr>
            <p:cNvPr id="65" name="Group 64"/>
            <p:cNvGrpSpPr/>
            <p:nvPr/>
          </p:nvGrpSpPr>
          <p:grpSpPr>
            <a:xfrm>
              <a:off x="1294774" y="2531535"/>
              <a:ext cx="1529953" cy="3615267"/>
              <a:chOff x="1294774" y="2531535"/>
              <a:chExt cx="1529953" cy="3615267"/>
            </a:xfrm>
          </p:grpSpPr>
          <p:sp>
            <p:nvSpPr>
              <p:cNvPr id="31" name="Rounded Rectangle 30"/>
              <p:cNvSpPr/>
              <p:nvPr/>
            </p:nvSpPr>
            <p:spPr>
              <a:xfrm>
                <a:off x="1294774" y="2531535"/>
                <a:ext cx="1529953"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HT 0</a:t>
                </a:r>
              </a:p>
            </p:txBody>
          </p:sp>
          <p:grpSp>
            <p:nvGrpSpPr>
              <p:cNvPr id="34" name="Group 33"/>
              <p:cNvGrpSpPr/>
              <p:nvPr/>
            </p:nvGrpSpPr>
            <p:grpSpPr>
              <a:xfrm>
                <a:off x="1438708" y="4613685"/>
                <a:ext cx="1233620" cy="1300504"/>
                <a:chOff x="2686965" y="4161627"/>
                <a:chExt cx="1808835" cy="1300504"/>
              </a:xfrm>
            </p:grpSpPr>
            <p:sp>
              <p:nvSpPr>
                <p:cNvPr id="39" name="Rectangle 38"/>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a:solidFill>
                        <a:schemeClr val="bg2"/>
                      </a:solidFill>
                    </a:rPr>
                    <a:t>Execution Context</a:t>
                  </a:r>
                </a:p>
              </p:txBody>
            </p:sp>
            <p:sp>
              <p:nvSpPr>
                <p:cNvPr id="40" name="Rectangle 39"/>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1" name="Rectangle 40"/>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2" name="Rectangle 41"/>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3" name="Rectangle 42"/>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4" name="Rectangle 43"/>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5" name="Rectangle 44"/>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61" name="Rectangle 60"/>
              <p:cNvSpPr/>
              <p:nvPr/>
            </p:nvSpPr>
            <p:spPr>
              <a:xfrm>
                <a:off x="1438708" y="3761672"/>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F/D</a:t>
                </a:r>
              </a:p>
            </p:txBody>
          </p:sp>
          <p:sp>
            <p:nvSpPr>
              <p:cNvPr id="62" name="Rectangle 61"/>
              <p:cNvSpPr/>
              <p:nvPr/>
            </p:nvSpPr>
            <p:spPr>
              <a:xfrm>
                <a:off x="1438708" y="2938395"/>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endParaRPr lang="en-US" sz="1200" i="1" dirty="0">
                  <a:solidFill>
                    <a:schemeClr val="bg2"/>
                  </a:solidFill>
                </a:endParaRPr>
              </a:p>
            </p:txBody>
          </p:sp>
        </p:grpSp>
        <p:grpSp>
          <p:nvGrpSpPr>
            <p:cNvPr id="66" name="Group 65"/>
            <p:cNvGrpSpPr/>
            <p:nvPr/>
          </p:nvGrpSpPr>
          <p:grpSpPr>
            <a:xfrm>
              <a:off x="2882065" y="2531535"/>
              <a:ext cx="1529953" cy="3615267"/>
              <a:chOff x="2882065" y="2531535"/>
              <a:chExt cx="1529953" cy="3615267"/>
            </a:xfrm>
          </p:grpSpPr>
          <p:sp>
            <p:nvSpPr>
              <p:cNvPr id="49" name="Rounded Rectangle 48"/>
              <p:cNvSpPr/>
              <p:nvPr/>
            </p:nvSpPr>
            <p:spPr>
              <a:xfrm>
                <a:off x="2882065" y="2531535"/>
                <a:ext cx="1529953"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HT 1</a:t>
                </a:r>
              </a:p>
            </p:txBody>
          </p:sp>
          <p:grpSp>
            <p:nvGrpSpPr>
              <p:cNvPr id="51" name="Group 50"/>
              <p:cNvGrpSpPr/>
              <p:nvPr/>
            </p:nvGrpSpPr>
            <p:grpSpPr>
              <a:xfrm>
                <a:off x="3025999" y="4613685"/>
                <a:ext cx="1233620" cy="1300504"/>
                <a:chOff x="2686965" y="4161627"/>
                <a:chExt cx="1808835" cy="1300504"/>
              </a:xfrm>
            </p:grpSpPr>
            <p:sp>
              <p:nvSpPr>
                <p:cNvPr id="53" name="Rectangle 52"/>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a:solidFill>
                        <a:schemeClr val="bg2"/>
                      </a:solidFill>
                    </a:rPr>
                    <a:t>Execution Context</a:t>
                  </a:r>
                </a:p>
              </p:txBody>
            </p:sp>
            <p:sp>
              <p:nvSpPr>
                <p:cNvPr id="54" name="Rectangle 53"/>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5" name="Rectangle 54"/>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6" name="Rectangle 55"/>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7" name="Rectangle 56"/>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8" name="Rectangle 57"/>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9" name="Rectangle 58"/>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63" name="Rectangle 62"/>
              <p:cNvSpPr/>
              <p:nvPr/>
            </p:nvSpPr>
            <p:spPr>
              <a:xfrm>
                <a:off x="2999754" y="3761673"/>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F/D</a:t>
                </a:r>
              </a:p>
            </p:txBody>
          </p:sp>
          <p:sp>
            <p:nvSpPr>
              <p:cNvPr id="64" name="Rectangle 63"/>
              <p:cNvSpPr/>
              <p:nvPr/>
            </p:nvSpPr>
            <p:spPr>
              <a:xfrm>
                <a:off x="2999754" y="2938396"/>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endParaRPr lang="en-US" sz="1200" i="1" dirty="0">
                  <a:solidFill>
                    <a:schemeClr val="bg2"/>
                  </a:solidFill>
                </a:endParaRPr>
              </a:p>
            </p:txBody>
          </p:sp>
        </p:grpSp>
      </p:grpSp>
      <p:sp>
        <p:nvSpPr>
          <p:cNvPr id="3" name="Footer Placeholder 2">
            <a:extLst>
              <a:ext uri="{FF2B5EF4-FFF2-40B4-BE49-F238E27FC236}">
                <a16:creationId xmlns="" xmlns:a16="http://schemas.microsoft.com/office/drawing/2014/main" id="{A2B14476-C4CE-429C-B4D5-43E887384FD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104669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Multicore CPU</a:t>
            </a:r>
          </a:p>
        </p:txBody>
      </p:sp>
      <p:grpSp>
        <p:nvGrpSpPr>
          <p:cNvPr id="18" name="Group 17"/>
          <p:cNvGrpSpPr/>
          <p:nvPr/>
        </p:nvGrpSpPr>
        <p:grpSpPr>
          <a:xfrm>
            <a:off x="1121834" y="2065869"/>
            <a:ext cx="6900333" cy="4258732"/>
            <a:chOff x="1121834" y="2065869"/>
            <a:chExt cx="6900333" cy="4258732"/>
          </a:xfrm>
        </p:grpSpPr>
        <p:sp>
          <p:nvSpPr>
            <p:cNvPr id="22" name="Rounded Rectangle 21"/>
            <p:cNvSpPr/>
            <p:nvPr/>
          </p:nvSpPr>
          <p:spPr>
            <a:xfrm>
              <a:off x="1121834" y="2065869"/>
              <a:ext cx="6900333" cy="4258732"/>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26" name="Rectangle 25"/>
            <p:cNvSpPr/>
            <p:nvPr/>
          </p:nvSpPr>
          <p:spPr>
            <a:xfrm>
              <a:off x="6523558" y="2938395"/>
              <a:ext cx="1329267" cy="297672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a:t>
              </a:r>
            </a:p>
          </p:txBody>
        </p:sp>
        <p:grpSp>
          <p:nvGrpSpPr>
            <p:cNvPr id="3" name="Group 2"/>
            <p:cNvGrpSpPr/>
            <p:nvPr/>
          </p:nvGrpSpPr>
          <p:grpSpPr>
            <a:xfrm>
              <a:off x="1294774" y="2531535"/>
              <a:ext cx="2439026" cy="3615267"/>
              <a:chOff x="1294774" y="2531535"/>
              <a:chExt cx="2439026" cy="3615267"/>
            </a:xfrm>
          </p:grpSpPr>
          <p:sp>
            <p:nvSpPr>
              <p:cNvPr id="43" name="Rounded Rectangle 42"/>
              <p:cNvSpPr/>
              <p:nvPr/>
            </p:nvSpPr>
            <p:spPr>
              <a:xfrm>
                <a:off x="1294774" y="2531535"/>
                <a:ext cx="2439026"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Core 0</a:t>
                </a:r>
              </a:p>
            </p:txBody>
          </p:sp>
          <p:sp>
            <p:nvSpPr>
              <p:cNvPr id="44" name="Rectangle 43"/>
              <p:cNvSpPr/>
              <p:nvPr/>
            </p:nvSpPr>
            <p:spPr>
              <a:xfrm>
                <a:off x="1438708" y="3771900"/>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F/D</a:t>
                </a:r>
              </a:p>
            </p:txBody>
          </p:sp>
          <p:grpSp>
            <p:nvGrpSpPr>
              <p:cNvPr id="45" name="Group 44"/>
              <p:cNvGrpSpPr/>
              <p:nvPr/>
            </p:nvGrpSpPr>
            <p:grpSpPr>
              <a:xfrm>
                <a:off x="1438708" y="4613685"/>
                <a:ext cx="1233620" cy="1300504"/>
                <a:chOff x="2686965" y="4161627"/>
                <a:chExt cx="1808835" cy="1300504"/>
              </a:xfrm>
            </p:grpSpPr>
            <p:sp>
              <p:nvSpPr>
                <p:cNvPr id="47" name="Rectangle 46"/>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a:solidFill>
                        <a:schemeClr val="bg2"/>
                      </a:solidFill>
                    </a:rPr>
                    <a:t>Execution Context</a:t>
                  </a:r>
                </a:p>
              </p:txBody>
            </p:sp>
            <p:sp>
              <p:nvSpPr>
                <p:cNvPr id="48" name="Rectangle 47"/>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49" name="Rectangle 48"/>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0" name="Rectangle 49"/>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1" name="Rectangle 50"/>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2" name="Rectangle 51"/>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53" name="Rectangle 52"/>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46" name="Rectangle 45"/>
              <p:cNvSpPr/>
              <p:nvPr/>
            </p:nvSpPr>
            <p:spPr>
              <a:xfrm>
                <a:off x="1438708" y="2948623"/>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endParaRPr lang="en-US" sz="1200" i="1" dirty="0">
                  <a:solidFill>
                    <a:schemeClr val="bg2"/>
                  </a:solidFill>
                </a:endParaRPr>
              </a:p>
            </p:txBody>
          </p:sp>
          <p:sp>
            <p:nvSpPr>
              <p:cNvPr id="23" name="Rectangle 22"/>
              <p:cNvSpPr/>
              <p:nvPr/>
            </p:nvSpPr>
            <p:spPr>
              <a:xfrm>
                <a:off x="2775864" y="4613685"/>
                <a:ext cx="830936"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 FPU</a:t>
                </a:r>
              </a:p>
            </p:txBody>
          </p:sp>
          <p:sp>
            <p:nvSpPr>
              <p:cNvPr id="24" name="Rectangle 23"/>
              <p:cNvSpPr/>
              <p:nvPr/>
            </p:nvSpPr>
            <p:spPr>
              <a:xfrm>
                <a:off x="2775864" y="2948623"/>
                <a:ext cx="830936" cy="70897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I$</a:t>
                </a:r>
              </a:p>
            </p:txBody>
          </p:sp>
          <p:sp>
            <p:nvSpPr>
              <p:cNvPr id="54" name="Rectangle 53"/>
              <p:cNvSpPr/>
              <p:nvPr/>
            </p:nvSpPr>
            <p:spPr>
              <a:xfrm>
                <a:off x="2775864" y="3771900"/>
                <a:ext cx="830936" cy="72748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D$</a:t>
                </a:r>
              </a:p>
            </p:txBody>
          </p:sp>
        </p:grpSp>
        <p:grpSp>
          <p:nvGrpSpPr>
            <p:cNvPr id="55" name="Group 54"/>
            <p:cNvGrpSpPr/>
            <p:nvPr/>
          </p:nvGrpSpPr>
          <p:grpSpPr>
            <a:xfrm>
              <a:off x="3886200" y="2531535"/>
              <a:ext cx="2439026" cy="3615267"/>
              <a:chOff x="1294774" y="2531535"/>
              <a:chExt cx="2439026" cy="3615267"/>
            </a:xfrm>
          </p:grpSpPr>
          <p:sp>
            <p:nvSpPr>
              <p:cNvPr id="56" name="Rounded Rectangle 55"/>
              <p:cNvSpPr/>
              <p:nvPr/>
            </p:nvSpPr>
            <p:spPr>
              <a:xfrm>
                <a:off x="1294774" y="2531535"/>
                <a:ext cx="2439026"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Core 1</a:t>
                </a:r>
              </a:p>
            </p:txBody>
          </p:sp>
          <p:sp>
            <p:nvSpPr>
              <p:cNvPr id="57" name="Rectangle 56"/>
              <p:cNvSpPr/>
              <p:nvPr/>
            </p:nvSpPr>
            <p:spPr>
              <a:xfrm>
                <a:off x="1438708" y="3771900"/>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F/D</a:t>
                </a:r>
              </a:p>
            </p:txBody>
          </p:sp>
          <p:grpSp>
            <p:nvGrpSpPr>
              <p:cNvPr id="58" name="Group 57"/>
              <p:cNvGrpSpPr/>
              <p:nvPr/>
            </p:nvGrpSpPr>
            <p:grpSpPr>
              <a:xfrm>
                <a:off x="1438708" y="4613685"/>
                <a:ext cx="1233620" cy="1300504"/>
                <a:chOff x="2686965" y="4161627"/>
                <a:chExt cx="1808835" cy="1300504"/>
              </a:xfrm>
            </p:grpSpPr>
            <p:sp>
              <p:nvSpPr>
                <p:cNvPr id="63" name="Rectangle 62"/>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a:solidFill>
                        <a:schemeClr val="bg2"/>
                      </a:solidFill>
                    </a:rPr>
                    <a:t>Execution Context</a:t>
                  </a:r>
                </a:p>
              </p:txBody>
            </p:sp>
            <p:sp>
              <p:nvSpPr>
                <p:cNvPr id="64" name="Rectangle 63"/>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65" name="Rectangle 64"/>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66" name="Rectangle 65"/>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67" name="Rectangle 66"/>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68" name="Rectangle 67"/>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69" name="Rectangle 68"/>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59" name="Rectangle 58"/>
              <p:cNvSpPr/>
              <p:nvPr/>
            </p:nvSpPr>
            <p:spPr>
              <a:xfrm>
                <a:off x="1438708" y="2948623"/>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endParaRPr lang="en-US" sz="1200" i="1" dirty="0">
                  <a:solidFill>
                    <a:schemeClr val="bg2"/>
                  </a:solidFill>
                </a:endParaRPr>
              </a:p>
            </p:txBody>
          </p:sp>
          <p:sp>
            <p:nvSpPr>
              <p:cNvPr id="60" name="Rectangle 59"/>
              <p:cNvSpPr/>
              <p:nvPr/>
            </p:nvSpPr>
            <p:spPr>
              <a:xfrm>
                <a:off x="2775864" y="4613685"/>
                <a:ext cx="830936"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 FPU</a:t>
                </a:r>
              </a:p>
            </p:txBody>
          </p:sp>
          <p:sp>
            <p:nvSpPr>
              <p:cNvPr id="61" name="Rectangle 60"/>
              <p:cNvSpPr/>
              <p:nvPr/>
            </p:nvSpPr>
            <p:spPr>
              <a:xfrm>
                <a:off x="2775864" y="2948623"/>
                <a:ext cx="830936" cy="70897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I$</a:t>
                </a:r>
              </a:p>
            </p:txBody>
          </p:sp>
          <p:sp>
            <p:nvSpPr>
              <p:cNvPr id="62" name="Rectangle 61"/>
              <p:cNvSpPr/>
              <p:nvPr/>
            </p:nvSpPr>
            <p:spPr>
              <a:xfrm>
                <a:off x="2775864" y="3771900"/>
                <a:ext cx="830936" cy="72748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L1</a:t>
                </a:r>
                <a:br>
                  <a:rPr lang="en-US" sz="1600" dirty="0">
                    <a:solidFill>
                      <a:schemeClr val="bg2"/>
                    </a:solidFill>
                  </a:rPr>
                </a:br>
                <a:r>
                  <a:rPr lang="en-US" sz="1600" dirty="0">
                    <a:solidFill>
                      <a:schemeClr val="bg2"/>
                    </a:solidFill>
                  </a:rPr>
                  <a:t>D$</a:t>
                </a:r>
              </a:p>
            </p:txBody>
          </p:sp>
        </p:grpSp>
      </p:grpSp>
      <p:sp>
        <p:nvSpPr>
          <p:cNvPr id="4" name="Footer Placeholder 3">
            <a:extLst>
              <a:ext uri="{FF2B5EF4-FFF2-40B4-BE49-F238E27FC236}">
                <a16:creationId xmlns="" xmlns:a16="http://schemas.microsoft.com/office/drawing/2014/main" id="{ECE67A3C-81AF-4B24-A7D7-30D883CA40E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067702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Multicore CPU</a:t>
            </a:r>
          </a:p>
        </p:txBody>
      </p:sp>
      <p:sp>
        <p:nvSpPr>
          <p:cNvPr id="3" name="Content Placeholder 2"/>
          <p:cNvSpPr>
            <a:spLocks noGrp="1"/>
          </p:cNvSpPr>
          <p:nvPr>
            <p:ph sz="half" idx="1"/>
          </p:nvPr>
        </p:nvSpPr>
        <p:spPr>
          <a:xfrm>
            <a:off x="1320799" y="1583268"/>
            <a:ext cx="3361268" cy="4542896"/>
          </a:xfrm>
        </p:spPr>
        <p:txBody>
          <a:bodyPr>
            <a:normAutofit/>
          </a:bodyPr>
          <a:lstStyle/>
          <a:p>
            <a:r>
              <a:rPr lang="en-US" dirty="0"/>
              <a:t>e.g., PS4 architecture</a:t>
            </a:r>
          </a:p>
          <a:p>
            <a:pPr lvl="1"/>
            <a:r>
              <a:rPr lang="en-US" dirty="0"/>
              <a:t>2 quad-core Jaguar CPUs</a:t>
            </a:r>
          </a:p>
        </p:txBody>
      </p:sp>
      <p:sp>
        <p:nvSpPr>
          <p:cNvPr id="53" name="Content Placeholder 52"/>
          <p:cNvSpPr>
            <a:spLocks noGrp="1"/>
          </p:cNvSpPr>
          <p:nvPr>
            <p:ph sz="half" idx="2"/>
          </p:nvPr>
        </p:nvSpPr>
        <p:spPr>
          <a:xfrm>
            <a:off x="4682067" y="1947334"/>
            <a:ext cx="3680884" cy="4195763"/>
          </a:xfrm>
        </p:spPr>
        <p:txBody>
          <a:bodyPr>
            <a:normAutofit/>
          </a:bodyPr>
          <a:lstStyle/>
          <a:p>
            <a:pPr marL="282575" lvl="1">
              <a:spcBef>
                <a:spcPts val="2000"/>
              </a:spcBef>
            </a:pPr>
            <a:r>
              <a:rPr lang="en-US" dirty="0"/>
              <a:t>Radeon HD 7870(</a:t>
            </a:r>
            <a:r>
              <a:rPr lang="en-US" dirty="0" err="1"/>
              <a:t>ish</a:t>
            </a:r>
            <a:r>
              <a:rPr lang="en-US" dirty="0"/>
              <a:t>) GPU</a:t>
            </a:r>
          </a:p>
          <a:p>
            <a:endParaRPr lang="en-US" dirty="0"/>
          </a:p>
        </p:txBody>
      </p:sp>
      <p:sp>
        <p:nvSpPr>
          <p:cNvPr id="5" name="Rounded Rectangle 4"/>
          <p:cNvSpPr/>
          <p:nvPr/>
        </p:nvSpPr>
        <p:spPr>
          <a:xfrm>
            <a:off x="1365462" y="2603459"/>
            <a:ext cx="6413077" cy="3958009"/>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41" name="Rounded Rectangle 40"/>
          <p:cNvSpPr/>
          <p:nvPr/>
        </p:nvSpPr>
        <p:spPr>
          <a:xfrm>
            <a:off x="1609395" y="3012041"/>
            <a:ext cx="3588176" cy="1676057"/>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b="1" dirty="0">
              <a:solidFill>
                <a:srgbClr val="333333"/>
              </a:solidFill>
            </a:endParaRPr>
          </a:p>
        </p:txBody>
      </p:sp>
      <p:sp>
        <p:nvSpPr>
          <p:cNvPr id="6" name="Rectangle 5"/>
          <p:cNvSpPr/>
          <p:nvPr/>
        </p:nvSpPr>
        <p:spPr>
          <a:xfrm>
            <a:off x="3741842" y="3134009"/>
            <a:ext cx="1329827" cy="1428188"/>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a:t>
            </a:r>
          </a:p>
        </p:txBody>
      </p:sp>
      <p:grpSp>
        <p:nvGrpSpPr>
          <p:cNvPr id="58" name="Group 57"/>
          <p:cNvGrpSpPr/>
          <p:nvPr/>
        </p:nvGrpSpPr>
        <p:grpSpPr>
          <a:xfrm>
            <a:off x="1727424" y="3134009"/>
            <a:ext cx="912783" cy="672782"/>
            <a:chOff x="1727424" y="3184811"/>
            <a:chExt cx="912783" cy="672782"/>
          </a:xfrm>
        </p:grpSpPr>
        <p:sp>
          <p:nvSpPr>
            <p:cNvPr id="23" name="Rounded Rectangle 22"/>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0</a:t>
              </a:r>
            </a:p>
          </p:txBody>
        </p:sp>
        <p:sp>
          <p:nvSpPr>
            <p:cNvPr id="56" name="Rectangle 55"/>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57" name="Rectangle 56"/>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sp>
        <p:nvSpPr>
          <p:cNvPr id="44" name="Rounded Rectangle 43"/>
          <p:cNvSpPr/>
          <p:nvPr/>
        </p:nvSpPr>
        <p:spPr>
          <a:xfrm>
            <a:off x="1609395" y="4774655"/>
            <a:ext cx="3588176" cy="1676057"/>
          </a:xfrm>
          <a:prstGeom prst="roundRect">
            <a:avLst>
              <a:gd name="adj" fmla="val 5425"/>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b="1" dirty="0">
              <a:solidFill>
                <a:srgbClr val="333333"/>
              </a:solidFill>
            </a:endParaRPr>
          </a:p>
        </p:txBody>
      </p:sp>
      <p:sp>
        <p:nvSpPr>
          <p:cNvPr id="45" name="Rectangle 44"/>
          <p:cNvSpPr/>
          <p:nvPr/>
        </p:nvSpPr>
        <p:spPr>
          <a:xfrm>
            <a:off x="3741842" y="4896623"/>
            <a:ext cx="1329827" cy="1428188"/>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a:t>
            </a:r>
          </a:p>
        </p:txBody>
      </p:sp>
      <p:sp>
        <p:nvSpPr>
          <p:cNvPr id="50" name="Rectangle 49"/>
          <p:cNvSpPr/>
          <p:nvPr/>
        </p:nvSpPr>
        <p:spPr>
          <a:xfrm rot="16200000">
            <a:off x="3830074" y="4488524"/>
            <a:ext cx="3438671" cy="485707"/>
          </a:xfrm>
          <a:prstGeom prst="rect">
            <a:avLst/>
          </a:prstGeom>
          <a:solidFill>
            <a:srgbClr val="8000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Shared Memory Controller</a:t>
            </a:r>
          </a:p>
        </p:txBody>
      </p:sp>
      <p:sp>
        <p:nvSpPr>
          <p:cNvPr id="51" name="Rounded Rectangle 50"/>
          <p:cNvSpPr/>
          <p:nvPr/>
        </p:nvSpPr>
        <p:spPr>
          <a:xfrm>
            <a:off x="5899088" y="3012041"/>
            <a:ext cx="1774418" cy="3438670"/>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sz="1400" dirty="0">
                <a:solidFill>
                  <a:srgbClr val="333333"/>
                </a:solidFill>
              </a:rPr>
              <a:t>GPU</a:t>
            </a:r>
          </a:p>
        </p:txBody>
      </p:sp>
      <p:grpSp>
        <p:nvGrpSpPr>
          <p:cNvPr id="59" name="Group 58"/>
          <p:cNvGrpSpPr/>
          <p:nvPr/>
        </p:nvGrpSpPr>
        <p:grpSpPr>
          <a:xfrm>
            <a:off x="2726764" y="3134009"/>
            <a:ext cx="912783" cy="672782"/>
            <a:chOff x="1727424" y="3184811"/>
            <a:chExt cx="912783" cy="672782"/>
          </a:xfrm>
        </p:grpSpPr>
        <p:sp>
          <p:nvSpPr>
            <p:cNvPr id="60" name="Rounded Rectangle 59"/>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1</a:t>
              </a:r>
            </a:p>
          </p:txBody>
        </p:sp>
        <p:sp>
          <p:nvSpPr>
            <p:cNvPr id="61" name="Rectangle 60"/>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62" name="Rectangle 61"/>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63" name="Group 62"/>
          <p:cNvGrpSpPr/>
          <p:nvPr/>
        </p:nvGrpSpPr>
        <p:grpSpPr>
          <a:xfrm>
            <a:off x="1727424" y="3889415"/>
            <a:ext cx="912783" cy="672782"/>
            <a:chOff x="1727424" y="3184811"/>
            <a:chExt cx="912783" cy="672782"/>
          </a:xfrm>
        </p:grpSpPr>
        <p:sp>
          <p:nvSpPr>
            <p:cNvPr id="64" name="Rounded Rectangle 63"/>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2</a:t>
              </a:r>
            </a:p>
          </p:txBody>
        </p:sp>
        <p:sp>
          <p:nvSpPr>
            <p:cNvPr id="65" name="Rectangle 64"/>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66" name="Rectangle 65"/>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67" name="Group 66"/>
          <p:cNvGrpSpPr/>
          <p:nvPr/>
        </p:nvGrpSpPr>
        <p:grpSpPr>
          <a:xfrm>
            <a:off x="2726764" y="3889415"/>
            <a:ext cx="912783" cy="672782"/>
            <a:chOff x="1727424" y="3184811"/>
            <a:chExt cx="912783" cy="672782"/>
          </a:xfrm>
        </p:grpSpPr>
        <p:sp>
          <p:nvSpPr>
            <p:cNvPr id="68" name="Rounded Rectangle 67"/>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3</a:t>
              </a:r>
            </a:p>
          </p:txBody>
        </p:sp>
        <p:sp>
          <p:nvSpPr>
            <p:cNvPr id="69" name="Rectangle 68"/>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70" name="Rectangle 69"/>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71" name="Group 70"/>
          <p:cNvGrpSpPr/>
          <p:nvPr/>
        </p:nvGrpSpPr>
        <p:grpSpPr>
          <a:xfrm>
            <a:off x="1727424" y="4896623"/>
            <a:ext cx="912783" cy="672782"/>
            <a:chOff x="1727424" y="3184811"/>
            <a:chExt cx="912783" cy="672782"/>
          </a:xfrm>
        </p:grpSpPr>
        <p:sp>
          <p:nvSpPr>
            <p:cNvPr id="72" name="Rounded Rectangle 71"/>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4</a:t>
              </a:r>
            </a:p>
          </p:txBody>
        </p:sp>
        <p:sp>
          <p:nvSpPr>
            <p:cNvPr id="73" name="Rectangle 72"/>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74" name="Rectangle 73"/>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75" name="Group 74"/>
          <p:cNvGrpSpPr/>
          <p:nvPr/>
        </p:nvGrpSpPr>
        <p:grpSpPr>
          <a:xfrm>
            <a:off x="2726764" y="4896623"/>
            <a:ext cx="912783" cy="672782"/>
            <a:chOff x="1727424" y="3184811"/>
            <a:chExt cx="912783" cy="672782"/>
          </a:xfrm>
        </p:grpSpPr>
        <p:sp>
          <p:nvSpPr>
            <p:cNvPr id="76" name="Rounded Rectangle 75"/>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5</a:t>
              </a:r>
            </a:p>
          </p:txBody>
        </p:sp>
        <p:sp>
          <p:nvSpPr>
            <p:cNvPr id="77" name="Rectangle 76"/>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78" name="Rectangle 77"/>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79" name="Group 78"/>
          <p:cNvGrpSpPr/>
          <p:nvPr/>
        </p:nvGrpSpPr>
        <p:grpSpPr>
          <a:xfrm>
            <a:off x="1727424" y="5652029"/>
            <a:ext cx="912783" cy="672782"/>
            <a:chOff x="1727424" y="3184811"/>
            <a:chExt cx="912783" cy="672782"/>
          </a:xfrm>
        </p:grpSpPr>
        <p:sp>
          <p:nvSpPr>
            <p:cNvPr id="80" name="Rounded Rectangle 79"/>
            <p:cNvSpPr/>
            <p:nvPr/>
          </p:nvSpPr>
          <p:spPr>
            <a:xfrm>
              <a:off x="1727424" y="3184811"/>
              <a:ext cx="912783" cy="672782"/>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solidFill>
                </a:rPr>
                <a:t>Core 6</a:t>
              </a:r>
            </a:p>
          </p:txBody>
        </p:sp>
        <p:sp>
          <p:nvSpPr>
            <p:cNvPr id="81" name="Rectangle 80"/>
            <p:cNvSpPr/>
            <p:nvPr/>
          </p:nvSpPr>
          <p:spPr>
            <a:xfrm>
              <a:off x="22097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D$</a:t>
              </a:r>
            </a:p>
          </p:txBody>
        </p:sp>
        <p:sp>
          <p:nvSpPr>
            <p:cNvPr id="82" name="Rectangle 81"/>
            <p:cNvSpPr/>
            <p:nvPr/>
          </p:nvSpPr>
          <p:spPr>
            <a:xfrm>
              <a:off x="1816096" y="3513669"/>
              <a:ext cx="347139" cy="241301"/>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solidFill>
                </a:rPr>
                <a:t>I$</a:t>
              </a:r>
            </a:p>
          </p:txBody>
        </p:sp>
      </p:grpSp>
      <p:grpSp>
        <p:nvGrpSpPr>
          <p:cNvPr id="83" name="Group 82"/>
          <p:cNvGrpSpPr/>
          <p:nvPr/>
        </p:nvGrpSpPr>
        <p:grpSpPr>
          <a:xfrm>
            <a:off x="2726764" y="5652029"/>
            <a:ext cx="912783" cy="672782"/>
            <a:chOff x="1727424" y="3184811"/>
            <a:chExt cx="912783" cy="672782"/>
          </a:xfrm>
        </p:grpSpPr>
        <p:sp>
          <p:nvSpPr>
            <p:cNvPr id="84" name="Rounded Rectangle 83"/>
            <p:cNvSpPr/>
            <p:nvPr/>
          </p:nvSpPr>
          <p:spPr>
            <a:xfrm>
              <a:off x="1727424" y="3184811"/>
              <a:ext cx="912783" cy="672782"/>
            </a:xfrm>
            <a:prstGeom prst="roundRect">
              <a:avLst>
                <a:gd name="adj" fmla="val 5762"/>
              </a:avLst>
            </a:prstGeom>
            <a:solidFill>
              <a:schemeClr val="tx1">
                <a:lumMod val="75000"/>
                <a:alpha val="50000"/>
              </a:schemeClr>
            </a:solidFill>
            <a:ln>
              <a:solidFill>
                <a:schemeClr val="bg2">
                  <a:alpha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1400" dirty="0">
                  <a:solidFill>
                    <a:srgbClr val="333333">
                      <a:alpha val="50000"/>
                    </a:srgbClr>
                  </a:solidFill>
                </a:rPr>
                <a:t>Core 7</a:t>
              </a:r>
            </a:p>
          </p:txBody>
        </p:sp>
        <p:sp>
          <p:nvSpPr>
            <p:cNvPr id="85" name="Rectangle 84"/>
            <p:cNvSpPr/>
            <p:nvPr/>
          </p:nvSpPr>
          <p:spPr>
            <a:xfrm>
              <a:off x="2209796" y="3513669"/>
              <a:ext cx="347139" cy="241301"/>
            </a:xfrm>
            <a:prstGeom prst="rect">
              <a:avLst/>
            </a:prstGeom>
            <a:solidFill>
              <a:srgbClr val="3B8DA4">
                <a:alpha val="50000"/>
              </a:srgbClr>
            </a:solidFill>
            <a:ln>
              <a:solidFill>
                <a:schemeClr val="bg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alpha val="50000"/>
                    </a:schemeClr>
                  </a:solidFill>
                </a:rPr>
                <a:t>D$</a:t>
              </a:r>
            </a:p>
          </p:txBody>
        </p:sp>
        <p:sp>
          <p:nvSpPr>
            <p:cNvPr id="86" name="Rectangle 85"/>
            <p:cNvSpPr/>
            <p:nvPr/>
          </p:nvSpPr>
          <p:spPr>
            <a:xfrm>
              <a:off x="1816096" y="3513669"/>
              <a:ext cx="347139" cy="241301"/>
            </a:xfrm>
            <a:prstGeom prst="rect">
              <a:avLst/>
            </a:prstGeom>
            <a:solidFill>
              <a:srgbClr val="3B8DA4">
                <a:alpha val="50000"/>
              </a:srgbClr>
            </a:solidFill>
            <a:ln>
              <a:solidFill>
                <a:schemeClr val="bg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2">
                      <a:alpha val="50000"/>
                    </a:schemeClr>
                  </a:solidFill>
                </a:rPr>
                <a:t>I$</a:t>
              </a:r>
            </a:p>
          </p:txBody>
        </p:sp>
      </p:grpSp>
      <p:sp>
        <p:nvSpPr>
          <p:cNvPr id="4" name="Footer Placeholder 3">
            <a:extLst>
              <a:ext uri="{FF2B5EF4-FFF2-40B4-BE49-F238E27FC236}">
                <a16:creationId xmlns="" xmlns:a16="http://schemas.microsoft.com/office/drawing/2014/main" id="{A1CB6392-9AC7-4F3E-BE2C-2A158A4E47A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378179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500"/>
            <a:ext cx="7583488" cy="1282700"/>
          </a:xfrm>
        </p:spPr>
        <p:txBody>
          <a:bodyPr/>
          <a:lstStyle/>
          <a:p>
            <a:r>
              <a:rPr lang="en-US" dirty="0"/>
              <a:t>Multicore CPU</a:t>
            </a:r>
          </a:p>
        </p:txBody>
      </p:sp>
      <p:pic>
        <p:nvPicPr>
          <p:cNvPr id="5" name="Picture 4" descr="cpu_die_ps4_jagu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2753"/>
            <a:ext cx="6858000" cy="6858000"/>
          </a:xfrm>
          <a:prstGeom prst="rect">
            <a:avLst/>
          </a:prstGeom>
        </p:spPr>
      </p:pic>
      <p:sp>
        <p:nvSpPr>
          <p:cNvPr id="3" name="Footer Placeholder 2">
            <a:extLst>
              <a:ext uri="{FF2B5EF4-FFF2-40B4-BE49-F238E27FC236}">
                <a16:creationId xmlns="" xmlns:a16="http://schemas.microsoft.com/office/drawing/2014/main" id="{02D44C3E-9770-49B9-B394-A4BFBF5C659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746595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p:txBody>
          <a:bodyPr>
            <a:normAutofit lnSpcReduction="10000"/>
          </a:bodyPr>
          <a:lstStyle/>
          <a:p>
            <a:r>
              <a:rPr lang="en-US" dirty="0"/>
              <a:t>GPU architecture is a hybrid between SIMD and MIMD</a:t>
            </a:r>
          </a:p>
          <a:p>
            <a:r>
              <a:rPr lang="en-US" b="1" dirty="0"/>
              <a:t>SIMD</a:t>
            </a:r>
            <a:r>
              <a:rPr lang="en-US" dirty="0"/>
              <a:t> </a:t>
            </a:r>
            <a:r>
              <a:rPr lang="en-US" b="1" dirty="0"/>
              <a:t>cores</a:t>
            </a:r>
            <a:r>
              <a:rPr lang="en-US" dirty="0"/>
              <a:t> apply a single instruction stream (thread) to multiple data “lanes” in parallel</a:t>
            </a:r>
          </a:p>
          <a:p>
            <a:r>
              <a:rPr lang="en-US" dirty="0"/>
              <a:t>To hide latency, many </a:t>
            </a:r>
            <a:r>
              <a:rPr lang="en-US" b="1" dirty="0"/>
              <a:t>threads</a:t>
            </a:r>
            <a:r>
              <a:rPr lang="en-US" dirty="0"/>
              <a:t> share a SIMD core via </a:t>
            </a:r>
            <a:r>
              <a:rPr lang="en-US" b="1" dirty="0"/>
              <a:t>time-slicing</a:t>
            </a:r>
          </a:p>
          <a:p>
            <a:pPr lvl="1"/>
            <a:r>
              <a:rPr lang="en-US" dirty="0" err="1"/>
              <a:t>Nvidia</a:t>
            </a:r>
            <a:r>
              <a:rPr lang="en-US" dirty="0"/>
              <a:t> calls this single instruction multiple </a:t>
            </a:r>
            <a:r>
              <a:rPr lang="en-US" b="1" dirty="0"/>
              <a:t>thread</a:t>
            </a:r>
            <a:r>
              <a:rPr lang="en-US" dirty="0"/>
              <a:t> (SIM</a:t>
            </a:r>
            <a:r>
              <a:rPr lang="en-US" b="1" dirty="0"/>
              <a:t>T</a:t>
            </a:r>
            <a:r>
              <a:rPr lang="en-US" dirty="0"/>
              <a:t>)</a:t>
            </a:r>
          </a:p>
          <a:p>
            <a:r>
              <a:rPr lang="en-US" dirty="0"/>
              <a:t>We’ll dive into GPU architecture later (time permitting)</a:t>
            </a:r>
            <a:r>
              <a:rPr lang="is-IS" dirty="0"/>
              <a:t>…</a:t>
            </a:r>
            <a:endParaRPr lang="en-US" dirty="0"/>
          </a:p>
        </p:txBody>
      </p:sp>
      <p:sp>
        <p:nvSpPr>
          <p:cNvPr id="4" name="Footer Placeholder 3">
            <a:extLst>
              <a:ext uri="{FF2B5EF4-FFF2-40B4-BE49-F238E27FC236}">
                <a16:creationId xmlns="" xmlns:a16="http://schemas.microsoft.com/office/drawing/2014/main" id="{F8AC0F26-20B7-4BD9-8A06-F7CD91379BB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85842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Clusters, Grids and the Cloud</a:t>
            </a:r>
          </a:p>
        </p:txBody>
      </p:sp>
      <p:sp>
        <p:nvSpPr>
          <p:cNvPr id="3" name="Content Placeholder 2"/>
          <p:cNvSpPr>
            <a:spLocks noGrp="1"/>
          </p:cNvSpPr>
          <p:nvPr>
            <p:ph idx="1"/>
          </p:nvPr>
        </p:nvSpPr>
        <p:spPr/>
        <p:txBody>
          <a:bodyPr>
            <a:normAutofit lnSpcReduction="10000"/>
          </a:bodyPr>
          <a:lstStyle/>
          <a:p>
            <a:r>
              <a:rPr lang="en-US" b="1" dirty="0"/>
              <a:t>Computer cluster</a:t>
            </a:r>
            <a:r>
              <a:rPr lang="en-US" dirty="0"/>
              <a:t>: Multiple homogenous computers, rack-mounted in close proximity, connected via fast local network</a:t>
            </a:r>
          </a:p>
          <a:p>
            <a:r>
              <a:rPr lang="en-US" b="1" dirty="0"/>
              <a:t>Grid computing</a:t>
            </a:r>
            <a:r>
              <a:rPr lang="en-US" dirty="0"/>
              <a:t>: Loosely coupled heterogeneous computers (e.g., </a:t>
            </a:r>
            <a:r>
              <a:rPr lang="en-US" dirty="0" err="1"/>
              <a:t>SETI@home</a:t>
            </a:r>
            <a:r>
              <a:rPr lang="en-US" dirty="0"/>
              <a:t>)</a:t>
            </a:r>
          </a:p>
          <a:p>
            <a:r>
              <a:rPr lang="en-US" b="1" dirty="0"/>
              <a:t>Cloud computing</a:t>
            </a:r>
            <a:r>
              <a:rPr lang="en-US" dirty="0"/>
              <a:t>: On-demand computing and storage</a:t>
            </a:r>
          </a:p>
          <a:p>
            <a:pPr lvl="1"/>
            <a:r>
              <a:rPr lang="en-US" dirty="0"/>
              <a:t>Software as a Service (</a:t>
            </a:r>
            <a:r>
              <a:rPr lang="en-US" dirty="0" err="1"/>
              <a:t>SaaS</a:t>
            </a:r>
            <a:r>
              <a:rPr lang="en-US" dirty="0"/>
              <a:t>)</a:t>
            </a:r>
          </a:p>
          <a:p>
            <a:pPr lvl="1"/>
            <a:r>
              <a:rPr lang="en-US" i="1" dirty="0"/>
              <a:t>Insert-flavor-here</a:t>
            </a:r>
            <a:r>
              <a:rPr lang="en-US" dirty="0"/>
              <a:t> as a Service (</a:t>
            </a:r>
            <a:r>
              <a:rPr lang="en-US" i="1" dirty="0" err="1"/>
              <a:t>X</a:t>
            </a:r>
            <a:r>
              <a:rPr lang="en-US" dirty="0" err="1"/>
              <a:t>aaS</a:t>
            </a:r>
            <a:r>
              <a:rPr lang="en-US" dirty="0"/>
              <a:t>)</a:t>
            </a:r>
          </a:p>
          <a:p>
            <a:pPr lvl="1"/>
            <a:r>
              <a:rPr lang="en-US" dirty="0"/>
              <a:t>Flexible, scalable, cost-effective</a:t>
            </a:r>
          </a:p>
          <a:p>
            <a:pPr lvl="2"/>
            <a:r>
              <a:rPr lang="en-US" dirty="0"/>
              <a:t>use only what you need, pay as you go</a:t>
            </a:r>
          </a:p>
        </p:txBody>
      </p:sp>
      <p:sp>
        <p:nvSpPr>
          <p:cNvPr id="4" name="Footer Placeholder 3">
            <a:extLst>
              <a:ext uri="{FF2B5EF4-FFF2-40B4-BE49-F238E27FC236}">
                <a16:creationId xmlns="" xmlns:a16="http://schemas.microsoft.com/office/drawing/2014/main" id="{6187AF48-CA75-457A-AEB5-2B471457215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633518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Lock-based Thread Synchronization</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99528A02-7DA8-4CE6-8BAF-A61AA954244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238386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is Hard</a:t>
            </a:r>
          </a:p>
        </p:txBody>
      </p:sp>
      <p:sp>
        <p:nvSpPr>
          <p:cNvPr id="3" name="Content Placeholder 2"/>
          <p:cNvSpPr>
            <a:spLocks noGrp="1"/>
          </p:cNvSpPr>
          <p:nvPr>
            <p:ph idx="1"/>
          </p:nvPr>
        </p:nvSpPr>
        <p:spPr/>
        <p:txBody>
          <a:bodyPr>
            <a:normAutofit/>
          </a:bodyPr>
          <a:lstStyle/>
          <a:p>
            <a:r>
              <a:rPr lang="en-US" dirty="0"/>
              <a:t>Concurrent programming is significantly </a:t>
            </a:r>
            <a:r>
              <a:rPr lang="en-US" b="1" dirty="0"/>
              <a:t>more difficult </a:t>
            </a:r>
            <a:r>
              <a:rPr lang="en-US" dirty="0"/>
              <a:t>than sequential programming</a:t>
            </a:r>
          </a:p>
          <a:p>
            <a:pPr lvl="1"/>
            <a:r>
              <a:rPr lang="en-US" dirty="0"/>
              <a:t>Many of the assumptions, techniques, data structures that work well in sequential programs </a:t>
            </a:r>
            <a:r>
              <a:rPr lang="en-US" b="1" dirty="0"/>
              <a:t>break down </a:t>
            </a:r>
            <a:r>
              <a:rPr lang="en-US" dirty="0"/>
              <a:t>in concurrent situations</a:t>
            </a:r>
          </a:p>
          <a:p>
            <a:pPr lvl="1"/>
            <a:r>
              <a:rPr lang="en-US" dirty="0"/>
              <a:t>New classes of </a:t>
            </a:r>
            <a:r>
              <a:rPr lang="en-US" b="1" dirty="0"/>
              <a:t>bugs</a:t>
            </a:r>
            <a:r>
              <a:rPr lang="en-US" dirty="0"/>
              <a:t>; new </a:t>
            </a:r>
            <a:r>
              <a:rPr lang="en-US" b="1" dirty="0"/>
              <a:t>problems</a:t>
            </a:r>
            <a:r>
              <a:rPr lang="en-US" dirty="0"/>
              <a:t>; new </a:t>
            </a:r>
            <a:r>
              <a:rPr lang="en-US" b="1" dirty="0"/>
              <a:t>constraints</a:t>
            </a:r>
          </a:p>
          <a:p>
            <a:pPr lvl="1"/>
            <a:r>
              <a:rPr lang="en-US" dirty="0"/>
              <a:t>Requires a </a:t>
            </a:r>
            <a:r>
              <a:rPr lang="en-US" b="1" dirty="0"/>
              <a:t>data-oriented </a:t>
            </a:r>
            <a:r>
              <a:rPr lang="en-US" dirty="0"/>
              <a:t>mindset</a:t>
            </a:r>
          </a:p>
          <a:p>
            <a:pPr lvl="1"/>
            <a:r>
              <a:rPr lang="en-US" dirty="0"/>
              <a:t>Requires understanding of </a:t>
            </a:r>
            <a:r>
              <a:rPr lang="en-US" b="1" dirty="0"/>
              <a:t>target hardware</a:t>
            </a:r>
          </a:p>
          <a:p>
            <a:r>
              <a:rPr lang="en-US" b="1" dirty="0"/>
              <a:t>Simultaneous data access </a:t>
            </a:r>
            <a:r>
              <a:rPr lang="en-US" dirty="0"/>
              <a:t>is the concurrency problem</a:t>
            </a:r>
          </a:p>
          <a:p>
            <a:pPr lvl="1"/>
            <a:r>
              <a:rPr lang="en-US" dirty="0"/>
              <a:t>Solving this problem requires </a:t>
            </a:r>
            <a:r>
              <a:rPr lang="en-US" b="1" dirty="0"/>
              <a:t>new techniques</a:t>
            </a:r>
            <a:r>
              <a:rPr lang="en-US" dirty="0"/>
              <a:t>!</a:t>
            </a:r>
          </a:p>
        </p:txBody>
      </p:sp>
      <p:sp>
        <p:nvSpPr>
          <p:cNvPr id="4" name="Footer Placeholder 3">
            <a:extLst>
              <a:ext uri="{FF2B5EF4-FFF2-40B4-BE49-F238E27FC236}">
                <a16:creationId xmlns="" xmlns:a16="http://schemas.microsoft.com/office/drawing/2014/main" id="{3D30812E-A720-463A-B883-ED3EE2740CE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44784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Conditions</a:t>
            </a:r>
          </a:p>
        </p:txBody>
      </p:sp>
      <p:sp>
        <p:nvSpPr>
          <p:cNvPr id="3" name="Content Placeholder 2"/>
          <p:cNvSpPr>
            <a:spLocks noGrp="1"/>
          </p:cNvSpPr>
          <p:nvPr>
            <p:ph idx="1"/>
          </p:nvPr>
        </p:nvSpPr>
        <p:spPr/>
        <p:txBody>
          <a:bodyPr anchor="ctr" anchorCtr="0"/>
          <a:lstStyle/>
          <a:p>
            <a:r>
              <a:rPr lang="en-US" dirty="0"/>
              <a:t>A </a:t>
            </a:r>
            <a:r>
              <a:rPr lang="en-US" b="1" dirty="0"/>
              <a:t>race condition </a:t>
            </a:r>
            <a:r>
              <a:rPr lang="en-US" dirty="0"/>
              <a:t>is a situation in which the behavior of a software (or hardware) system is </a:t>
            </a:r>
            <a:r>
              <a:rPr lang="en-US" b="1" dirty="0"/>
              <a:t>dependent</a:t>
            </a:r>
            <a:r>
              <a:rPr lang="en-US" dirty="0"/>
              <a:t> upon the </a:t>
            </a:r>
            <a:r>
              <a:rPr lang="en-US" b="1" dirty="0"/>
              <a:t>sequence</a:t>
            </a:r>
            <a:r>
              <a:rPr lang="en-US" dirty="0"/>
              <a:t> or </a:t>
            </a:r>
            <a:r>
              <a:rPr lang="en-US" b="1" dirty="0"/>
              <a:t>timing</a:t>
            </a:r>
            <a:r>
              <a:rPr lang="en-US" dirty="0"/>
              <a:t> of events</a:t>
            </a:r>
          </a:p>
        </p:txBody>
      </p:sp>
      <p:sp>
        <p:nvSpPr>
          <p:cNvPr id="4" name="Footer Placeholder 3">
            <a:extLst>
              <a:ext uri="{FF2B5EF4-FFF2-40B4-BE49-F238E27FC236}">
                <a16:creationId xmlns="" xmlns:a16="http://schemas.microsoft.com/office/drawing/2014/main" id="{D1A90231-8DA6-4C9F-96D7-462BC7A93EA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170847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Races</a:t>
            </a:r>
          </a:p>
        </p:txBody>
      </p:sp>
      <p:sp>
        <p:nvSpPr>
          <p:cNvPr id="3" name="Content Placeholder 2"/>
          <p:cNvSpPr>
            <a:spLocks noGrp="1"/>
          </p:cNvSpPr>
          <p:nvPr>
            <p:ph idx="1"/>
          </p:nvPr>
        </p:nvSpPr>
        <p:spPr/>
        <p:txBody>
          <a:bodyPr/>
          <a:lstStyle/>
          <a:p>
            <a:r>
              <a:rPr lang="en-US" dirty="0"/>
              <a:t>Not all race conditions have detrimental effects</a:t>
            </a:r>
          </a:p>
          <a:p>
            <a:pPr lvl="1"/>
            <a:r>
              <a:rPr lang="en-US" dirty="0"/>
              <a:t>e.g., doesn’t matter in what order weapon ray casts are processed during a single frame</a:t>
            </a:r>
          </a:p>
          <a:p>
            <a:r>
              <a:rPr lang="en-US" dirty="0"/>
              <a:t>A </a:t>
            </a:r>
            <a:r>
              <a:rPr lang="en-US" b="1" dirty="0"/>
              <a:t>critical race condition </a:t>
            </a:r>
            <a:r>
              <a:rPr lang="en-US" dirty="0"/>
              <a:t>is one that causes incorrect behavior</a:t>
            </a:r>
          </a:p>
        </p:txBody>
      </p:sp>
      <p:sp>
        <p:nvSpPr>
          <p:cNvPr id="4" name="Footer Placeholder 3">
            <a:extLst>
              <a:ext uri="{FF2B5EF4-FFF2-40B4-BE49-F238E27FC236}">
                <a16:creationId xmlns="" xmlns:a16="http://schemas.microsoft.com/office/drawing/2014/main" id="{8B1569A8-2646-48DF-8D75-CA09580FFE0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1320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ory-g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41" y="371071"/>
            <a:ext cx="8102600" cy="6083300"/>
          </a:xfrm>
          <a:prstGeom prst="rect">
            <a:avLst/>
          </a:prstGeom>
        </p:spPr>
      </p:pic>
      <p:sp>
        <p:nvSpPr>
          <p:cNvPr id="3" name="Footer Placeholder 2">
            <a:extLst>
              <a:ext uri="{FF2B5EF4-FFF2-40B4-BE49-F238E27FC236}">
                <a16:creationId xmlns="" xmlns:a16="http://schemas.microsoft.com/office/drawing/2014/main" id="{CB24F79B-FD0B-449D-9536-4B51370A331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854005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Races</a:t>
            </a:r>
          </a:p>
        </p:txBody>
      </p:sp>
      <p:sp>
        <p:nvSpPr>
          <p:cNvPr id="3" name="Content Placeholder 2"/>
          <p:cNvSpPr>
            <a:spLocks noGrp="1"/>
          </p:cNvSpPr>
          <p:nvPr>
            <p:ph idx="1"/>
          </p:nvPr>
        </p:nvSpPr>
        <p:spPr/>
        <p:txBody>
          <a:bodyPr>
            <a:normAutofit/>
          </a:bodyPr>
          <a:lstStyle/>
          <a:p>
            <a:r>
              <a:rPr lang="en-US" dirty="0"/>
              <a:t>A </a:t>
            </a:r>
            <a:r>
              <a:rPr lang="en-US" b="1" dirty="0"/>
              <a:t>data race</a:t>
            </a:r>
            <a:r>
              <a:rPr lang="en-US" dirty="0"/>
              <a:t> is a specific kind of race condition:</a:t>
            </a:r>
          </a:p>
          <a:p>
            <a:pPr lvl="1"/>
            <a:r>
              <a:rPr lang="en-US" dirty="0"/>
              <a:t>Two or more </a:t>
            </a:r>
            <a:r>
              <a:rPr lang="en-US" b="1" dirty="0"/>
              <a:t>instruction streams </a:t>
            </a:r>
            <a:r>
              <a:rPr lang="en-US" dirty="0"/>
              <a:t>(threads) operating on </a:t>
            </a:r>
            <a:r>
              <a:rPr lang="en-US" b="1" dirty="0"/>
              <a:t>shared</a:t>
            </a:r>
            <a:r>
              <a:rPr lang="en-US" dirty="0"/>
              <a:t> data</a:t>
            </a:r>
          </a:p>
          <a:p>
            <a:pPr lvl="1"/>
            <a:r>
              <a:rPr lang="en-US" dirty="0"/>
              <a:t>Depending on the exact </a:t>
            </a:r>
            <a:r>
              <a:rPr lang="en-US" b="1" dirty="0"/>
              <a:t>timing</a:t>
            </a:r>
            <a:r>
              <a:rPr lang="en-US" dirty="0"/>
              <a:t>, results of </a:t>
            </a:r>
            <a:r>
              <a:rPr lang="en-US" b="1" dirty="0"/>
              <a:t>reads</a:t>
            </a:r>
            <a:r>
              <a:rPr lang="en-US" dirty="0"/>
              <a:t> or </a:t>
            </a:r>
            <a:r>
              <a:rPr lang="en-US" b="1" dirty="0"/>
              <a:t>writes</a:t>
            </a:r>
            <a:r>
              <a:rPr lang="en-US" dirty="0"/>
              <a:t> of shared data become inconsistent</a:t>
            </a:r>
          </a:p>
          <a:p>
            <a:r>
              <a:rPr lang="en-US" dirty="0"/>
              <a:t>Data races </a:t>
            </a:r>
            <a:r>
              <a:rPr lang="en-US" i="1" dirty="0"/>
              <a:t>are</a:t>
            </a:r>
            <a:r>
              <a:rPr lang="en-US" dirty="0"/>
              <a:t> </a:t>
            </a:r>
            <a:r>
              <a:rPr lang="en-US" b="1" dirty="0"/>
              <a:t>the</a:t>
            </a:r>
            <a:r>
              <a:rPr lang="en-US" dirty="0"/>
              <a:t> </a:t>
            </a:r>
            <a:r>
              <a:rPr lang="en-US" b="1" dirty="0"/>
              <a:t>concurrency problem</a:t>
            </a:r>
            <a:r>
              <a:rPr lang="en-US" dirty="0"/>
              <a:t>!</a:t>
            </a:r>
          </a:p>
        </p:txBody>
      </p:sp>
      <p:sp>
        <p:nvSpPr>
          <p:cNvPr id="4" name="Footer Placeholder 3">
            <a:extLst>
              <a:ext uri="{FF2B5EF4-FFF2-40B4-BE49-F238E27FC236}">
                <a16:creationId xmlns="" xmlns:a16="http://schemas.microsoft.com/office/drawing/2014/main" id="{3BAC5423-5615-40BC-A42C-F0A23386F92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522886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Data Race</a:t>
            </a:r>
            <a:br>
              <a:rPr lang="en-US" dirty="0"/>
            </a:br>
            <a:r>
              <a:rPr lang="en-US" dirty="0"/>
              <a:t>Bug Look Like?</a:t>
            </a:r>
          </a:p>
        </p:txBody>
      </p:sp>
      <p:sp>
        <p:nvSpPr>
          <p:cNvPr id="3" name="Content Placeholder 2"/>
          <p:cNvSpPr>
            <a:spLocks noGrp="1"/>
          </p:cNvSpPr>
          <p:nvPr>
            <p:ph idx="1"/>
          </p:nvPr>
        </p:nvSpPr>
        <p:spPr/>
        <p:txBody>
          <a:bodyPr>
            <a:normAutofit fontScale="92500" lnSpcReduction="20000"/>
          </a:bodyPr>
          <a:lstStyle/>
          <a:p>
            <a:r>
              <a:rPr lang="en-US" dirty="0"/>
              <a:t>Intermittent or “random” behavior/crashes</a:t>
            </a:r>
          </a:p>
          <a:p>
            <a:r>
              <a:rPr lang="en-US" dirty="0"/>
              <a:t>Incorrect results</a:t>
            </a:r>
          </a:p>
          <a:p>
            <a:r>
              <a:rPr lang="en-US" dirty="0"/>
              <a:t>Data structures that get into “impossible” states</a:t>
            </a:r>
          </a:p>
          <a:p>
            <a:r>
              <a:rPr lang="en-US" dirty="0"/>
              <a:t>Bugs that magically disappear in debug builds</a:t>
            </a:r>
          </a:p>
          <a:p>
            <a:r>
              <a:rPr lang="en-US" dirty="0"/>
              <a:t>Bugs that are around for a while, then go away for a few days, then return again</a:t>
            </a:r>
          </a:p>
          <a:p>
            <a:r>
              <a:rPr lang="en-US" dirty="0"/>
              <a:t>Adding logging (</a:t>
            </a:r>
            <a:r>
              <a:rPr lang="en-US" sz="2000" dirty="0" err="1">
                <a:latin typeface="Consolas"/>
                <a:cs typeface="Consolas"/>
              </a:rPr>
              <a:t>printf</a:t>
            </a:r>
            <a:r>
              <a:rPr lang="en-US" sz="2000" dirty="0">
                <a:latin typeface="Consolas"/>
                <a:cs typeface="Consolas"/>
              </a:rPr>
              <a:t>()</a:t>
            </a:r>
            <a:r>
              <a:rPr lang="en-US" dirty="0"/>
              <a:t> debugging) causes the bug to disappear</a:t>
            </a:r>
          </a:p>
          <a:p>
            <a:pPr marL="0" indent="0" algn="ctr">
              <a:buNone/>
            </a:pPr>
            <a:r>
              <a:rPr lang="en-US" b="1" dirty="0" err="1"/>
              <a:t>Heisenbugs</a:t>
            </a:r>
            <a:r>
              <a:rPr lang="en-US" b="1" dirty="0"/>
              <a:t>!</a:t>
            </a:r>
          </a:p>
          <a:p>
            <a:endParaRPr lang="en-US" dirty="0"/>
          </a:p>
        </p:txBody>
      </p:sp>
      <p:sp>
        <p:nvSpPr>
          <p:cNvPr id="4" name="Footer Placeholder 3">
            <a:extLst>
              <a:ext uri="{FF2B5EF4-FFF2-40B4-BE49-F238E27FC236}">
                <a16:creationId xmlns="" xmlns:a16="http://schemas.microsoft.com/office/drawing/2014/main" id="{FEA03B4D-D69D-4AEB-9BBD-E1A57134CAD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692844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lstStyle/>
          <a:p>
            <a:r>
              <a:rPr lang="en-US" dirty="0"/>
              <a:t>Consider the assembly code to increment a global variable:</a:t>
            </a:r>
          </a:p>
          <a:p>
            <a:endParaRPr lang="en-US" dirty="0"/>
          </a:p>
          <a:p>
            <a:endParaRPr lang="en-US" dirty="0"/>
          </a:p>
          <a:p>
            <a:endParaRPr lang="en-US" dirty="0"/>
          </a:p>
          <a:p>
            <a:endParaRPr lang="en-US" dirty="0"/>
          </a:p>
          <a:p>
            <a:r>
              <a:rPr lang="en-US" dirty="0"/>
              <a:t>What happens if </a:t>
            </a:r>
            <a:r>
              <a:rPr lang="en-US" b="1" dirty="0"/>
              <a:t>two threads </a:t>
            </a:r>
            <a:r>
              <a:rPr lang="en-US" dirty="0"/>
              <a:t>both run this code?</a:t>
            </a:r>
          </a:p>
        </p:txBody>
      </p:sp>
      <p:sp>
        <p:nvSpPr>
          <p:cNvPr id="4" name="TextBox 3"/>
          <p:cNvSpPr txBox="1"/>
          <p:nvPr/>
        </p:nvSpPr>
        <p:spPr>
          <a:xfrm>
            <a:off x="1116091" y="2982785"/>
            <a:ext cx="7447014" cy="2031325"/>
          </a:xfrm>
          <a:prstGeom prst="rect">
            <a:avLst/>
          </a:prstGeom>
          <a:noFill/>
        </p:spPr>
        <p:txBody>
          <a:bodyPr wrap="square" rtlCol="0">
            <a:spAutoFit/>
          </a:bodyPr>
          <a:lstStyle/>
          <a:p>
            <a:r>
              <a:rPr lang="en-US" dirty="0" err="1">
                <a:solidFill>
                  <a:schemeClr val="bg2"/>
                </a:solidFill>
                <a:latin typeface="Consolas"/>
                <a:cs typeface="Consolas"/>
              </a:rPr>
              <a:t>g_count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dw</a:t>
            </a:r>
            <a:r>
              <a:rPr lang="en-US" dirty="0">
                <a:solidFill>
                  <a:schemeClr val="bg2"/>
                </a:solidFill>
                <a:latin typeface="Consolas"/>
                <a:cs typeface="Consolas"/>
              </a:rPr>
              <a:t>    0       ; global '</a:t>
            </a:r>
            <a:r>
              <a:rPr lang="en-US" dirty="0" err="1">
                <a:solidFill>
                  <a:schemeClr val="bg2"/>
                </a:solidFill>
                <a:latin typeface="Consolas"/>
                <a:cs typeface="Consolas"/>
              </a:rPr>
              <a:t>g_count</a:t>
            </a:r>
            <a:r>
              <a:rPr lang="en-US" dirty="0">
                <a:solidFill>
                  <a:schemeClr val="bg2"/>
                </a:solidFill>
                <a:latin typeface="Consolas"/>
                <a:cs typeface="Consolas"/>
              </a:rPr>
              <a:t>' </a:t>
            </a:r>
            <a:r>
              <a:rPr lang="en-US" dirty="0" err="1">
                <a:solidFill>
                  <a:schemeClr val="bg2"/>
                </a:solidFill>
                <a:latin typeface="Consolas"/>
                <a:cs typeface="Consolas"/>
              </a:rPr>
              <a:t>inited</a:t>
            </a:r>
            <a:r>
              <a:rPr lang="en-US" dirty="0">
                <a:solidFill>
                  <a:schemeClr val="bg2"/>
                </a:solidFill>
                <a:latin typeface="Consolas"/>
                <a:cs typeface="Consolas"/>
              </a:rPr>
              <a:t> to zero</a:t>
            </a:r>
          </a:p>
          <a:p>
            <a:r>
              <a:rPr lang="en-US" dirty="0" err="1">
                <a:solidFill>
                  <a:schemeClr val="bg2"/>
                </a:solidFill>
                <a:latin typeface="Consolas"/>
                <a:cs typeface="Consolas"/>
              </a:rPr>
              <a:t>increment_count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mov</a:t>
            </a:r>
            <a:r>
              <a:rPr lang="en-US" dirty="0">
                <a:solidFill>
                  <a:schemeClr val="bg2"/>
                </a:solidFill>
                <a:latin typeface="Consolas"/>
                <a:cs typeface="Consolas"/>
              </a:rPr>
              <a:t>   [</a:t>
            </a:r>
            <a:r>
              <a:rPr lang="en-US" dirty="0" err="1">
                <a:solidFill>
                  <a:schemeClr val="bg2"/>
                </a:solidFill>
                <a:latin typeface="Consolas"/>
                <a:cs typeface="Consolas"/>
              </a:rPr>
              <a:t>g_count</a:t>
            </a:r>
            <a:r>
              <a:rPr lang="en-US" dirty="0">
                <a:solidFill>
                  <a:schemeClr val="bg2"/>
                </a:solidFill>
                <a:latin typeface="Consolas"/>
                <a:cs typeface="Consolas"/>
              </a:rPr>
              <a:t>], </a:t>
            </a:r>
            <a:r>
              <a:rPr lang="en-US" dirty="0" err="1">
                <a:solidFill>
                  <a:schemeClr val="bg2"/>
                </a:solidFill>
                <a:latin typeface="Consolas"/>
                <a:cs typeface="Consolas"/>
              </a:rPr>
              <a:t>eax</a:t>
            </a:r>
            <a:endParaRPr lang="en-US" dirty="0">
              <a:solidFill>
                <a:schemeClr val="bg2"/>
              </a:solidFill>
              <a:latin typeface="Consolas"/>
              <a:cs typeface="Consolas"/>
            </a:endParaRPr>
          </a:p>
          <a:p>
            <a:r>
              <a:rPr lang="en-US" dirty="0">
                <a:solidFill>
                  <a:schemeClr val="bg2"/>
                </a:solidFill>
                <a:latin typeface="Consolas"/>
                <a:cs typeface="Consolas"/>
              </a:rPr>
              <a:t>    </a:t>
            </a:r>
            <a:r>
              <a:rPr lang="en-US" dirty="0" err="1">
                <a:solidFill>
                  <a:schemeClr val="bg2"/>
                </a:solidFill>
                <a:latin typeface="Consolas"/>
                <a:cs typeface="Consolas"/>
              </a:rPr>
              <a:t>inc</a:t>
            </a:r>
            <a:r>
              <a:rPr lang="en-US" dirty="0">
                <a:solidFill>
                  <a:schemeClr val="bg2"/>
                </a:solidFill>
                <a:latin typeface="Consolas"/>
                <a:cs typeface="Consolas"/>
              </a:rPr>
              <a:t>   </a:t>
            </a:r>
            <a:r>
              <a:rPr lang="en-US" dirty="0" err="1">
                <a:solidFill>
                  <a:schemeClr val="bg2"/>
                </a:solidFill>
                <a:latin typeface="Consolas"/>
                <a:cs typeface="Consolas"/>
              </a:rPr>
              <a:t>eax</a:t>
            </a:r>
            <a:endParaRPr lang="en-US" dirty="0">
              <a:solidFill>
                <a:schemeClr val="bg2"/>
              </a:solidFill>
              <a:latin typeface="Consolas"/>
              <a:cs typeface="Consolas"/>
            </a:endParaRPr>
          </a:p>
          <a:p>
            <a:r>
              <a:rPr lang="en-US" dirty="0">
                <a:solidFill>
                  <a:schemeClr val="bg2"/>
                </a:solidFill>
                <a:latin typeface="Consolas"/>
                <a:cs typeface="Consolas"/>
              </a:rPr>
              <a:t>    </a:t>
            </a:r>
            <a:r>
              <a:rPr lang="en-US" dirty="0" err="1">
                <a:solidFill>
                  <a:schemeClr val="bg2"/>
                </a:solidFill>
                <a:latin typeface="Consolas"/>
                <a:cs typeface="Consolas"/>
              </a:rPr>
              <a:t>mov</a:t>
            </a:r>
            <a:r>
              <a:rPr lang="en-US" dirty="0">
                <a:solidFill>
                  <a:schemeClr val="bg2"/>
                </a:solidFill>
                <a:latin typeface="Consolas"/>
                <a:cs typeface="Consolas"/>
              </a:rPr>
              <a:t>   </a:t>
            </a:r>
            <a:r>
              <a:rPr lang="en-US" dirty="0" err="1">
                <a:solidFill>
                  <a:schemeClr val="bg2"/>
                </a:solidFill>
                <a:latin typeface="Consolas"/>
                <a:cs typeface="Consolas"/>
              </a:rPr>
              <a:t>eax</a:t>
            </a:r>
            <a:r>
              <a:rPr lang="en-US" dirty="0">
                <a:solidFill>
                  <a:schemeClr val="bg2"/>
                </a:solidFill>
                <a:latin typeface="Consolas"/>
                <a:cs typeface="Consolas"/>
              </a:rPr>
              <a:t>, [</a:t>
            </a:r>
            <a:r>
              <a:rPr lang="en-US" dirty="0" err="1">
                <a:solidFill>
                  <a:schemeClr val="bg2"/>
                </a:solidFill>
                <a:latin typeface="Consolas"/>
                <a:cs typeface="Consolas"/>
              </a:rPr>
              <a:t>g_count</a:t>
            </a:r>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5" name="Footer Placeholder 4">
            <a:extLst>
              <a:ext uri="{FF2B5EF4-FFF2-40B4-BE49-F238E27FC236}">
                <a16:creationId xmlns="" xmlns:a16="http://schemas.microsoft.com/office/drawing/2014/main" id="{B6E7E21C-163C-43C9-8ECB-0425FC9AE96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116444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nchor="ctr" anchorCtr="0"/>
          <a:lstStyle/>
          <a:p>
            <a:r>
              <a:rPr lang="en-US" dirty="0"/>
              <a:t>Answer: It depends!</a:t>
            </a:r>
          </a:p>
          <a:p>
            <a:pPr lvl="1"/>
            <a:r>
              <a:rPr lang="en-US" dirty="0"/>
              <a:t>Depends on the hardware</a:t>
            </a:r>
          </a:p>
          <a:p>
            <a:pPr lvl="1"/>
            <a:r>
              <a:rPr lang="en-US" dirty="0"/>
              <a:t>Depends on the operating system</a:t>
            </a:r>
          </a:p>
        </p:txBody>
      </p:sp>
      <p:sp>
        <p:nvSpPr>
          <p:cNvPr id="4" name="Footer Placeholder 3">
            <a:extLst>
              <a:ext uri="{FF2B5EF4-FFF2-40B4-BE49-F238E27FC236}">
                <a16:creationId xmlns="" xmlns:a16="http://schemas.microsoft.com/office/drawing/2014/main" id="{84BE392D-4804-41BE-9061-89D6A7418C9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292497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normAutofit lnSpcReduction="10000"/>
          </a:bodyPr>
          <a:lstStyle/>
          <a:p>
            <a:r>
              <a:rPr lang="en-US" dirty="0"/>
              <a:t>On an Apple II</a:t>
            </a:r>
          </a:p>
          <a:p>
            <a:pPr lvl="1"/>
            <a:r>
              <a:rPr lang="en-US" b="1" dirty="0"/>
              <a:t>One program at a time</a:t>
            </a:r>
          </a:p>
          <a:p>
            <a:pPr lvl="1"/>
            <a:r>
              <a:rPr lang="en-US" dirty="0"/>
              <a:t>Each program “takes up” the whole computer</a:t>
            </a:r>
          </a:p>
          <a:p>
            <a:pPr lvl="1"/>
            <a:r>
              <a:rPr lang="en-US" dirty="0"/>
              <a:t>No threads</a:t>
            </a:r>
          </a:p>
          <a:p>
            <a:pPr lvl="1"/>
            <a:r>
              <a:rPr lang="en-US" dirty="0"/>
              <a:t>No problem!</a:t>
            </a:r>
          </a:p>
          <a:p>
            <a:r>
              <a:rPr lang="en-US" dirty="0"/>
              <a:t>On a Windows 3.1 system</a:t>
            </a:r>
          </a:p>
          <a:p>
            <a:pPr lvl="1"/>
            <a:r>
              <a:rPr lang="en-US" b="1" dirty="0"/>
              <a:t>Cooperative</a:t>
            </a:r>
            <a:r>
              <a:rPr lang="en-US" dirty="0"/>
              <a:t> multitasking</a:t>
            </a:r>
          </a:p>
          <a:p>
            <a:pPr lvl="1"/>
            <a:r>
              <a:rPr lang="en-US" dirty="0"/>
              <a:t>No threads</a:t>
            </a:r>
          </a:p>
          <a:p>
            <a:pPr lvl="1"/>
            <a:r>
              <a:rPr lang="en-US" dirty="0"/>
              <a:t>Process A runs program, then </a:t>
            </a:r>
            <a:r>
              <a:rPr lang="en-US" b="1" dirty="0"/>
              <a:t>yields</a:t>
            </a:r>
            <a:r>
              <a:rPr lang="en-US" dirty="0"/>
              <a:t> to Process B</a:t>
            </a:r>
          </a:p>
          <a:p>
            <a:pPr lvl="1"/>
            <a:r>
              <a:rPr lang="en-US" dirty="0"/>
              <a:t>No problem!</a:t>
            </a:r>
          </a:p>
        </p:txBody>
      </p:sp>
      <p:sp>
        <p:nvSpPr>
          <p:cNvPr id="4" name="Footer Placeholder 3">
            <a:extLst>
              <a:ext uri="{FF2B5EF4-FFF2-40B4-BE49-F238E27FC236}">
                <a16:creationId xmlns="" xmlns:a16="http://schemas.microsoft.com/office/drawing/2014/main" id="{88D9D689-8096-475A-B637-89D72441303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286901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lstStyle/>
          <a:p>
            <a:r>
              <a:rPr lang="en-US" dirty="0"/>
              <a:t>On a </a:t>
            </a:r>
            <a:r>
              <a:rPr lang="en-US" b="1" dirty="0"/>
              <a:t>single-core </a:t>
            </a:r>
            <a:r>
              <a:rPr lang="en-US" dirty="0"/>
              <a:t>PC or game console</a:t>
            </a:r>
            <a:br>
              <a:rPr lang="en-US" dirty="0"/>
            </a:br>
            <a:r>
              <a:rPr lang="en-US" dirty="0"/>
              <a:t>with </a:t>
            </a:r>
            <a:r>
              <a:rPr lang="en-US" b="1" dirty="0"/>
              <a:t>preemptive multitasking</a:t>
            </a:r>
            <a:r>
              <a:rPr lang="en-US" dirty="0"/>
              <a:t>:</a:t>
            </a:r>
          </a:p>
          <a:p>
            <a:pPr marL="577850" lvl="2" indent="0" algn="ctr">
              <a:buNone/>
            </a:pPr>
            <a:r>
              <a:rPr lang="en-US" dirty="0"/>
              <a:t>(e.g., Win95/NT and beyond, Linux, </a:t>
            </a:r>
            <a:r>
              <a:rPr lang="is-IS" dirty="0"/>
              <a:t>…</a:t>
            </a:r>
            <a:r>
              <a:rPr lang="en-US" dirty="0"/>
              <a:t>)</a:t>
            </a:r>
            <a:endParaRPr lang="en-US" b="1" dirty="0"/>
          </a:p>
          <a:p>
            <a:r>
              <a:rPr lang="en-US" b="1" dirty="0"/>
              <a:t>Cannot predict</a:t>
            </a:r>
            <a:r>
              <a:rPr lang="en-US" dirty="0"/>
              <a:t> when a thread’s time quantum will expire!</a:t>
            </a:r>
          </a:p>
          <a:p>
            <a:pPr lvl="1"/>
            <a:r>
              <a:rPr lang="en-US" dirty="0"/>
              <a:t>Preemption can happen at any time</a:t>
            </a:r>
          </a:p>
          <a:p>
            <a:pPr lvl="1"/>
            <a:endParaRPr lang="en-US" b="1" dirty="0"/>
          </a:p>
        </p:txBody>
      </p:sp>
      <p:sp>
        <p:nvSpPr>
          <p:cNvPr id="4" name="Footer Placeholder 3">
            <a:extLst>
              <a:ext uri="{FF2B5EF4-FFF2-40B4-BE49-F238E27FC236}">
                <a16:creationId xmlns="" xmlns:a16="http://schemas.microsoft.com/office/drawing/2014/main" id="{6566C955-7D27-4B25-A531-CA850D217FD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619762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lstStyle/>
          <a:p>
            <a:r>
              <a:rPr lang="en-US" dirty="0"/>
              <a:t>Expectation: It </a:t>
            </a:r>
            <a:r>
              <a:rPr lang="en-US" i="1" dirty="0"/>
              <a:t>should</a:t>
            </a:r>
            <a:r>
              <a:rPr lang="en-US" dirty="0"/>
              <a:t> work like this</a:t>
            </a:r>
            <a:r>
              <a:rPr lang="is-IS" dirty="0"/>
              <a:t>…</a:t>
            </a:r>
            <a:endParaRPr lang="en-US" dirty="0"/>
          </a:p>
        </p:txBody>
      </p:sp>
      <p:pic>
        <p:nvPicPr>
          <p:cNvPr id="4" name="Picture 3" descr="table-race-o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53" y="2623472"/>
            <a:ext cx="4787900" cy="3695700"/>
          </a:xfrm>
          <a:prstGeom prst="rect">
            <a:avLst/>
          </a:prstGeom>
        </p:spPr>
      </p:pic>
      <p:sp>
        <p:nvSpPr>
          <p:cNvPr id="5" name="Footer Placeholder 4">
            <a:extLst>
              <a:ext uri="{FF2B5EF4-FFF2-40B4-BE49-F238E27FC236}">
                <a16:creationId xmlns="" xmlns:a16="http://schemas.microsoft.com/office/drawing/2014/main" id="{9FF057D6-251C-4801-9AB1-29B357AC174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0522361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8" name="Content Placeholder 7"/>
          <p:cNvSpPr>
            <a:spLocks noGrp="1"/>
          </p:cNvSpPr>
          <p:nvPr>
            <p:ph idx="1"/>
          </p:nvPr>
        </p:nvSpPr>
        <p:spPr/>
        <p:txBody>
          <a:bodyPr/>
          <a:lstStyle/>
          <a:p>
            <a:r>
              <a:rPr lang="en-US" dirty="0"/>
              <a:t>Works reliably because first increment operation runs to completion before second one begins</a:t>
            </a:r>
          </a:p>
        </p:txBody>
      </p:sp>
      <p:grpSp>
        <p:nvGrpSpPr>
          <p:cNvPr id="6" name="Group 5"/>
          <p:cNvGrpSpPr/>
          <p:nvPr/>
        </p:nvGrpSpPr>
        <p:grpSpPr>
          <a:xfrm>
            <a:off x="1020396" y="3295957"/>
            <a:ext cx="7103208" cy="1358061"/>
            <a:chOff x="1106468" y="3942667"/>
            <a:chExt cx="7103208" cy="1358061"/>
          </a:xfrm>
        </p:grpSpPr>
        <p:cxnSp>
          <p:nvCxnSpPr>
            <p:cNvPr id="10" name="Straight Arrow Connector 9"/>
            <p:cNvCxnSpPr/>
            <p:nvPr/>
          </p:nvCxnSpPr>
          <p:spPr>
            <a:xfrm>
              <a:off x="1106468" y="4992951"/>
              <a:ext cx="710320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544066" y="4992951"/>
              <a:ext cx="523050" cy="307777"/>
            </a:xfrm>
            <a:prstGeom prst="rect">
              <a:avLst/>
            </a:prstGeom>
            <a:noFill/>
          </p:spPr>
          <p:txBody>
            <a:bodyPr wrap="none" rtlCol="0">
              <a:spAutoFit/>
            </a:bodyPr>
            <a:lstStyle/>
            <a:p>
              <a:r>
                <a:rPr lang="en-US" sz="1400" dirty="0">
                  <a:solidFill>
                    <a:srgbClr val="333333"/>
                  </a:solidFill>
                </a:rPr>
                <a:t>time</a:t>
              </a:r>
            </a:p>
          </p:txBody>
        </p:sp>
        <p:sp>
          <p:nvSpPr>
            <p:cNvPr id="4" name="Rectangle 3"/>
            <p:cNvSpPr/>
            <p:nvPr/>
          </p:nvSpPr>
          <p:spPr>
            <a:xfrm>
              <a:off x="1198683" y="4317252"/>
              <a:ext cx="596530"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5" name="Rectangle 4"/>
            <p:cNvSpPr/>
            <p:nvPr/>
          </p:nvSpPr>
          <p:spPr>
            <a:xfrm>
              <a:off x="1795213" y="4317252"/>
              <a:ext cx="731232"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7" name="Rectangle 6"/>
            <p:cNvSpPr/>
            <p:nvPr/>
          </p:nvSpPr>
          <p:spPr>
            <a:xfrm>
              <a:off x="2526445" y="4317252"/>
              <a:ext cx="702383"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33" name="TextBox 32"/>
            <p:cNvSpPr txBox="1"/>
            <p:nvPr/>
          </p:nvSpPr>
          <p:spPr>
            <a:xfrm>
              <a:off x="1197157" y="3946069"/>
              <a:ext cx="984765" cy="338554"/>
            </a:xfrm>
            <a:prstGeom prst="rect">
              <a:avLst/>
            </a:prstGeom>
            <a:noFill/>
          </p:spPr>
          <p:txBody>
            <a:bodyPr wrap="none" rtlCol="0">
              <a:spAutoFit/>
            </a:bodyPr>
            <a:lstStyle/>
            <a:p>
              <a:r>
                <a:rPr lang="en-US" sz="1600" b="1" dirty="0">
                  <a:solidFill>
                    <a:srgbClr val="333333"/>
                  </a:solidFill>
                </a:rPr>
                <a:t>Thread 0</a:t>
              </a:r>
            </a:p>
          </p:txBody>
        </p:sp>
        <p:sp>
          <p:nvSpPr>
            <p:cNvPr id="34" name="TextBox 33"/>
            <p:cNvSpPr txBox="1"/>
            <p:nvPr/>
          </p:nvSpPr>
          <p:spPr>
            <a:xfrm>
              <a:off x="4572763" y="3942667"/>
              <a:ext cx="984765" cy="338554"/>
            </a:xfrm>
            <a:prstGeom prst="rect">
              <a:avLst/>
            </a:prstGeom>
            <a:noFill/>
          </p:spPr>
          <p:txBody>
            <a:bodyPr wrap="none" rtlCol="0">
              <a:spAutoFit/>
            </a:bodyPr>
            <a:lstStyle/>
            <a:p>
              <a:r>
                <a:rPr lang="en-US" sz="1600" b="1" dirty="0">
                  <a:solidFill>
                    <a:srgbClr val="333333"/>
                  </a:solidFill>
                </a:rPr>
                <a:t>Thread 1</a:t>
              </a:r>
            </a:p>
          </p:txBody>
        </p:sp>
        <p:sp>
          <p:nvSpPr>
            <p:cNvPr id="55" name="Rectangle 54"/>
            <p:cNvSpPr/>
            <p:nvPr/>
          </p:nvSpPr>
          <p:spPr>
            <a:xfrm>
              <a:off x="4572763" y="4317252"/>
              <a:ext cx="596530"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56" name="Rectangle 55"/>
            <p:cNvSpPr/>
            <p:nvPr/>
          </p:nvSpPr>
          <p:spPr>
            <a:xfrm>
              <a:off x="5169293" y="4317252"/>
              <a:ext cx="731232"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57" name="Rectangle 56"/>
            <p:cNvSpPr/>
            <p:nvPr/>
          </p:nvSpPr>
          <p:spPr>
            <a:xfrm>
              <a:off x="5900525" y="4317252"/>
              <a:ext cx="702383"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58" name="Rectangle 57"/>
            <p:cNvSpPr/>
            <p:nvPr/>
          </p:nvSpPr>
          <p:spPr>
            <a:xfrm>
              <a:off x="3228828" y="4317252"/>
              <a:ext cx="1343935"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200" dirty="0">
                  <a:solidFill>
                    <a:srgbClr val="333333"/>
                  </a:solidFill>
                </a:rPr>
                <a:t>…</a:t>
              </a:r>
              <a:endParaRPr lang="en-US" sz="1200" dirty="0">
                <a:solidFill>
                  <a:srgbClr val="333333"/>
                </a:solidFill>
              </a:endParaRPr>
            </a:p>
          </p:txBody>
        </p:sp>
        <p:sp>
          <p:nvSpPr>
            <p:cNvPr id="59" name="Rectangle 58"/>
            <p:cNvSpPr/>
            <p:nvPr/>
          </p:nvSpPr>
          <p:spPr>
            <a:xfrm>
              <a:off x="6602908" y="4317252"/>
              <a:ext cx="1343935"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200" dirty="0">
                  <a:solidFill>
                    <a:srgbClr val="333333"/>
                  </a:solidFill>
                </a:rPr>
                <a:t>…</a:t>
              </a:r>
              <a:endParaRPr lang="en-US" sz="1200" dirty="0">
                <a:solidFill>
                  <a:srgbClr val="333333"/>
                </a:solidFill>
              </a:endParaRPr>
            </a:p>
          </p:txBody>
        </p:sp>
      </p:grpSp>
      <p:sp>
        <p:nvSpPr>
          <p:cNvPr id="3" name="Footer Placeholder 2">
            <a:extLst>
              <a:ext uri="{FF2B5EF4-FFF2-40B4-BE49-F238E27FC236}">
                <a16:creationId xmlns="" xmlns:a16="http://schemas.microsoft.com/office/drawing/2014/main" id="{276576DD-6D9B-498E-997E-484E6D57A44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42376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p:txBody>
          <a:bodyPr/>
          <a:lstStyle/>
          <a:p>
            <a:r>
              <a:rPr lang="en-US" dirty="0"/>
              <a:t>But the code actually contains a </a:t>
            </a:r>
            <a:r>
              <a:rPr lang="en-US" b="1" dirty="0"/>
              <a:t>race condition</a:t>
            </a:r>
            <a:r>
              <a:rPr lang="en-US" dirty="0"/>
              <a:t>, which can strike when preemption happens at the “wrong” time:</a:t>
            </a:r>
          </a:p>
        </p:txBody>
      </p:sp>
      <p:cxnSp>
        <p:nvCxnSpPr>
          <p:cNvPr id="60" name="Straight Arrow Connector 59"/>
          <p:cNvCxnSpPr/>
          <p:nvPr/>
        </p:nvCxnSpPr>
        <p:spPr>
          <a:xfrm>
            <a:off x="1117834" y="4517761"/>
            <a:ext cx="710320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555432" y="4517761"/>
            <a:ext cx="523050" cy="307777"/>
          </a:xfrm>
          <a:prstGeom prst="rect">
            <a:avLst/>
          </a:prstGeom>
          <a:noFill/>
        </p:spPr>
        <p:txBody>
          <a:bodyPr wrap="none" rtlCol="0">
            <a:spAutoFit/>
          </a:bodyPr>
          <a:lstStyle/>
          <a:p>
            <a:r>
              <a:rPr lang="en-US" sz="1400" dirty="0">
                <a:solidFill>
                  <a:srgbClr val="333333"/>
                </a:solidFill>
              </a:rPr>
              <a:t>time</a:t>
            </a:r>
          </a:p>
        </p:txBody>
      </p:sp>
      <p:sp>
        <p:nvSpPr>
          <p:cNvPr id="63" name="Rectangle 62"/>
          <p:cNvSpPr/>
          <p:nvPr/>
        </p:nvSpPr>
        <p:spPr>
          <a:xfrm>
            <a:off x="1210049" y="3836809"/>
            <a:ext cx="596530"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64" name="Rectangle 63"/>
          <p:cNvSpPr/>
          <p:nvPr/>
        </p:nvSpPr>
        <p:spPr>
          <a:xfrm>
            <a:off x="5180659" y="3836809"/>
            <a:ext cx="731232"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65" name="Rectangle 64"/>
          <p:cNvSpPr/>
          <p:nvPr/>
        </p:nvSpPr>
        <p:spPr>
          <a:xfrm>
            <a:off x="5911891" y="3836809"/>
            <a:ext cx="702383"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66" name="TextBox 65"/>
          <p:cNvSpPr txBox="1"/>
          <p:nvPr/>
        </p:nvSpPr>
        <p:spPr>
          <a:xfrm>
            <a:off x="664349" y="3457512"/>
            <a:ext cx="984765" cy="338554"/>
          </a:xfrm>
          <a:prstGeom prst="rect">
            <a:avLst/>
          </a:prstGeom>
          <a:noFill/>
        </p:spPr>
        <p:txBody>
          <a:bodyPr wrap="none" rtlCol="0">
            <a:spAutoFit/>
          </a:bodyPr>
          <a:lstStyle/>
          <a:p>
            <a:r>
              <a:rPr lang="en-US" sz="1600" b="1" dirty="0">
                <a:solidFill>
                  <a:srgbClr val="333333"/>
                </a:solidFill>
              </a:rPr>
              <a:t>Thread 0</a:t>
            </a:r>
          </a:p>
        </p:txBody>
      </p:sp>
      <p:sp>
        <p:nvSpPr>
          <p:cNvPr id="67" name="TextBox 66"/>
          <p:cNvSpPr txBox="1"/>
          <p:nvPr/>
        </p:nvSpPr>
        <p:spPr>
          <a:xfrm>
            <a:off x="1806579" y="3457512"/>
            <a:ext cx="984765" cy="338554"/>
          </a:xfrm>
          <a:prstGeom prst="rect">
            <a:avLst/>
          </a:prstGeom>
          <a:noFill/>
        </p:spPr>
        <p:txBody>
          <a:bodyPr wrap="none" rtlCol="0">
            <a:spAutoFit/>
          </a:bodyPr>
          <a:lstStyle/>
          <a:p>
            <a:r>
              <a:rPr lang="en-US" sz="1600" b="1" dirty="0">
                <a:solidFill>
                  <a:srgbClr val="333333"/>
                </a:solidFill>
              </a:rPr>
              <a:t>Thread 1</a:t>
            </a:r>
          </a:p>
        </p:txBody>
      </p:sp>
      <p:sp>
        <p:nvSpPr>
          <p:cNvPr id="68" name="Rectangle 67"/>
          <p:cNvSpPr/>
          <p:nvPr/>
        </p:nvSpPr>
        <p:spPr>
          <a:xfrm>
            <a:off x="1806579" y="3836809"/>
            <a:ext cx="596530"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69" name="Rectangle 68"/>
          <p:cNvSpPr/>
          <p:nvPr/>
        </p:nvSpPr>
        <p:spPr>
          <a:xfrm>
            <a:off x="2403109" y="3836809"/>
            <a:ext cx="731232"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70" name="Rectangle 69"/>
          <p:cNvSpPr/>
          <p:nvPr/>
        </p:nvSpPr>
        <p:spPr>
          <a:xfrm>
            <a:off x="3134341" y="3836809"/>
            <a:ext cx="702383"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71" name="Rectangle 70"/>
          <p:cNvSpPr/>
          <p:nvPr/>
        </p:nvSpPr>
        <p:spPr>
          <a:xfrm>
            <a:off x="6614274" y="3836809"/>
            <a:ext cx="1343935"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200" dirty="0">
                <a:solidFill>
                  <a:srgbClr val="333333"/>
                </a:solidFill>
              </a:rPr>
              <a:t>…</a:t>
            </a:r>
            <a:endParaRPr lang="en-US" sz="1200" dirty="0">
              <a:solidFill>
                <a:srgbClr val="333333"/>
              </a:solidFill>
            </a:endParaRPr>
          </a:p>
        </p:txBody>
      </p:sp>
      <p:sp>
        <p:nvSpPr>
          <p:cNvPr id="72" name="Rectangle 71"/>
          <p:cNvSpPr/>
          <p:nvPr/>
        </p:nvSpPr>
        <p:spPr>
          <a:xfrm>
            <a:off x="3836724" y="3836809"/>
            <a:ext cx="1343935"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200" dirty="0">
                <a:solidFill>
                  <a:srgbClr val="333333"/>
                </a:solidFill>
              </a:rPr>
              <a:t>…</a:t>
            </a:r>
            <a:endParaRPr lang="en-US" sz="1200" dirty="0">
              <a:solidFill>
                <a:srgbClr val="333333"/>
              </a:solidFill>
            </a:endParaRPr>
          </a:p>
        </p:txBody>
      </p:sp>
      <p:sp>
        <p:nvSpPr>
          <p:cNvPr id="73" name="TextBox 72"/>
          <p:cNvSpPr txBox="1"/>
          <p:nvPr/>
        </p:nvSpPr>
        <p:spPr>
          <a:xfrm>
            <a:off x="5180659" y="3457512"/>
            <a:ext cx="984765" cy="338554"/>
          </a:xfrm>
          <a:prstGeom prst="rect">
            <a:avLst/>
          </a:prstGeom>
          <a:noFill/>
        </p:spPr>
        <p:txBody>
          <a:bodyPr wrap="none" rtlCol="0">
            <a:spAutoFit/>
          </a:bodyPr>
          <a:lstStyle/>
          <a:p>
            <a:r>
              <a:rPr lang="en-US" sz="1600" b="1" dirty="0">
                <a:solidFill>
                  <a:srgbClr val="333333"/>
                </a:solidFill>
              </a:rPr>
              <a:t>Thread 0</a:t>
            </a:r>
          </a:p>
        </p:txBody>
      </p:sp>
      <p:sp>
        <p:nvSpPr>
          <p:cNvPr id="4" name="Footer Placeholder 3">
            <a:extLst>
              <a:ext uri="{FF2B5EF4-FFF2-40B4-BE49-F238E27FC236}">
                <a16:creationId xmlns="" xmlns:a16="http://schemas.microsoft.com/office/drawing/2014/main" id="{5226559C-E54B-46BE-848D-9D64A179351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821436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5226559C-E54B-46BE-848D-9D64A179351B}"/>
              </a:ext>
            </a:extLst>
          </p:cNvPr>
          <p:cNvSpPr>
            <a:spLocks noGrp="1"/>
          </p:cNvSpPr>
          <p:nvPr>
            <p:ph type="ftr" sz="quarter" idx="11"/>
          </p:nvPr>
        </p:nvSpPr>
        <p:spPr/>
        <p:txBody>
          <a:bodyPr/>
          <a:lstStyle/>
          <a:p>
            <a:r>
              <a:rPr lang="en-US"/>
              <a:t>© 2017 Jason Gregory</a:t>
            </a:r>
          </a:p>
        </p:txBody>
      </p:sp>
      <p:cxnSp>
        <p:nvCxnSpPr>
          <p:cNvPr id="60" name="Straight Arrow Connector 59"/>
          <p:cNvCxnSpPr/>
          <p:nvPr/>
        </p:nvCxnSpPr>
        <p:spPr>
          <a:xfrm>
            <a:off x="1117834" y="1492233"/>
            <a:ext cx="4973390"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467874" y="1492233"/>
            <a:ext cx="523050" cy="307777"/>
          </a:xfrm>
          <a:prstGeom prst="rect">
            <a:avLst/>
          </a:prstGeom>
          <a:noFill/>
        </p:spPr>
        <p:txBody>
          <a:bodyPr wrap="none" rtlCol="0">
            <a:spAutoFit/>
          </a:bodyPr>
          <a:lstStyle/>
          <a:p>
            <a:r>
              <a:rPr lang="en-US" sz="1400" dirty="0">
                <a:solidFill>
                  <a:srgbClr val="333333"/>
                </a:solidFill>
              </a:rPr>
              <a:t>time</a:t>
            </a:r>
          </a:p>
        </p:txBody>
      </p:sp>
      <p:sp>
        <p:nvSpPr>
          <p:cNvPr id="63" name="Rectangle 62"/>
          <p:cNvSpPr/>
          <p:nvPr/>
        </p:nvSpPr>
        <p:spPr>
          <a:xfrm>
            <a:off x="1210049" y="811281"/>
            <a:ext cx="596530"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64" name="Rectangle 63"/>
          <p:cNvSpPr/>
          <p:nvPr/>
        </p:nvSpPr>
        <p:spPr>
          <a:xfrm>
            <a:off x="4557309" y="813237"/>
            <a:ext cx="731232"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65" name="Rectangle 64"/>
          <p:cNvSpPr/>
          <p:nvPr/>
        </p:nvSpPr>
        <p:spPr>
          <a:xfrm>
            <a:off x="5288541" y="813237"/>
            <a:ext cx="702383"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66" name="TextBox 65"/>
          <p:cNvSpPr txBox="1"/>
          <p:nvPr/>
        </p:nvSpPr>
        <p:spPr>
          <a:xfrm>
            <a:off x="947985" y="534285"/>
            <a:ext cx="826443" cy="276999"/>
          </a:xfrm>
          <a:prstGeom prst="rect">
            <a:avLst/>
          </a:prstGeom>
          <a:noFill/>
        </p:spPr>
        <p:txBody>
          <a:bodyPr wrap="none" rtlCol="0">
            <a:spAutoFit/>
          </a:bodyPr>
          <a:lstStyle/>
          <a:p>
            <a:r>
              <a:rPr lang="en-US" sz="1200" b="1" dirty="0">
                <a:solidFill>
                  <a:srgbClr val="333333"/>
                </a:solidFill>
              </a:rPr>
              <a:t>Thread </a:t>
            </a:r>
            <a:r>
              <a:rPr lang="en-US" sz="1200" b="1" dirty="0" smtClean="0">
                <a:solidFill>
                  <a:srgbClr val="333333"/>
                </a:solidFill>
              </a:rPr>
              <a:t>A</a:t>
            </a:r>
            <a:endParaRPr lang="en-US" sz="1200" b="1" dirty="0">
              <a:solidFill>
                <a:srgbClr val="333333"/>
              </a:solidFill>
            </a:endParaRPr>
          </a:p>
        </p:txBody>
      </p:sp>
      <p:sp>
        <p:nvSpPr>
          <p:cNvPr id="67" name="TextBox 66"/>
          <p:cNvSpPr txBox="1"/>
          <p:nvPr/>
        </p:nvSpPr>
        <p:spPr>
          <a:xfrm>
            <a:off x="1806579" y="534282"/>
            <a:ext cx="807207" cy="276999"/>
          </a:xfrm>
          <a:prstGeom prst="rect">
            <a:avLst/>
          </a:prstGeom>
          <a:noFill/>
        </p:spPr>
        <p:txBody>
          <a:bodyPr wrap="none" rtlCol="0">
            <a:spAutoFit/>
          </a:bodyPr>
          <a:lstStyle/>
          <a:p>
            <a:r>
              <a:rPr lang="en-US" sz="1200" b="1" dirty="0">
                <a:solidFill>
                  <a:srgbClr val="333333"/>
                </a:solidFill>
              </a:rPr>
              <a:t>Thread </a:t>
            </a:r>
            <a:r>
              <a:rPr lang="en-US" sz="1200" b="1" dirty="0" smtClean="0">
                <a:solidFill>
                  <a:srgbClr val="333333"/>
                </a:solidFill>
              </a:rPr>
              <a:t>B</a:t>
            </a:r>
            <a:endParaRPr lang="en-US" sz="1200" b="1" dirty="0">
              <a:solidFill>
                <a:srgbClr val="333333"/>
              </a:solidFill>
            </a:endParaRPr>
          </a:p>
        </p:txBody>
      </p:sp>
      <p:sp>
        <p:nvSpPr>
          <p:cNvPr id="68" name="Rectangle 67"/>
          <p:cNvSpPr/>
          <p:nvPr/>
        </p:nvSpPr>
        <p:spPr>
          <a:xfrm>
            <a:off x="1806579" y="811281"/>
            <a:ext cx="596530"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69" name="Rectangle 68"/>
          <p:cNvSpPr/>
          <p:nvPr/>
        </p:nvSpPr>
        <p:spPr>
          <a:xfrm>
            <a:off x="2403109" y="811281"/>
            <a:ext cx="731232"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70" name="Rectangle 69"/>
          <p:cNvSpPr/>
          <p:nvPr/>
        </p:nvSpPr>
        <p:spPr>
          <a:xfrm>
            <a:off x="3134341" y="811281"/>
            <a:ext cx="702383"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72" name="Rectangle 71"/>
          <p:cNvSpPr/>
          <p:nvPr/>
        </p:nvSpPr>
        <p:spPr>
          <a:xfrm>
            <a:off x="3836724" y="811281"/>
            <a:ext cx="717581"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200" dirty="0">
                <a:solidFill>
                  <a:srgbClr val="333333"/>
                </a:solidFill>
              </a:rPr>
              <a:t>…</a:t>
            </a:r>
            <a:endParaRPr lang="en-US" sz="1200" dirty="0">
              <a:solidFill>
                <a:srgbClr val="333333"/>
              </a:solidFill>
            </a:endParaRPr>
          </a:p>
        </p:txBody>
      </p:sp>
      <p:sp>
        <p:nvSpPr>
          <p:cNvPr id="73" name="TextBox 72"/>
          <p:cNvSpPr txBox="1"/>
          <p:nvPr/>
        </p:nvSpPr>
        <p:spPr>
          <a:xfrm>
            <a:off x="4557309" y="536238"/>
            <a:ext cx="826443" cy="276999"/>
          </a:xfrm>
          <a:prstGeom prst="rect">
            <a:avLst/>
          </a:prstGeom>
          <a:noFill/>
        </p:spPr>
        <p:txBody>
          <a:bodyPr wrap="none" rtlCol="0">
            <a:spAutoFit/>
          </a:bodyPr>
          <a:lstStyle/>
          <a:p>
            <a:r>
              <a:rPr lang="en-US" sz="1200" b="1" dirty="0">
                <a:solidFill>
                  <a:srgbClr val="333333"/>
                </a:solidFill>
              </a:rPr>
              <a:t>Thread </a:t>
            </a:r>
            <a:r>
              <a:rPr lang="en-US" sz="1200" b="1" dirty="0" smtClean="0">
                <a:solidFill>
                  <a:srgbClr val="333333"/>
                </a:solidFill>
              </a:rPr>
              <a:t>A</a:t>
            </a:r>
            <a:endParaRPr lang="en-US" sz="1200" b="1" dirty="0">
              <a:solidFill>
                <a:srgbClr val="333333"/>
              </a:solidFill>
            </a:endParaRPr>
          </a:p>
        </p:txBody>
      </p:sp>
      <p:cxnSp>
        <p:nvCxnSpPr>
          <p:cNvPr id="18" name="Straight Arrow Connector 17"/>
          <p:cNvCxnSpPr/>
          <p:nvPr/>
        </p:nvCxnSpPr>
        <p:spPr>
          <a:xfrm>
            <a:off x="1103460" y="3852814"/>
            <a:ext cx="2884590"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338427" y="3852814"/>
            <a:ext cx="523050" cy="307777"/>
          </a:xfrm>
          <a:prstGeom prst="rect">
            <a:avLst/>
          </a:prstGeom>
          <a:noFill/>
        </p:spPr>
        <p:txBody>
          <a:bodyPr wrap="none" rtlCol="0">
            <a:spAutoFit/>
          </a:bodyPr>
          <a:lstStyle/>
          <a:p>
            <a:r>
              <a:rPr lang="en-US" sz="1400" dirty="0">
                <a:solidFill>
                  <a:srgbClr val="333333"/>
                </a:solidFill>
              </a:rPr>
              <a:t>time</a:t>
            </a:r>
          </a:p>
        </p:txBody>
      </p:sp>
      <p:sp>
        <p:nvSpPr>
          <p:cNvPr id="20" name="Rectangle 19"/>
          <p:cNvSpPr/>
          <p:nvPr/>
        </p:nvSpPr>
        <p:spPr>
          <a:xfrm>
            <a:off x="1195675" y="2257731"/>
            <a:ext cx="596530"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21" name="Rectangle 20"/>
          <p:cNvSpPr/>
          <p:nvPr/>
        </p:nvSpPr>
        <p:spPr>
          <a:xfrm>
            <a:off x="1792205" y="2257731"/>
            <a:ext cx="731232"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22" name="Rectangle 21"/>
          <p:cNvSpPr/>
          <p:nvPr/>
        </p:nvSpPr>
        <p:spPr>
          <a:xfrm>
            <a:off x="2523437" y="2257731"/>
            <a:ext cx="702383"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23" name="TextBox 22"/>
          <p:cNvSpPr txBox="1"/>
          <p:nvPr/>
        </p:nvSpPr>
        <p:spPr>
          <a:xfrm>
            <a:off x="1187586" y="1975915"/>
            <a:ext cx="826443" cy="276999"/>
          </a:xfrm>
          <a:prstGeom prst="rect">
            <a:avLst/>
          </a:prstGeom>
          <a:noFill/>
        </p:spPr>
        <p:txBody>
          <a:bodyPr wrap="none" rtlCol="0">
            <a:spAutoFit/>
          </a:bodyPr>
          <a:lstStyle/>
          <a:p>
            <a:r>
              <a:rPr lang="en-US" sz="1200" b="1" dirty="0">
                <a:solidFill>
                  <a:srgbClr val="333333"/>
                </a:solidFill>
              </a:rPr>
              <a:t>Thread </a:t>
            </a:r>
            <a:r>
              <a:rPr lang="en-US" sz="1200" b="1" dirty="0" smtClean="0">
                <a:solidFill>
                  <a:srgbClr val="333333"/>
                </a:solidFill>
              </a:rPr>
              <a:t>A</a:t>
            </a:r>
            <a:endParaRPr lang="en-US" sz="1200" b="1" dirty="0">
              <a:solidFill>
                <a:srgbClr val="333333"/>
              </a:solidFill>
            </a:endParaRPr>
          </a:p>
        </p:txBody>
      </p:sp>
      <p:sp>
        <p:nvSpPr>
          <p:cNvPr id="25" name="Rectangle 24"/>
          <p:cNvSpPr/>
          <p:nvPr/>
        </p:nvSpPr>
        <p:spPr>
          <a:xfrm>
            <a:off x="1792205" y="3173141"/>
            <a:ext cx="596530"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26" name="Rectangle 25"/>
          <p:cNvSpPr/>
          <p:nvPr/>
        </p:nvSpPr>
        <p:spPr>
          <a:xfrm>
            <a:off x="2388735" y="3173141"/>
            <a:ext cx="731232"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27" name="Rectangle 26"/>
          <p:cNvSpPr/>
          <p:nvPr/>
        </p:nvSpPr>
        <p:spPr>
          <a:xfrm>
            <a:off x="3119967" y="3173141"/>
            <a:ext cx="702383"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30" name="TextBox 29"/>
          <p:cNvSpPr txBox="1"/>
          <p:nvPr/>
        </p:nvSpPr>
        <p:spPr>
          <a:xfrm>
            <a:off x="1785288" y="2896142"/>
            <a:ext cx="807207" cy="276999"/>
          </a:xfrm>
          <a:prstGeom prst="rect">
            <a:avLst/>
          </a:prstGeom>
          <a:noFill/>
        </p:spPr>
        <p:txBody>
          <a:bodyPr wrap="none" rtlCol="0">
            <a:spAutoFit/>
          </a:bodyPr>
          <a:lstStyle/>
          <a:p>
            <a:r>
              <a:rPr lang="en-US" sz="1200" b="1" dirty="0">
                <a:solidFill>
                  <a:srgbClr val="333333"/>
                </a:solidFill>
              </a:rPr>
              <a:t>Thread B</a:t>
            </a:r>
          </a:p>
        </p:txBody>
      </p:sp>
      <p:sp>
        <p:nvSpPr>
          <p:cNvPr id="31" name="TextBox 30"/>
          <p:cNvSpPr txBox="1"/>
          <p:nvPr/>
        </p:nvSpPr>
        <p:spPr>
          <a:xfrm>
            <a:off x="303194" y="2290513"/>
            <a:ext cx="785892" cy="338554"/>
          </a:xfrm>
          <a:prstGeom prst="rect">
            <a:avLst/>
          </a:prstGeom>
          <a:noFill/>
        </p:spPr>
        <p:txBody>
          <a:bodyPr wrap="none" rtlCol="0">
            <a:spAutoFit/>
          </a:bodyPr>
          <a:lstStyle/>
          <a:p>
            <a:r>
              <a:rPr lang="en-US" sz="1600" b="1" dirty="0" smtClean="0">
                <a:solidFill>
                  <a:srgbClr val="333333"/>
                </a:solidFill>
              </a:rPr>
              <a:t>Core 0</a:t>
            </a:r>
            <a:endParaRPr lang="en-US" sz="1600" b="1" dirty="0">
              <a:solidFill>
                <a:srgbClr val="333333"/>
              </a:solidFill>
            </a:endParaRPr>
          </a:p>
        </p:txBody>
      </p:sp>
      <p:sp>
        <p:nvSpPr>
          <p:cNvPr id="32" name="TextBox 31"/>
          <p:cNvSpPr txBox="1"/>
          <p:nvPr/>
        </p:nvSpPr>
        <p:spPr>
          <a:xfrm>
            <a:off x="317568" y="3204549"/>
            <a:ext cx="785892" cy="338554"/>
          </a:xfrm>
          <a:prstGeom prst="rect">
            <a:avLst/>
          </a:prstGeom>
          <a:noFill/>
        </p:spPr>
        <p:txBody>
          <a:bodyPr wrap="none" rtlCol="0">
            <a:spAutoFit/>
          </a:bodyPr>
          <a:lstStyle/>
          <a:p>
            <a:r>
              <a:rPr lang="en-US" sz="1600" b="1" dirty="0" smtClean="0">
                <a:solidFill>
                  <a:srgbClr val="333333"/>
                </a:solidFill>
              </a:rPr>
              <a:t>Core 1</a:t>
            </a:r>
            <a:endParaRPr lang="en-US" sz="1600" b="1" dirty="0">
              <a:solidFill>
                <a:srgbClr val="333333"/>
              </a:solidFill>
            </a:endParaRPr>
          </a:p>
        </p:txBody>
      </p:sp>
      <p:sp>
        <p:nvSpPr>
          <p:cNvPr id="35" name="Rectangle 34"/>
          <p:cNvSpPr/>
          <p:nvPr/>
        </p:nvSpPr>
        <p:spPr>
          <a:xfrm>
            <a:off x="1241114" y="4522910"/>
            <a:ext cx="596530"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36" name="Rectangle 35"/>
          <p:cNvSpPr/>
          <p:nvPr/>
        </p:nvSpPr>
        <p:spPr>
          <a:xfrm>
            <a:off x="1837644" y="4522910"/>
            <a:ext cx="731232"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37" name="Rectangle 36"/>
          <p:cNvSpPr/>
          <p:nvPr/>
        </p:nvSpPr>
        <p:spPr>
          <a:xfrm>
            <a:off x="2568876" y="4522910"/>
            <a:ext cx="702383"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38" name="TextBox 37"/>
          <p:cNvSpPr txBox="1"/>
          <p:nvPr/>
        </p:nvSpPr>
        <p:spPr>
          <a:xfrm>
            <a:off x="1241114" y="4245911"/>
            <a:ext cx="826443" cy="276999"/>
          </a:xfrm>
          <a:prstGeom prst="rect">
            <a:avLst/>
          </a:prstGeom>
          <a:noFill/>
        </p:spPr>
        <p:txBody>
          <a:bodyPr wrap="none" rtlCol="0">
            <a:spAutoFit/>
          </a:bodyPr>
          <a:lstStyle/>
          <a:p>
            <a:r>
              <a:rPr lang="en-US" sz="1200" b="1" dirty="0">
                <a:solidFill>
                  <a:srgbClr val="333333"/>
                </a:solidFill>
              </a:rPr>
              <a:t>Thread </a:t>
            </a:r>
            <a:r>
              <a:rPr lang="en-US" sz="1200" b="1" dirty="0" smtClean="0">
                <a:solidFill>
                  <a:srgbClr val="333333"/>
                </a:solidFill>
              </a:rPr>
              <a:t>A</a:t>
            </a:r>
            <a:endParaRPr lang="en-US" sz="1200" b="1" dirty="0">
              <a:solidFill>
                <a:srgbClr val="333333"/>
              </a:solidFill>
            </a:endParaRPr>
          </a:p>
        </p:txBody>
      </p:sp>
      <p:sp>
        <p:nvSpPr>
          <p:cNvPr id="39" name="Rectangle 38"/>
          <p:cNvSpPr/>
          <p:nvPr/>
        </p:nvSpPr>
        <p:spPr>
          <a:xfrm>
            <a:off x="1241114" y="5424217"/>
            <a:ext cx="596530"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Read</a:t>
            </a:r>
          </a:p>
        </p:txBody>
      </p:sp>
      <p:sp>
        <p:nvSpPr>
          <p:cNvPr id="40" name="Rectangle 39"/>
          <p:cNvSpPr/>
          <p:nvPr/>
        </p:nvSpPr>
        <p:spPr>
          <a:xfrm>
            <a:off x="1837644" y="5424217"/>
            <a:ext cx="731232"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333333"/>
                </a:solidFill>
              </a:rPr>
              <a:t>Incr</a:t>
            </a:r>
            <a:endParaRPr lang="en-US" sz="1200" dirty="0">
              <a:solidFill>
                <a:srgbClr val="333333"/>
              </a:solidFill>
            </a:endParaRPr>
          </a:p>
        </p:txBody>
      </p:sp>
      <p:sp>
        <p:nvSpPr>
          <p:cNvPr id="41" name="Rectangle 40"/>
          <p:cNvSpPr/>
          <p:nvPr/>
        </p:nvSpPr>
        <p:spPr>
          <a:xfrm>
            <a:off x="2568876" y="5424217"/>
            <a:ext cx="702383" cy="404119"/>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rPr>
              <a:t>Write</a:t>
            </a:r>
          </a:p>
        </p:txBody>
      </p:sp>
      <p:sp>
        <p:nvSpPr>
          <p:cNvPr id="44" name="TextBox 43"/>
          <p:cNvSpPr txBox="1"/>
          <p:nvPr/>
        </p:nvSpPr>
        <p:spPr>
          <a:xfrm>
            <a:off x="1241114" y="5147218"/>
            <a:ext cx="807207" cy="276999"/>
          </a:xfrm>
          <a:prstGeom prst="rect">
            <a:avLst/>
          </a:prstGeom>
          <a:noFill/>
        </p:spPr>
        <p:txBody>
          <a:bodyPr wrap="none" rtlCol="0">
            <a:spAutoFit/>
          </a:bodyPr>
          <a:lstStyle/>
          <a:p>
            <a:r>
              <a:rPr lang="en-US" sz="1200" b="1" dirty="0">
                <a:solidFill>
                  <a:srgbClr val="333333"/>
                </a:solidFill>
              </a:rPr>
              <a:t>Thread B</a:t>
            </a:r>
          </a:p>
        </p:txBody>
      </p:sp>
      <p:sp>
        <p:nvSpPr>
          <p:cNvPr id="45" name="TextBox 44"/>
          <p:cNvSpPr txBox="1"/>
          <p:nvPr/>
        </p:nvSpPr>
        <p:spPr>
          <a:xfrm>
            <a:off x="348633" y="4555692"/>
            <a:ext cx="785892" cy="338554"/>
          </a:xfrm>
          <a:prstGeom prst="rect">
            <a:avLst/>
          </a:prstGeom>
          <a:noFill/>
        </p:spPr>
        <p:txBody>
          <a:bodyPr wrap="none" rtlCol="0">
            <a:spAutoFit/>
          </a:bodyPr>
          <a:lstStyle/>
          <a:p>
            <a:r>
              <a:rPr lang="en-US" sz="1600" b="1" dirty="0" smtClean="0">
                <a:solidFill>
                  <a:srgbClr val="333333"/>
                </a:solidFill>
              </a:rPr>
              <a:t>Core 0</a:t>
            </a:r>
            <a:endParaRPr lang="en-US" sz="1600" b="1" dirty="0">
              <a:solidFill>
                <a:srgbClr val="333333"/>
              </a:solidFill>
            </a:endParaRPr>
          </a:p>
        </p:txBody>
      </p:sp>
      <p:sp>
        <p:nvSpPr>
          <p:cNvPr id="46" name="TextBox 45"/>
          <p:cNvSpPr txBox="1"/>
          <p:nvPr/>
        </p:nvSpPr>
        <p:spPr>
          <a:xfrm>
            <a:off x="363007" y="5469728"/>
            <a:ext cx="785892" cy="338554"/>
          </a:xfrm>
          <a:prstGeom prst="rect">
            <a:avLst/>
          </a:prstGeom>
          <a:noFill/>
        </p:spPr>
        <p:txBody>
          <a:bodyPr wrap="none" rtlCol="0">
            <a:spAutoFit/>
          </a:bodyPr>
          <a:lstStyle/>
          <a:p>
            <a:r>
              <a:rPr lang="en-US" sz="1600" b="1" dirty="0" smtClean="0">
                <a:solidFill>
                  <a:srgbClr val="333333"/>
                </a:solidFill>
              </a:rPr>
              <a:t>Core 1</a:t>
            </a:r>
            <a:endParaRPr lang="en-US" sz="1600" b="1" dirty="0">
              <a:solidFill>
                <a:srgbClr val="333333"/>
              </a:solidFill>
            </a:endParaRPr>
          </a:p>
        </p:txBody>
      </p:sp>
      <p:sp>
        <p:nvSpPr>
          <p:cNvPr id="47" name="TextBox 46"/>
          <p:cNvSpPr txBox="1"/>
          <p:nvPr/>
        </p:nvSpPr>
        <p:spPr>
          <a:xfrm>
            <a:off x="359817" y="834178"/>
            <a:ext cx="633507" cy="338554"/>
          </a:xfrm>
          <a:prstGeom prst="rect">
            <a:avLst/>
          </a:prstGeom>
          <a:noFill/>
        </p:spPr>
        <p:txBody>
          <a:bodyPr wrap="none" rtlCol="0">
            <a:spAutoFit/>
          </a:bodyPr>
          <a:lstStyle/>
          <a:p>
            <a:r>
              <a:rPr lang="en-US" sz="1600" b="1" dirty="0" smtClean="0">
                <a:solidFill>
                  <a:srgbClr val="333333"/>
                </a:solidFill>
              </a:rPr>
              <a:t>Core</a:t>
            </a:r>
            <a:endParaRPr lang="en-US" sz="1600" b="1" dirty="0">
              <a:solidFill>
                <a:srgbClr val="333333"/>
              </a:solidFill>
            </a:endParaRPr>
          </a:p>
        </p:txBody>
      </p:sp>
      <p:cxnSp>
        <p:nvCxnSpPr>
          <p:cNvPr id="50" name="Straight Arrow Connector 49"/>
          <p:cNvCxnSpPr/>
          <p:nvPr/>
        </p:nvCxnSpPr>
        <p:spPr>
          <a:xfrm>
            <a:off x="1103460" y="6060412"/>
            <a:ext cx="2884590"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38427" y="6060412"/>
            <a:ext cx="523050" cy="307777"/>
          </a:xfrm>
          <a:prstGeom prst="rect">
            <a:avLst/>
          </a:prstGeom>
          <a:noFill/>
        </p:spPr>
        <p:txBody>
          <a:bodyPr wrap="none" rtlCol="0">
            <a:spAutoFit/>
          </a:bodyPr>
          <a:lstStyle/>
          <a:p>
            <a:r>
              <a:rPr lang="en-US" sz="1400" dirty="0">
                <a:solidFill>
                  <a:srgbClr val="333333"/>
                </a:solidFill>
              </a:rPr>
              <a:t>time</a:t>
            </a:r>
          </a:p>
        </p:txBody>
      </p:sp>
    </p:spTree>
    <p:extLst>
      <p:ext uri="{BB962C8B-B14F-4D97-AF65-F5344CB8AC3E}">
        <p14:creationId xmlns:p14="http://schemas.microsoft.com/office/powerpoint/2010/main" val="358368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Content Placeholder 2"/>
          <p:cNvSpPr>
            <a:spLocks noGrp="1"/>
          </p:cNvSpPr>
          <p:nvPr>
            <p:ph idx="1"/>
          </p:nvPr>
        </p:nvSpPr>
        <p:spPr/>
        <p:txBody>
          <a:bodyPr>
            <a:normAutofit/>
          </a:bodyPr>
          <a:lstStyle/>
          <a:p>
            <a:r>
              <a:rPr lang="en-US" dirty="0"/>
              <a:t>Increases in </a:t>
            </a:r>
            <a:r>
              <a:rPr lang="en-US" b="1" dirty="0"/>
              <a:t>clock speed </a:t>
            </a:r>
            <a:r>
              <a:rPr lang="en-US" dirty="0"/>
              <a:t>led to:</a:t>
            </a:r>
          </a:p>
          <a:p>
            <a:pPr lvl="1"/>
            <a:r>
              <a:rPr lang="en-US" dirty="0"/>
              <a:t>increased heat generation</a:t>
            </a:r>
          </a:p>
          <a:p>
            <a:pPr lvl="1"/>
            <a:r>
              <a:rPr lang="en-US" dirty="0"/>
              <a:t>increased power consumption</a:t>
            </a:r>
          </a:p>
          <a:p>
            <a:pPr lvl="1"/>
            <a:r>
              <a:rPr lang="en-US" dirty="0"/>
              <a:t>decreased signal-to-noise ratio</a:t>
            </a:r>
          </a:p>
          <a:p>
            <a:r>
              <a:rPr lang="en-US" dirty="0"/>
              <a:t>Increase in </a:t>
            </a:r>
            <a:r>
              <a:rPr lang="en-US" b="1" dirty="0"/>
              <a:t>memory gap </a:t>
            </a:r>
            <a:r>
              <a:rPr lang="en-US" dirty="0"/>
              <a:t>led to:</a:t>
            </a:r>
          </a:p>
          <a:p>
            <a:pPr lvl="1"/>
            <a:r>
              <a:rPr lang="en-US" dirty="0"/>
              <a:t>Less bang for buck when improving single CPU core</a:t>
            </a:r>
          </a:p>
          <a:p>
            <a:r>
              <a:rPr lang="en-US" dirty="0"/>
              <a:t>Increases in </a:t>
            </a:r>
            <a:r>
              <a:rPr lang="en-US" b="1" dirty="0"/>
              <a:t>transistor count </a:t>
            </a:r>
            <a:r>
              <a:rPr lang="en-US" dirty="0"/>
              <a:t>led to question:</a:t>
            </a:r>
          </a:p>
          <a:p>
            <a:pPr lvl="1"/>
            <a:r>
              <a:rPr lang="en-US" dirty="0"/>
              <a:t>How best to use all those transistors?</a:t>
            </a:r>
          </a:p>
        </p:txBody>
      </p:sp>
      <p:sp>
        <p:nvSpPr>
          <p:cNvPr id="4" name="Footer Placeholder 3">
            <a:extLst>
              <a:ext uri="{FF2B5EF4-FFF2-40B4-BE49-F238E27FC236}">
                <a16:creationId xmlns="" xmlns:a16="http://schemas.microsoft.com/office/drawing/2014/main" id="{8FACD3D1-BA5B-4D5E-AF1A-1957724E6F0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545616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Excercise</a:t>
            </a:r>
            <a:endParaRPr lang="en-US" dirty="0"/>
          </a:p>
        </p:txBody>
      </p:sp>
      <p:sp>
        <p:nvSpPr>
          <p:cNvPr id="3" name="Content Placeholder 2"/>
          <p:cNvSpPr>
            <a:spLocks noGrp="1"/>
          </p:cNvSpPr>
          <p:nvPr>
            <p:ph idx="1"/>
          </p:nvPr>
        </p:nvSpPr>
        <p:spPr>
          <a:xfrm>
            <a:off x="779463" y="1577482"/>
            <a:ext cx="7583488" cy="4548681"/>
          </a:xfrm>
        </p:spPr>
        <p:txBody>
          <a:bodyPr/>
          <a:lstStyle/>
          <a:p>
            <a:r>
              <a:rPr lang="en-US" dirty="0"/>
              <a:t>Be the computer!</a:t>
            </a:r>
          </a:p>
          <a:p>
            <a:pPr lvl="1"/>
            <a:r>
              <a:rPr lang="en-US" dirty="0"/>
              <a:t>5 minutes</a:t>
            </a:r>
          </a:p>
        </p:txBody>
      </p:sp>
      <p:pic>
        <p:nvPicPr>
          <p:cNvPr id="4" name="Picture 3" descr="table-race-fai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51" y="2615583"/>
            <a:ext cx="4787900" cy="3606800"/>
          </a:xfrm>
          <a:prstGeom prst="rect">
            <a:avLst/>
          </a:prstGeom>
        </p:spPr>
      </p:pic>
      <p:grpSp>
        <p:nvGrpSpPr>
          <p:cNvPr id="11" name="Group 10"/>
          <p:cNvGrpSpPr/>
          <p:nvPr/>
        </p:nvGrpSpPr>
        <p:grpSpPr>
          <a:xfrm>
            <a:off x="3470332" y="3907299"/>
            <a:ext cx="533896" cy="2111397"/>
            <a:chOff x="3470332" y="3907299"/>
            <a:chExt cx="533896" cy="2111397"/>
          </a:xfrm>
        </p:grpSpPr>
        <p:sp>
          <p:nvSpPr>
            <p:cNvPr id="5" name="Rectangle 4"/>
            <p:cNvSpPr/>
            <p:nvPr/>
          </p:nvSpPr>
          <p:spPr>
            <a:xfrm>
              <a:off x="3470332" y="390729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 name="Rectangle 5"/>
            <p:cNvSpPr/>
            <p:nvPr/>
          </p:nvSpPr>
          <p:spPr>
            <a:xfrm>
              <a:off x="3470332" y="4271333"/>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 name="Rectangle 6"/>
            <p:cNvSpPr/>
            <p:nvPr/>
          </p:nvSpPr>
          <p:spPr>
            <a:xfrm>
              <a:off x="3470332" y="4635367"/>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 name="Rectangle 7"/>
            <p:cNvSpPr/>
            <p:nvPr/>
          </p:nvSpPr>
          <p:spPr>
            <a:xfrm>
              <a:off x="3470332" y="4999401"/>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 name="Rectangle 8"/>
            <p:cNvSpPr/>
            <p:nvPr/>
          </p:nvSpPr>
          <p:spPr>
            <a:xfrm>
              <a:off x="3470332" y="5363435"/>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0" name="Rectangle 9"/>
            <p:cNvSpPr/>
            <p:nvPr/>
          </p:nvSpPr>
          <p:spPr>
            <a:xfrm>
              <a:off x="3470332" y="572746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2" name="Group 11"/>
          <p:cNvGrpSpPr/>
          <p:nvPr/>
        </p:nvGrpSpPr>
        <p:grpSpPr>
          <a:xfrm>
            <a:off x="5264870" y="3907299"/>
            <a:ext cx="533896" cy="2111397"/>
            <a:chOff x="3470332" y="3907299"/>
            <a:chExt cx="533896" cy="2111397"/>
          </a:xfrm>
        </p:grpSpPr>
        <p:sp>
          <p:nvSpPr>
            <p:cNvPr id="13" name="Rectangle 12"/>
            <p:cNvSpPr/>
            <p:nvPr/>
          </p:nvSpPr>
          <p:spPr>
            <a:xfrm>
              <a:off x="3470332" y="390729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4" name="Rectangle 13"/>
            <p:cNvSpPr/>
            <p:nvPr/>
          </p:nvSpPr>
          <p:spPr>
            <a:xfrm>
              <a:off x="3470332" y="4271333"/>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 name="Rectangle 14"/>
            <p:cNvSpPr/>
            <p:nvPr/>
          </p:nvSpPr>
          <p:spPr>
            <a:xfrm>
              <a:off x="3470332" y="4635367"/>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 name="Rectangle 15"/>
            <p:cNvSpPr/>
            <p:nvPr/>
          </p:nvSpPr>
          <p:spPr>
            <a:xfrm>
              <a:off x="3470332" y="4999401"/>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7" name="Rectangle 16"/>
            <p:cNvSpPr/>
            <p:nvPr/>
          </p:nvSpPr>
          <p:spPr>
            <a:xfrm>
              <a:off x="3470332" y="5363435"/>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8" name="Rectangle 17"/>
            <p:cNvSpPr/>
            <p:nvPr/>
          </p:nvSpPr>
          <p:spPr>
            <a:xfrm>
              <a:off x="3470332" y="572746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9" name="Group 18"/>
          <p:cNvGrpSpPr/>
          <p:nvPr/>
        </p:nvGrpSpPr>
        <p:grpSpPr>
          <a:xfrm>
            <a:off x="5886459" y="3907299"/>
            <a:ext cx="924776" cy="2111397"/>
            <a:chOff x="3470332" y="3907299"/>
            <a:chExt cx="533896" cy="2111397"/>
          </a:xfrm>
        </p:grpSpPr>
        <p:sp>
          <p:nvSpPr>
            <p:cNvPr id="20" name="Rectangle 19"/>
            <p:cNvSpPr/>
            <p:nvPr/>
          </p:nvSpPr>
          <p:spPr>
            <a:xfrm>
              <a:off x="3470332" y="390729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1" name="Rectangle 20"/>
            <p:cNvSpPr/>
            <p:nvPr/>
          </p:nvSpPr>
          <p:spPr>
            <a:xfrm>
              <a:off x="3470332" y="4271333"/>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2" name="Rectangle 21"/>
            <p:cNvSpPr/>
            <p:nvPr/>
          </p:nvSpPr>
          <p:spPr>
            <a:xfrm>
              <a:off x="3470332" y="4635367"/>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3" name="Rectangle 22"/>
            <p:cNvSpPr/>
            <p:nvPr/>
          </p:nvSpPr>
          <p:spPr>
            <a:xfrm>
              <a:off x="3470332" y="4999401"/>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4" name="Rectangle 23"/>
            <p:cNvSpPr/>
            <p:nvPr/>
          </p:nvSpPr>
          <p:spPr>
            <a:xfrm>
              <a:off x="3470332" y="5363435"/>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5" name="Rectangle 24"/>
            <p:cNvSpPr/>
            <p:nvPr/>
          </p:nvSpPr>
          <p:spPr>
            <a:xfrm>
              <a:off x="3470332" y="5727469"/>
              <a:ext cx="533896" cy="2912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26" name="Footer Placeholder 25">
            <a:extLst>
              <a:ext uri="{FF2B5EF4-FFF2-40B4-BE49-F238E27FC236}">
                <a16:creationId xmlns="" xmlns:a16="http://schemas.microsoft.com/office/drawing/2014/main" id="{AA4960A8-DE99-43F3-8F67-10AD52EFEBD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855678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Incrementing a Shared Counter</a:t>
            </a:r>
          </a:p>
        </p:txBody>
      </p:sp>
      <p:sp>
        <p:nvSpPr>
          <p:cNvPr id="3" name="Content Placeholder 2"/>
          <p:cNvSpPr>
            <a:spLocks noGrp="1"/>
          </p:cNvSpPr>
          <p:nvPr>
            <p:ph idx="1"/>
          </p:nvPr>
        </p:nvSpPr>
        <p:spPr>
          <a:xfrm>
            <a:off x="779463" y="1819178"/>
            <a:ext cx="7583488" cy="4297363"/>
          </a:xfrm>
        </p:spPr>
        <p:txBody>
          <a:bodyPr/>
          <a:lstStyle/>
          <a:p>
            <a:r>
              <a:rPr lang="en-US" dirty="0"/>
              <a:t>This is what the </a:t>
            </a:r>
            <a:r>
              <a:rPr lang="en-US" b="1" dirty="0"/>
              <a:t>incorrect</a:t>
            </a:r>
            <a:r>
              <a:rPr lang="en-US" dirty="0"/>
              <a:t> behavior looks like</a:t>
            </a:r>
            <a:r>
              <a:rPr lang="is-IS" dirty="0"/>
              <a:t>…</a:t>
            </a:r>
            <a:endParaRPr lang="en-US" dirty="0"/>
          </a:p>
        </p:txBody>
      </p:sp>
      <p:pic>
        <p:nvPicPr>
          <p:cNvPr id="4" name="Picture 3" descr="table-race-fai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51" y="2615583"/>
            <a:ext cx="4787900" cy="3606800"/>
          </a:xfrm>
          <a:prstGeom prst="rect">
            <a:avLst/>
          </a:prstGeom>
        </p:spPr>
      </p:pic>
      <p:sp>
        <p:nvSpPr>
          <p:cNvPr id="5" name="Footer Placeholder 4">
            <a:extLst>
              <a:ext uri="{FF2B5EF4-FFF2-40B4-BE49-F238E27FC236}">
                <a16:creationId xmlns="" xmlns:a16="http://schemas.microsoft.com/office/drawing/2014/main" id="{2E3569D5-8D81-4377-A8C9-D4D37563937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376473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Fine-Grained Data Race</a:t>
            </a:r>
          </a:p>
        </p:txBody>
      </p:sp>
      <p:sp>
        <p:nvSpPr>
          <p:cNvPr id="3" name="Content Placeholder 2"/>
          <p:cNvSpPr>
            <a:spLocks noGrp="1"/>
          </p:cNvSpPr>
          <p:nvPr>
            <p:ph idx="1"/>
          </p:nvPr>
        </p:nvSpPr>
        <p:spPr/>
        <p:txBody>
          <a:bodyPr/>
          <a:lstStyle/>
          <a:p>
            <a:r>
              <a:rPr lang="en-US" dirty="0"/>
              <a:t>Increment race can happen on a </a:t>
            </a:r>
            <a:r>
              <a:rPr lang="en-US" b="1" dirty="0"/>
              <a:t>multicore</a:t>
            </a:r>
            <a:r>
              <a:rPr lang="en-US" dirty="0"/>
              <a:t> machine with true parallelism</a:t>
            </a:r>
          </a:p>
          <a:p>
            <a:pPr lvl="1"/>
            <a:r>
              <a:rPr lang="is-IS" dirty="0"/>
              <a:t>… b</a:t>
            </a:r>
            <a:r>
              <a:rPr lang="en-US" dirty="0" err="1"/>
              <a:t>ut</a:t>
            </a:r>
            <a:r>
              <a:rPr lang="en-US" dirty="0"/>
              <a:t> for a slightly different reason</a:t>
            </a:r>
          </a:p>
          <a:p>
            <a:pPr lvl="1"/>
            <a:r>
              <a:rPr lang="en-US" dirty="0"/>
              <a:t>Now the same instruction might actually execute in two or more threads at </a:t>
            </a:r>
            <a:r>
              <a:rPr lang="en-US" b="1" dirty="0"/>
              <a:t>exactly the same time</a:t>
            </a:r>
          </a:p>
          <a:p>
            <a:pPr lvl="1"/>
            <a:r>
              <a:rPr lang="en-US" dirty="0"/>
              <a:t>Instructions take multiple clock cycles to run, so overlap between instructions might be </a:t>
            </a:r>
            <a:r>
              <a:rPr lang="en-US" b="1" dirty="0"/>
              <a:t>complete</a:t>
            </a:r>
            <a:r>
              <a:rPr lang="en-US" dirty="0"/>
              <a:t> or </a:t>
            </a:r>
            <a:r>
              <a:rPr lang="en-US" b="1" dirty="0"/>
              <a:t>partial</a:t>
            </a:r>
          </a:p>
        </p:txBody>
      </p:sp>
      <p:grpSp>
        <p:nvGrpSpPr>
          <p:cNvPr id="11" name="Group 10"/>
          <p:cNvGrpSpPr/>
          <p:nvPr/>
        </p:nvGrpSpPr>
        <p:grpSpPr>
          <a:xfrm>
            <a:off x="1520192" y="5061112"/>
            <a:ext cx="2030145" cy="404119"/>
            <a:chOff x="1520192" y="4859053"/>
            <a:chExt cx="2030145" cy="404119"/>
          </a:xfrm>
        </p:grpSpPr>
        <p:sp>
          <p:nvSpPr>
            <p:cNvPr id="4" name="Rectangle 3"/>
            <p:cNvSpPr/>
            <p:nvPr/>
          </p:nvSpPr>
          <p:spPr>
            <a:xfrm>
              <a:off x="1520192"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5" name="Rectangle 4"/>
            <p:cNvSpPr/>
            <p:nvPr/>
          </p:nvSpPr>
          <p:spPr>
            <a:xfrm>
              <a:off x="1924293"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6" name="Rectangle 5"/>
            <p:cNvSpPr/>
            <p:nvPr/>
          </p:nvSpPr>
          <p:spPr>
            <a:xfrm>
              <a:off x="2742135"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7" name="Rectangle 6"/>
            <p:cNvSpPr/>
            <p:nvPr/>
          </p:nvSpPr>
          <p:spPr>
            <a:xfrm>
              <a:off x="3146236"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9" name="Rectangle 8"/>
            <p:cNvSpPr/>
            <p:nvPr/>
          </p:nvSpPr>
          <p:spPr>
            <a:xfrm>
              <a:off x="2328394"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sp>
        <p:nvSpPr>
          <p:cNvPr id="33" name="TextBox 32"/>
          <p:cNvSpPr txBox="1"/>
          <p:nvPr/>
        </p:nvSpPr>
        <p:spPr>
          <a:xfrm>
            <a:off x="317509" y="5078505"/>
            <a:ext cx="1065616" cy="369332"/>
          </a:xfrm>
          <a:prstGeom prst="rect">
            <a:avLst/>
          </a:prstGeom>
          <a:noFill/>
        </p:spPr>
        <p:txBody>
          <a:bodyPr wrap="none" rtlCol="0">
            <a:spAutoFit/>
          </a:bodyPr>
          <a:lstStyle/>
          <a:p>
            <a:r>
              <a:rPr lang="en-US" dirty="0">
                <a:solidFill>
                  <a:srgbClr val="333333"/>
                </a:solidFill>
              </a:rPr>
              <a:t>Thread 0</a:t>
            </a:r>
          </a:p>
        </p:txBody>
      </p:sp>
      <p:sp>
        <p:nvSpPr>
          <p:cNvPr id="34" name="TextBox 33"/>
          <p:cNvSpPr txBox="1"/>
          <p:nvPr/>
        </p:nvSpPr>
        <p:spPr>
          <a:xfrm>
            <a:off x="317509" y="5635024"/>
            <a:ext cx="1065616" cy="369332"/>
          </a:xfrm>
          <a:prstGeom prst="rect">
            <a:avLst/>
          </a:prstGeom>
          <a:noFill/>
        </p:spPr>
        <p:txBody>
          <a:bodyPr wrap="none" rtlCol="0">
            <a:spAutoFit/>
          </a:bodyPr>
          <a:lstStyle/>
          <a:p>
            <a:r>
              <a:rPr lang="en-US" dirty="0">
                <a:solidFill>
                  <a:srgbClr val="333333"/>
                </a:solidFill>
              </a:rPr>
              <a:t>Thread 1</a:t>
            </a:r>
          </a:p>
        </p:txBody>
      </p:sp>
      <p:grpSp>
        <p:nvGrpSpPr>
          <p:cNvPr id="35" name="Group 34"/>
          <p:cNvGrpSpPr/>
          <p:nvPr/>
        </p:nvGrpSpPr>
        <p:grpSpPr>
          <a:xfrm>
            <a:off x="1518666" y="5635024"/>
            <a:ext cx="2030145" cy="404119"/>
            <a:chOff x="1520192" y="4859053"/>
            <a:chExt cx="2030145" cy="404119"/>
          </a:xfrm>
        </p:grpSpPr>
        <p:sp>
          <p:nvSpPr>
            <p:cNvPr id="36" name="Rectangle 35"/>
            <p:cNvSpPr/>
            <p:nvPr/>
          </p:nvSpPr>
          <p:spPr>
            <a:xfrm>
              <a:off x="1520192"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37" name="Rectangle 36"/>
            <p:cNvSpPr/>
            <p:nvPr/>
          </p:nvSpPr>
          <p:spPr>
            <a:xfrm>
              <a:off x="1924293"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38" name="Rectangle 37"/>
            <p:cNvSpPr/>
            <p:nvPr/>
          </p:nvSpPr>
          <p:spPr>
            <a:xfrm>
              <a:off x="2742135"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39" name="Rectangle 38"/>
            <p:cNvSpPr/>
            <p:nvPr/>
          </p:nvSpPr>
          <p:spPr>
            <a:xfrm>
              <a:off x="3146236"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40" name="Rectangle 39"/>
            <p:cNvSpPr/>
            <p:nvPr/>
          </p:nvSpPr>
          <p:spPr>
            <a:xfrm>
              <a:off x="2328394"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grpSp>
        <p:nvGrpSpPr>
          <p:cNvPr id="41" name="Group 40"/>
          <p:cNvGrpSpPr/>
          <p:nvPr/>
        </p:nvGrpSpPr>
        <p:grpSpPr>
          <a:xfrm>
            <a:off x="4934269" y="5061112"/>
            <a:ext cx="2030145" cy="404119"/>
            <a:chOff x="1520192" y="4859053"/>
            <a:chExt cx="2030145" cy="404119"/>
          </a:xfrm>
        </p:grpSpPr>
        <p:sp>
          <p:nvSpPr>
            <p:cNvPr id="42" name="Rectangle 41"/>
            <p:cNvSpPr/>
            <p:nvPr/>
          </p:nvSpPr>
          <p:spPr>
            <a:xfrm>
              <a:off x="1520192"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43" name="Rectangle 42"/>
            <p:cNvSpPr/>
            <p:nvPr/>
          </p:nvSpPr>
          <p:spPr>
            <a:xfrm>
              <a:off x="1924293"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44" name="Rectangle 43"/>
            <p:cNvSpPr/>
            <p:nvPr/>
          </p:nvSpPr>
          <p:spPr>
            <a:xfrm>
              <a:off x="2742135"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45" name="Rectangle 44"/>
            <p:cNvSpPr/>
            <p:nvPr/>
          </p:nvSpPr>
          <p:spPr>
            <a:xfrm>
              <a:off x="3146236"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46" name="Rectangle 45"/>
            <p:cNvSpPr/>
            <p:nvPr/>
          </p:nvSpPr>
          <p:spPr>
            <a:xfrm>
              <a:off x="2328394"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grpSp>
        <p:nvGrpSpPr>
          <p:cNvPr id="47" name="Group 46"/>
          <p:cNvGrpSpPr/>
          <p:nvPr/>
        </p:nvGrpSpPr>
        <p:grpSpPr>
          <a:xfrm>
            <a:off x="5742471" y="5608009"/>
            <a:ext cx="2030145" cy="404119"/>
            <a:chOff x="1520192" y="4859053"/>
            <a:chExt cx="2030145" cy="404119"/>
          </a:xfrm>
        </p:grpSpPr>
        <p:sp>
          <p:nvSpPr>
            <p:cNvPr id="48" name="Rectangle 47"/>
            <p:cNvSpPr/>
            <p:nvPr/>
          </p:nvSpPr>
          <p:spPr>
            <a:xfrm>
              <a:off x="1520192"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49" name="Rectangle 48"/>
            <p:cNvSpPr/>
            <p:nvPr/>
          </p:nvSpPr>
          <p:spPr>
            <a:xfrm>
              <a:off x="1924293"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50" name="Rectangle 49"/>
            <p:cNvSpPr/>
            <p:nvPr/>
          </p:nvSpPr>
          <p:spPr>
            <a:xfrm>
              <a:off x="2742135"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51" name="Rectangle 50"/>
            <p:cNvSpPr/>
            <p:nvPr/>
          </p:nvSpPr>
          <p:spPr>
            <a:xfrm>
              <a:off x="3146236"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52" name="Rectangle 51"/>
            <p:cNvSpPr/>
            <p:nvPr/>
          </p:nvSpPr>
          <p:spPr>
            <a:xfrm>
              <a:off x="2328394" y="485905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cxnSp>
        <p:nvCxnSpPr>
          <p:cNvPr id="10" name="Straight Arrow Connector 9"/>
          <p:cNvCxnSpPr/>
          <p:nvPr/>
        </p:nvCxnSpPr>
        <p:spPr>
          <a:xfrm>
            <a:off x="1383125" y="6340824"/>
            <a:ext cx="2571297"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288812" y="6340824"/>
            <a:ext cx="523050" cy="307777"/>
          </a:xfrm>
          <a:prstGeom prst="rect">
            <a:avLst/>
          </a:prstGeom>
          <a:noFill/>
        </p:spPr>
        <p:txBody>
          <a:bodyPr wrap="none" rtlCol="0">
            <a:spAutoFit/>
          </a:bodyPr>
          <a:lstStyle/>
          <a:p>
            <a:r>
              <a:rPr lang="en-US" sz="1400" dirty="0">
                <a:solidFill>
                  <a:srgbClr val="333333"/>
                </a:solidFill>
              </a:rPr>
              <a:t>time</a:t>
            </a:r>
          </a:p>
        </p:txBody>
      </p:sp>
      <p:cxnSp>
        <p:nvCxnSpPr>
          <p:cNvPr id="53" name="Straight Arrow Connector 52"/>
          <p:cNvCxnSpPr/>
          <p:nvPr/>
        </p:nvCxnSpPr>
        <p:spPr>
          <a:xfrm>
            <a:off x="4810733" y="6348895"/>
            <a:ext cx="3231469"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376592" y="6348895"/>
            <a:ext cx="523050" cy="307777"/>
          </a:xfrm>
          <a:prstGeom prst="rect">
            <a:avLst/>
          </a:prstGeom>
          <a:noFill/>
        </p:spPr>
        <p:txBody>
          <a:bodyPr wrap="none" rtlCol="0">
            <a:spAutoFit/>
          </a:bodyPr>
          <a:lstStyle/>
          <a:p>
            <a:r>
              <a:rPr lang="en-US" sz="1400" dirty="0">
                <a:solidFill>
                  <a:srgbClr val="333333"/>
                </a:solidFill>
              </a:rPr>
              <a:t>time</a:t>
            </a:r>
          </a:p>
        </p:txBody>
      </p:sp>
      <p:sp>
        <p:nvSpPr>
          <p:cNvPr id="8" name="Footer Placeholder 7">
            <a:extLst>
              <a:ext uri="{FF2B5EF4-FFF2-40B4-BE49-F238E27FC236}">
                <a16:creationId xmlns="" xmlns:a16="http://schemas.microsoft.com/office/drawing/2014/main" id="{0EDD677F-C36D-4649-8D8F-A2DE2B7F060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579110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Coarse-Grained Data Race</a:t>
            </a:r>
          </a:p>
        </p:txBody>
      </p:sp>
      <p:sp>
        <p:nvSpPr>
          <p:cNvPr id="3" name="Content Placeholder 2"/>
          <p:cNvSpPr>
            <a:spLocks noGrp="1"/>
          </p:cNvSpPr>
          <p:nvPr>
            <p:ph idx="1"/>
          </p:nvPr>
        </p:nvSpPr>
        <p:spPr/>
        <p:txBody>
          <a:bodyPr>
            <a:normAutofit/>
          </a:bodyPr>
          <a:lstStyle/>
          <a:p>
            <a:r>
              <a:rPr lang="en-US" dirty="0"/>
              <a:t>A data race can also occur between multiple processes reading/writing to a </a:t>
            </a:r>
            <a:r>
              <a:rPr lang="en-US" b="1" dirty="0"/>
              <a:t>shared disk file</a:t>
            </a:r>
          </a:p>
          <a:p>
            <a:pPr lvl="1"/>
            <a:r>
              <a:rPr lang="en-US" dirty="0"/>
              <a:t>Single writer, single reader</a:t>
            </a:r>
          </a:p>
          <a:p>
            <a:pPr lvl="1"/>
            <a:r>
              <a:rPr lang="en-US" dirty="0"/>
              <a:t>Single writer, multiple readers</a:t>
            </a:r>
          </a:p>
          <a:p>
            <a:pPr lvl="1"/>
            <a:r>
              <a:rPr lang="en-US" dirty="0"/>
              <a:t>Multiple writers</a:t>
            </a:r>
          </a:p>
          <a:p>
            <a:r>
              <a:rPr lang="en-US" dirty="0"/>
              <a:t>e.g., two processes each write a 32 </a:t>
            </a:r>
            <a:r>
              <a:rPr lang="en-US" dirty="0" err="1"/>
              <a:t>KiB</a:t>
            </a:r>
            <a:r>
              <a:rPr lang="en-US" dirty="0"/>
              <a:t> block to a shared file</a:t>
            </a:r>
          </a:p>
          <a:p>
            <a:pPr lvl="1"/>
            <a:r>
              <a:rPr lang="en-US" dirty="0"/>
              <a:t>Process A opens file, writes its first 4 </a:t>
            </a:r>
            <a:r>
              <a:rPr lang="en-US" dirty="0" err="1"/>
              <a:t>KiB</a:t>
            </a:r>
            <a:r>
              <a:rPr lang="en-US" dirty="0"/>
              <a:t> chunk</a:t>
            </a:r>
          </a:p>
          <a:p>
            <a:pPr lvl="1"/>
            <a:r>
              <a:rPr lang="en-US" dirty="0"/>
              <a:t>Process B then opens the file, writes its first 4 </a:t>
            </a:r>
            <a:r>
              <a:rPr lang="en-US" dirty="0" err="1"/>
              <a:t>KiB</a:t>
            </a:r>
            <a:r>
              <a:rPr lang="en-US" dirty="0"/>
              <a:t> chunk</a:t>
            </a:r>
          </a:p>
          <a:p>
            <a:pPr lvl="1"/>
            <a:r>
              <a:rPr lang="en-US" dirty="0"/>
              <a:t>Meanwhile A continues writing—corruption!</a:t>
            </a:r>
          </a:p>
        </p:txBody>
      </p:sp>
      <p:sp>
        <p:nvSpPr>
          <p:cNvPr id="4" name="Footer Placeholder 3">
            <a:extLst>
              <a:ext uri="{FF2B5EF4-FFF2-40B4-BE49-F238E27FC236}">
                <a16:creationId xmlns="" xmlns:a16="http://schemas.microsoft.com/office/drawing/2014/main" id="{588F45C8-7302-4A46-808F-9E3A20D681A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534150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to Data Race Problem</a:t>
            </a:r>
          </a:p>
        </p:txBody>
      </p:sp>
      <p:sp>
        <p:nvSpPr>
          <p:cNvPr id="3" name="Content Placeholder 2"/>
          <p:cNvSpPr>
            <a:spLocks noGrp="1"/>
          </p:cNvSpPr>
          <p:nvPr>
            <p:ph idx="1"/>
          </p:nvPr>
        </p:nvSpPr>
        <p:spPr/>
        <p:txBody>
          <a:bodyPr/>
          <a:lstStyle/>
          <a:p>
            <a:r>
              <a:rPr lang="en-US" dirty="0"/>
              <a:t>What was the crux of the problem with incrementing a shared counter?</a:t>
            </a:r>
          </a:p>
          <a:p>
            <a:pPr lvl="1"/>
            <a:r>
              <a:rPr lang="en-US" dirty="0"/>
              <a:t>The increment operation could be </a:t>
            </a:r>
            <a:r>
              <a:rPr lang="en-US" b="1" dirty="0"/>
              <a:t>interrupted</a:t>
            </a:r>
            <a:r>
              <a:rPr lang="en-US" dirty="0"/>
              <a:t> part-way through</a:t>
            </a:r>
            <a:endParaRPr lang="en-US" b="1" dirty="0"/>
          </a:p>
          <a:p>
            <a:r>
              <a:rPr lang="is-IS" dirty="0"/>
              <a:t>To avoid data races we need a way to make certain critical operations</a:t>
            </a:r>
            <a:r>
              <a:rPr lang="en-US" dirty="0"/>
              <a:t> </a:t>
            </a:r>
            <a:r>
              <a:rPr lang="en-US" b="1" dirty="0">
                <a:solidFill>
                  <a:srgbClr val="800000"/>
                </a:solidFill>
              </a:rPr>
              <a:t>atomic</a:t>
            </a:r>
            <a:r>
              <a:rPr lang="is-IS" dirty="0"/>
              <a:t> (uninterruptible)</a:t>
            </a:r>
            <a:endParaRPr lang="en-US" b="1" dirty="0">
              <a:solidFill>
                <a:srgbClr val="800000"/>
              </a:solidFill>
            </a:endParaRPr>
          </a:p>
          <a:p>
            <a:endParaRPr lang="en-US" dirty="0"/>
          </a:p>
        </p:txBody>
      </p:sp>
      <p:sp>
        <p:nvSpPr>
          <p:cNvPr id="4" name="Footer Placeholder 3">
            <a:extLst>
              <a:ext uri="{FF2B5EF4-FFF2-40B4-BE49-F238E27FC236}">
                <a16:creationId xmlns="" xmlns:a16="http://schemas.microsoft.com/office/drawing/2014/main" id="{1061DE94-CE47-43F7-BE31-EA7116AB199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693053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Operation Atomic</a:t>
            </a:r>
          </a:p>
        </p:txBody>
      </p:sp>
      <p:sp>
        <p:nvSpPr>
          <p:cNvPr id="3" name="Content Placeholder 2"/>
          <p:cNvSpPr>
            <a:spLocks noGrp="1"/>
          </p:cNvSpPr>
          <p:nvPr>
            <p:ph idx="1"/>
          </p:nvPr>
        </p:nvSpPr>
        <p:spPr/>
        <p:txBody>
          <a:bodyPr>
            <a:normAutofit/>
          </a:bodyPr>
          <a:lstStyle/>
          <a:p>
            <a:r>
              <a:rPr lang="en-US" dirty="0"/>
              <a:t>There are various ways to make an operation </a:t>
            </a:r>
            <a:r>
              <a:rPr lang="en-US" b="1" dirty="0"/>
              <a:t>atomic</a:t>
            </a:r>
          </a:p>
          <a:p>
            <a:pPr lvl="1"/>
            <a:r>
              <a:rPr lang="en-US" dirty="0"/>
              <a:t>Hardware- and OS-dependent</a:t>
            </a:r>
          </a:p>
          <a:p>
            <a:pPr lvl="1"/>
            <a:r>
              <a:rPr lang="en-US" dirty="0"/>
              <a:t>The specifics differ between </a:t>
            </a:r>
            <a:r>
              <a:rPr lang="en-US" b="1" dirty="0"/>
              <a:t>single</a:t>
            </a:r>
            <a:r>
              <a:rPr lang="en-US" dirty="0"/>
              <a:t>- and </a:t>
            </a:r>
            <a:r>
              <a:rPr lang="en-US" b="1" dirty="0"/>
              <a:t>multiprocessor</a:t>
            </a:r>
            <a:r>
              <a:rPr lang="en-US" dirty="0"/>
              <a:t> machines</a:t>
            </a:r>
            <a:endParaRPr lang="en-US" b="1" dirty="0"/>
          </a:p>
          <a:p>
            <a:r>
              <a:rPr lang="en-US" dirty="0"/>
              <a:t>Most reliable: Use </a:t>
            </a:r>
            <a:r>
              <a:rPr lang="en-US" b="1" dirty="0"/>
              <a:t>thread synchronization primitives </a:t>
            </a:r>
            <a:r>
              <a:rPr lang="en-US" dirty="0"/>
              <a:t>provided by the </a:t>
            </a:r>
            <a:r>
              <a:rPr lang="en-US" b="1" dirty="0"/>
              <a:t>operating system</a:t>
            </a:r>
          </a:p>
          <a:p>
            <a:pPr lvl="2"/>
            <a:r>
              <a:rPr lang="en-US" dirty="0" err="1"/>
              <a:t>Mutexes</a:t>
            </a:r>
            <a:endParaRPr lang="en-US" dirty="0"/>
          </a:p>
          <a:p>
            <a:pPr lvl="2"/>
            <a:r>
              <a:rPr lang="en-US" dirty="0"/>
              <a:t>Critical sections</a:t>
            </a:r>
          </a:p>
          <a:p>
            <a:pPr lvl="2"/>
            <a:r>
              <a:rPr lang="en-US" dirty="0"/>
              <a:t>Semaphores</a:t>
            </a:r>
          </a:p>
          <a:p>
            <a:pPr lvl="2"/>
            <a:r>
              <a:rPr lang="en-US" dirty="0"/>
              <a:t>Condition variables/events</a:t>
            </a:r>
          </a:p>
        </p:txBody>
      </p:sp>
      <p:sp>
        <p:nvSpPr>
          <p:cNvPr id="4" name="Footer Placeholder 3">
            <a:extLst>
              <a:ext uri="{FF2B5EF4-FFF2-40B4-BE49-F238E27FC236}">
                <a16:creationId xmlns="" xmlns:a16="http://schemas.microsoft.com/office/drawing/2014/main" id="{0BDFA739-104F-4201-AC38-80065F55248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90687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Operation Atomic</a:t>
            </a:r>
          </a:p>
        </p:txBody>
      </p:sp>
      <p:sp>
        <p:nvSpPr>
          <p:cNvPr id="3" name="Content Placeholder 2"/>
          <p:cNvSpPr>
            <a:spLocks noGrp="1"/>
          </p:cNvSpPr>
          <p:nvPr>
            <p:ph idx="1"/>
          </p:nvPr>
        </p:nvSpPr>
        <p:spPr/>
        <p:txBody>
          <a:bodyPr>
            <a:normAutofit/>
          </a:bodyPr>
          <a:lstStyle/>
          <a:p>
            <a:r>
              <a:rPr lang="en-US" dirty="0"/>
              <a:t>Use of these primitives is called </a:t>
            </a:r>
            <a:r>
              <a:rPr lang="en-US" b="1" dirty="0"/>
              <a:t>lock-based </a:t>
            </a:r>
            <a:r>
              <a:rPr lang="en-US" dirty="0"/>
              <a:t>programming</a:t>
            </a:r>
          </a:p>
          <a:p>
            <a:pPr lvl="1"/>
            <a:r>
              <a:rPr lang="en-US" b="1" dirty="0"/>
              <a:t>Reliable</a:t>
            </a:r>
            <a:r>
              <a:rPr lang="en-US" dirty="0"/>
              <a:t> but also</a:t>
            </a:r>
            <a:endParaRPr lang="en-US" b="1" dirty="0"/>
          </a:p>
          <a:p>
            <a:pPr lvl="1"/>
            <a:r>
              <a:rPr lang="en-US" b="1" dirty="0"/>
              <a:t>expensive</a:t>
            </a:r>
            <a:r>
              <a:rPr lang="en-US" dirty="0"/>
              <a:t> (mutexes involve </a:t>
            </a:r>
            <a:r>
              <a:rPr lang="en-US" b="1" dirty="0"/>
              <a:t>kernel calls</a:t>
            </a:r>
            <a:r>
              <a:rPr lang="en-US" dirty="0"/>
              <a:t>)</a:t>
            </a:r>
          </a:p>
          <a:p>
            <a:r>
              <a:rPr lang="en-US" dirty="0"/>
              <a:t>It’s also possible to write </a:t>
            </a:r>
            <a:r>
              <a:rPr lang="en-US" b="1" dirty="0"/>
              <a:t>lock-free </a:t>
            </a:r>
            <a:r>
              <a:rPr lang="en-US" dirty="0"/>
              <a:t>algorithms</a:t>
            </a:r>
          </a:p>
          <a:p>
            <a:pPr lvl="1"/>
            <a:r>
              <a:rPr lang="en-US" dirty="0"/>
              <a:t>Much trickier to get right</a:t>
            </a:r>
          </a:p>
          <a:p>
            <a:pPr lvl="1"/>
            <a:r>
              <a:rPr lang="en-US" dirty="0"/>
              <a:t>Can perform better than lock-based approaches</a:t>
            </a:r>
          </a:p>
          <a:p>
            <a:pPr lvl="1"/>
            <a:r>
              <a:rPr lang="en-US" dirty="0"/>
              <a:t>More fault-tolerant</a:t>
            </a:r>
          </a:p>
          <a:p>
            <a:pPr lvl="1"/>
            <a:r>
              <a:rPr lang="en-US" dirty="0"/>
              <a:t>We’ll discuss lock-free and wait-free algorithms later…</a:t>
            </a:r>
          </a:p>
        </p:txBody>
      </p:sp>
      <p:sp>
        <p:nvSpPr>
          <p:cNvPr id="4" name="Footer Placeholder 3">
            <a:extLst>
              <a:ext uri="{FF2B5EF4-FFF2-40B4-BE49-F238E27FC236}">
                <a16:creationId xmlns="" xmlns:a16="http://schemas.microsoft.com/office/drawing/2014/main" id="{B0079117-7B21-420E-AA2C-B6D42A39FC2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961005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Mutexes</a:t>
            </a:r>
            <a:endParaRPr lang="en-US" dirty="0"/>
          </a:p>
        </p:txBody>
      </p:sp>
      <p:sp>
        <p:nvSpPr>
          <p:cNvPr id="3" name="Content Placeholder 2"/>
          <p:cNvSpPr>
            <a:spLocks noGrp="1"/>
          </p:cNvSpPr>
          <p:nvPr>
            <p:ph idx="1"/>
          </p:nvPr>
        </p:nvSpPr>
        <p:spPr/>
        <p:txBody>
          <a:bodyPr>
            <a:normAutofit/>
          </a:bodyPr>
          <a:lstStyle/>
          <a:p>
            <a:r>
              <a:rPr lang="en-US" dirty="0"/>
              <a:t>A </a:t>
            </a:r>
            <a:r>
              <a:rPr lang="en-US" b="1" dirty="0" err="1"/>
              <a:t>mutex</a:t>
            </a:r>
            <a:r>
              <a:rPr lang="en-US" dirty="0"/>
              <a:t> is a thread-safe locking mechanism</a:t>
            </a:r>
          </a:p>
          <a:p>
            <a:r>
              <a:rPr lang="en-US" dirty="0"/>
              <a:t>Basically a Boolean variable</a:t>
            </a:r>
          </a:p>
          <a:p>
            <a:pPr lvl="1"/>
            <a:r>
              <a:rPr lang="en-US" dirty="0"/>
              <a:t>1 = locked</a:t>
            </a:r>
          </a:p>
          <a:p>
            <a:pPr lvl="1"/>
            <a:r>
              <a:rPr lang="en-US" dirty="0"/>
              <a:t>0 = not locked</a:t>
            </a:r>
          </a:p>
          <a:p>
            <a:r>
              <a:rPr lang="en-US" dirty="0"/>
              <a:t>Only </a:t>
            </a:r>
            <a:r>
              <a:rPr lang="en-US" b="1" dirty="0"/>
              <a:t>one </a:t>
            </a:r>
            <a:r>
              <a:rPr lang="en-US" dirty="0"/>
              <a:t>thread or process can “hold” the lock at any given time</a:t>
            </a:r>
          </a:p>
          <a:p>
            <a:r>
              <a:rPr lang="en-US" dirty="0"/>
              <a:t>Locking and unlocking are </a:t>
            </a:r>
            <a:r>
              <a:rPr lang="en-US" b="1" dirty="0"/>
              <a:t>atomic</a:t>
            </a:r>
            <a:r>
              <a:rPr lang="en-US" dirty="0"/>
              <a:t> operations</a:t>
            </a:r>
          </a:p>
          <a:p>
            <a:r>
              <a:rPr lang="en-US" sz="2000" b="1" dirty="0" err="1">
                <a:latin typeface="Consolas"/>
                <a:cs typeface="Consolas"/>
              </a:rPr>
              <a:t>std</a:t>
            </a:r>
            <a:r>
              <a:rPr lang="en-US" sz="2000" b="1" dirty="0">
                <a:latin typeface="Consolas"/>
                <a:cs typeface="Consolas"/>
              </a:rPr>
              <a:t>::</a:t>
            </a:r>
            <a:r>
              <a:rPr lang="en-US" sz="2000" b="1" dirty="0" err="1">
                <a:latin typeface="Consolas"/>
                <a:cs typeface="Consolas"/>
              </a:rPr>
              <a:t>mutex</a:t>
            </a:r>
            <a:r>
              <a:rPr lang="en-US" dirty="0"/>
              <a:t> in C++11</a:t>
            </a:r>
          </a:p>
        </p:txBody>
      </p:sp>
      <p:sp>
        <p:nvSpPr>
          <p:cNvPr id="4" name="Footer Placeholder 3">
            <a:extLst>
              <a:ext uri="{FF2B5EF4-FFF2-40B4-BE49-F238E27FC236}">
                <a16:creationId xmlns="" xmlns:a16="http://schemas.microsoft.com/office/drawing/2014/main" id="{A2F61C3A-AA6A-402D-BF22-4FCB1913610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3028603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Mutexes</a:t>
            </a:r>
            <a:endParaRPr lang="en-US" dirty="0"/>
          </a:p>
        </p:txBody>
      </p:sp>
      <p:sp>
        <p:nvSpPr>
          <p:cNvPr id="3" name="Content Placeholder 2"/>
          <p:cNvSpPr>
            <a:spLocks noGrp="1"/>
          </p:cNvSpPr>
          <p:nvPr>
            <p:ph idx="1"/>
          </p:nvPr>
        </p:nvSpPr>
        <p:spPr/>
        <p:txBody>
          <a:bodyPr>
            <a:normAutofit lnSpcReduction="10000"/>
          </a:bodyPr>
          <a:lstStyle/>
          <a:p>
            <a:r>
              <a:rPr lang="en-US" dirty="0"/>
              <a:t>Typical mutex API</a:t>
            </a:r>
          </a:p>
          <a:p>
            <a:pPr lvl="1"/>
            <a:r>
              <a:rPr lang="en-US" sz="2000" b="1" dirty="0">
                <a:latin typeface="Consolas"/>
                <a:cs typeface="Consolas"/>
              </a:rPr>
              <a:t>lock()</a:t>
            </a:r>
            <a:r>
              <a:rPr lang="en-US" dirty="0"/>
              <a:t> or </a:t>
            </a:r>
            <a:r>
              <a:rPr lang="en-US" sz="2000" b="1" dirty="0">
                <a:latin typeface="Consolas"/>
                <a:cs typeface="Consolas"/>
              </a:rPr>
              <a:t>acquire()</a:t>
            </a:r>
          </a:p>
          <a:p>
            <a:pPr lvl="2"/>
            <a:r>
              <a:rPr lang="en-US" dirty="0"/>
              <a:t>If </a:t>
            </a:r>
            <a:r>
              <a:rPr lang="en-US" dirty="0" err="1"/>
              <a:t>mutex</a:t>
            </a:r>
            <a:r>
              <a:rPr lang="en-US" dirty="0"/>
              <a:t> is unlocked, </a:t>
            </a:r>
            <a:r>
              <a:rPr lang="en-US" b="1" dirty="0"/>
              <a:t>lock it </a:t>
            </a:r>
            <a:r>
              <a:rPr lang="en-US" dirty="0"/>
              <a:t>and return immediately</a:t>
            </a:r>
          </a:p>
          <a:p>
            <a:pPr lvl="2"/>
            <a:r>
              <a:rPr lang="en-US" dirty="0"/>
              <a:t>If </a:t>
            </a:r>
            <a:r>
              <a:rPr lang="en-US" dirty="0" err="1"/>
              <a:t>mutex</a:t>
            </a:r>
            <a:r>
              <a:rPr lang="en-US" dirty="0"/>
              <a:t> is locked, </a:t>
            </a:r>
            <a:r>
              <a:rPr lang="en-US" b="1" dirty="0"/>
              <a:t>block the thread</a:t>
            </a:r>
            <a:r>
              <a:rPr lang="en-US" dirty="0"/>
              <a:t> until it is unlocked</a:t>
            </a:r>
            <a:r>
              <a:rPr lang="is-IS" dirty="0"/>
              <a:t>…</a:t>
            </a:r>
          </a:p>
          <a:p>
            <a:pPr lvl="3"/>
            <a:r>
              <a:rPr lang="is-IS" dirty="0"/>
              <a:t>... then lock it and </a:t>
            </a:r>
            <a:r>
              <a:rPr lang="en-US" dirty="0"/>
              <a:t>return</a:t>
            </a:r>
          </a:p>
          <a:p>
            <a:pPr lvl="3"/>
            <a:r>
              <a:rPr lang="en-US" dirty="0"/>
              <a:t>NOTE: Thread could be blocked for a long time!</a:t>
            </a:r>
          </a:p>
          <a:p>
            <a:pPr lvl="1"/>
            <a:r>
              <a:rPr lang="en-US" sz="2000" b="1" dirty="0">
                <a:latin typeface="Consolas"/>
                <a:cs typeface="Consolas"/>
              </a:rPr>
              <a:t>unlock()</a:t>
            </a:r>
            <a:r>
              <a:rPr lang="en-US" dirty="0"/>
              <a:t> or </a:t>
            </a:r>
            <a:r>
              <a:rPr lang="en-US" sz="2000" b="1" dirty="0">
                <a:latin typeface="Consolas"/>
                <a:cs typeface="Consolas"/>
              </a:rPr>
              <a:t>release()</a:t>
            </a:r>
          </a:p>
          <a:p>
            <a:pPr lvl="2"/>
            <a:r>
              <a:rPr lang="en-US" b="1" dirty="0"/>
              <a:t>Unlock</a:t>
            </a:r>
            <a:r>
              <a:rPr lang="en-US" dirty="0"/>
              <a:t> the </a:t>
            </a:r>
            <a:r>
              <a:rPr lang="en-US" dirty="0" err="1"/>
              <a:t>mutex</a:t>
            </a:r>
            <a:r>
              <a:rPr lang="en-US" dirty="0"/>
              <a:t> and return immediately</a:t>
            </a:r>
          </a:p>
          <a:p>
            <a:pPr lvl="1"/>
            <a:r>
              <a:rPr lang="en-US" sz="2000" b="1" dirty="0" err="1">
                <a:latin typeface="Consolas"/>
                <a:cs typeface="Consolas"/>
              </a:rPr>
              <a:t>try_lock</a:t>
            </a:r>
            <a:r>
              <a:rPr lang="en-US" sz="2000" b="1" dirty="0">
                <a:latin typeface="Consolas"/>
                <a:cs typeface="Consolas"/>
              </a:rPr>
              <a:t>()</a:t>
            </a:r>
            <a:r>
              <a:rPr lang="en-US" dirty="0"/>
              <a:t> or </a:t>
            </a:r>
            <a:r>
              <a:rPr lang="en-US" sz="2000" b="1" dirty="0" err="1">
                <a:latin typeface="Consolas"/>
                <a:cs typeface="Consolas"/>
              </a:rPr>
              <a:t>try_acquire</a:t>
            </a:r>
            <a:r>
              <a:rPr lang="en-US" sz="2000" b="1" dirty="0">
                <a:latin typeface="Consolas"/>
                <a:cs typeface="Consolas"/>
              </a:rPr>
              <a:t>()</a:t>
            </a:r>
          </a:p>
          <a:p>
            <a:pPr lvl="2"/>
            <a:r>
              <a:rPr lang="en-US" dirty="0"/>
              <a:t>If </a:t>
            </a:r>
            <a:r>
              <a:rPr lang="en-US" dirty="0" err="1"/>
              <a:t>mutex</a:t>
            </a:r>
            <a:r>
              <a:rPr lang="en-US" dirty="0"/>
              <a:t> is unlocked, </a:t>
            </a:r>
            <a:r>
              <a:rPr lang="en-US" b="1" dirty="0"/>
              <a:t>lock it </a:t>
            </a:r>
            <a:r>
              <a:rPr lang="en-US" dirty="0"/>
              <a:t>and return </a:t>
            </a:r>
            <a:r>
              <a:rPr lang="en-US" b="1" dirty="0"/>
              <a:t>true</a:t>
            </a:r>
            <a:r>
              <a:rPr lang="en-US" dirty="0"/>
              <a:t> immediately</a:t>
            </a:r>
          </a:p>
          <a:p>
            <a:pPr lvl="2"/>
            <a:r>
              <a:rPr lang="en-US" dirty="0"/>
              <a:t>If </a:t>
            </a:r>
            <a:r>
              <a:rPr lang="en-US" dirty="0" err="1"/>
              <a:t>mutex</a:t>
            </a:r>
            <a:r>
              <a:rPr lang="en-US" dirty="0"/>
              <a:t> is locked, return </a:t>
            </a:r>
            <a:r>
              <a:rPr lang="en-US" b="1" dirty="0"/>
              <a:t>false</a:t>
            </a:r>
            <a:r>
              <a:rPr lang="en-US" dirty="0"/>
              <a:t> immediately</a:t>
            </a:r>
          </a:p>
        </p:txBody>
      </p:sp>
      <p:sp>
        <p:nvSpPr>
          <p:cNvPr id="4" name="Footer Placeholder 3">
            <a:extLst>
              <a:ext uri="{FF2B5EF4-FFF2-40B4-BE49-F238E27FC236}">
                <a16:creationId xmlns="" xmlns:a16="http://schemas.microsoft.com/office/drawing/2014/main" id="{A0CF0A2D-6D57-4247-BCA0-7726517EADB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993517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Increment with </a:t>
            </a:r>
            <a:r>
              <a:rPr lang="en-US" dirty="0" err="1"/>
              <a:t>Mutex</a:t>
            </a:r>
            <a:r>
              <a:rPr lang="en-US" dirty="0"/>
              <a:t/>
            </a:r>
            <a:br>
              <a:rPr lang="en-US" dirty="0"/>
            </a:br>
            <a:r>
              <a:rPr lang="en-US" dirty="0"/>
              <a:t>(C++11)</a:t>
            </a:r>
          </a:p>
        </p:txBody>
      </p:sp>
      <p:sp>
        <p:nvSpPr>
          <p:cNvPr id="4" name="TextBox 3"/>
          <p:cNvSpPr txBox="1"/>
          <p:nvPr/>
        </p:nvSpPr>
        <p:spPr>
          <a:xfrm>
            <a:off x="1116091" y="1683831"/>
            <a:ext cx="7447014" cy="4859052"/>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mutex</a:t>
            </a:r>
            <a:r>
              <a:rPr lang="en-US" dirty="0">
                <a:solidFill>
                  <a:schemeClr val="bg2"/>
                </a:solidFill>
                <a:latin typeface="Consolas"/>
                <a:cs typeface="Consolas"/>
              </a:rPr>
              <a:t>&gt;</a:t>
            </a:r>
          </a:p>
          <a:p>
            <a:r>
              <a:rPr lang="en-US" dirty="0">
                <a:solidFill>
                  <a:schemeClr val="bg2"/>
                </a:solidFill>
                <a:latin typeface="Consolas"/>
                <a:cs typeface="Consolas"/>
              </a:rPr>
              <a:t> </a:t>
            </a:r>
          </a:p>
          <a:p>
            <a:r>
              <a:rPr lang="en-US" dirty="0" err="1">
                <a:solidFill>
                  <a:schemeClr val="bg2"/>
                </a:solidFill>
                <a:latin typeface="Consolas"/>
                <a:cs typeface="Consolas"/>
              </a:rPr>
              <a:t>std</a:t>
            </a:r>
            <a:r>
              <a:rPr lang="en-US" dirty="0">
                <a:solidFill>
                  <a:schemeClr val="bg2"/>
                </a:solidFill>
                <a:latin typeface="Consolas"/>
                <a:cs typeface="Consolas"/>
              </a:rPr>
              <a:t>::</a:t>
            </a:r>
            <a:r>
              <a:rPr lang="en-US" dirty="0" err="1">
                <a:solidFill>
                  <a:schemeClr val="bg2"/>
                </a:solidFill>
                <a:latin typeface="Consolas"/>
                <a:cs typeface="Consolas"/>
              </a:rPr>
              <a:t>mutex</a:t>
            </a:r>
            <a:r>
              <a:rPr lang="en-US" dirty="0">
                <a:solidFill>
                  <a:schemeClr val="bg2"/>
                </a:solidFill>
                <a:latin typeface="Consolas"/>
                <a:cs typeface="Consolas"/>
              </a:rPr>
              <a:t> </a:t>
            </a:r>
            <a:r>
              <a:rPr lang="en-US" b="1" dirty="0" err="1">
                <a:solidFill>
                  <a:schemeClr val="bg2"/>
                </a:solidFill>
                <a:latin typeface="Consolas"/>
                <a:cs typeface="Consolas"/>
              </a:rPr>
              <a:t>g_mutex</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void </a:t>
            </a:r>
            <a:r>
              <a:rPr lang="en-US" dirty="0" err="1">
                <a:solidFill>
                  <a:schemeClr val="bg2"/>
                </a:solidFill>
                <a:latin typeface="Consolas"/>
                <a:cs typeface="Consolas"/>
              </a:rPr>
              <a:t>atomic_increment</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p>
          <a:p>
            <a:r>
              <a:rPr lang="en-US" dirty="0">
                <a:solidFill>
                  <a:schemeClr val="bg2"/>
                </a:solidFill>
                <a:latin typeface="Consolas"/>
                <a:cs typeface="Consolas"/>
              </a:rPr>
              <a:t>{</a:t>
            </a:r>
          </a:p>
          <a:p>
            <a:r>
              <a:rPr lang="en-US" b="1" dirty="0">
                <a:solidFill>
                  <a:schemeClr val="bg2"/>
                </a:solidFill>
                <a:latin typeface="Consolas"/>
                <a:cs typeface="Consolas"/>
              </a:rPr>
              <a:t>    </a:t>
            </a:r>
            <a:r>
              <a:rPr lang="en-US" dirty="0" err="1">
                <a:solidFill>
                  <a:schemeClr val="bg2"/>
                </a:solidFill>
                <a:latin typeface="Consolas"/>
                <a:cs typeface="Consolas"/>
              </a:rPr>
              <a:t>g_mutex.</a:t>
            </a:r>
            <a:r>
              <a:rPr lang="en-US" b="1" dirty="0" err="1">
                <a:solidFill>
                  <a:schemeClr val="bg2"/>
                </a:solidFill>
                <a:latin typeface="Consolas"/>
                <a:cs typeface="Consolas"/>
              </a:rPr>
              <a:t>lock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safe to increment -- atomic operation</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g_mutex.</a:t>
            </a:r>
            <a:r>
              <a:rPr lang="en-US" b="1" dirty="0" err="1">
                <a:solidFill>
                  <a:schemeClr val="bg2"/>
                </a:solidFill>
                <a:latin typeface="Consolas"/>
                <a:cs typeface="Consolas"/>
              </a:rPr>
              <a:t>unlock</a:t>
            </a:r>
            <a:r>
              <a:rPr lang="en-US" dirty="0">
                <a:solidFill>
                  <a:schemeClr val="bg2"/>
                </a:solidFill>
                <a:latin typeface="Consolas"/>
                <a:cs typeface="Consolas"/>
              </a:rPr>
              <a:t>();</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3" name="Footer Placeholder 2">
            <a:extLst>
              <a:ext uri="{FF2B5EF4-FFF2-40B4-BE49-F238E27FC236}">
                <a16:creationId xmlns="" xmlns:a16="http://schemas.microsoft.com/office/drawing/2014/main" id="{583F872F-D504-46EE-AC26-C702F8AB3AA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7725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Content Placeholder 2"/>
          <p:cNvSpPr>
            <a:spLocks noGrp="1"/>
          </p:cNvSpPr>
          <p:nvPr>
            <p:ph idx="1"/>
          </p:nvPr>
        </p:nvSpPr>
        <p:spPr>
          <a:xfrm>
            <a:off x="779463" y="1561415"/>
            <a:ext cx="7583488" cy="4297363"/>
          </a:xfrm>
        </p:spPr>
        <p:txBody>
          <a:bodyPr anchor="t" anchorCtr="0"/>
          <a:lstStyle/>
          <a:p>
            <a:r>
              <a:rPr lang="en-US" dirty="0"/>
              <a:t>Result: Increased use of </a:t>
            </a:r>
            <a:r>
              <a:rPr lang="en-US" b="1" dirty="0"/>
              <a:t>parallelism</a:t>
            </a:r>
            <a:r>
              <a:rPr lang="en-US" dirty="0"/>
              <a:t> in consumer electronics</a:t>
            </a:r>
          </a:p>
        </p:txBody>
      </p:sp>
      <p:pic>
        <p:nvPicPr>
          <p:cNvPr id="5" name="Picture 4" descr="cpu_die_650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009" y="2732337"/>
            <a:ext cx="4213425" cy="4017037"/>
          </a:xfrm>
          <a:prstGeom prst="rect">
            <a:avLst/>
          </a:prstGeom>
        </p:spPr>
      </p:pic>
      <p:pic>
        <p:nvPicPr>
          <p:cNvPr id="6" name="Picture 5" descr="cpu_die_ps4_jagua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7405" y="2623711"/>
            <a:ext cx="4125663" cy="4125663"/>
          </a:xfrm>
          <a:prstGeom prst="rect">
            <a:avLst/>
          </a:prstGeom>
        </p:spPr>
      </p:pic>
      <p:sp>
        <p:nvSpPr>
          <p:cNvPr id="7" name="Right Arrow 6"/>
          <p:cNvSpPr/>
          <p:nvPr/>
        </p:nvSpPr>
        <p:spPr>
          <a:xfrm>
            <a:off x="4409499" y="4403492"/>
            <a:ext cx="492971" cy="442856"/>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 name="TextBox 7"/>
          <p:cNvSpPr txBox="1"/>
          <p:nvPr/>
        </p:nvSpPr>
        <p:spPr>
          <a:xfrm>
            <a:off x="610541" y="2381102"/>
            <a:ext cx="3329620" cy="307777"/>
          </a:xfrm>
          <a:prstGeom prst="rect">
            <a:avLst/>
          </a:prstGeom>
          <a:noFill/>
        </p:spPr>
        <p:txBody>
          <a:bodyPr wrap="none" rtlCol="0">
            <a:spAutoFit/>
          </a:bodyPr>
          <a:lstStyle/>
          <a:p>
            <a:pPr algn="ctr"/>
            <a:r>
              <a:rPr lang="en-US" sz="1400" b="1" dirty="0">
                <a:solidFill>
                  <a:schemeClr val="bg2"/>
                </a:solidFill>
              </a:rPr>
              <a:t>Single-core CMOS Tech 6502 (Apple II) </a:t>
            </a:r>
          </a:p>
        </p:txBody>
      </p:sp>
      <p:sp>
        <p:nvSpPr>
          <p:cNvPr id="9" name="TextBox 8"/>
          <p:cNvSpPr txBox="1"/>
          <p:nvPr/>
        </p:nvSpPr>
        <p:spPr>
          <a:xfrm>
            <a:off x="4810293" y="2339322"/>
            <a:ext cx="4230545" cy="307777"/>
          </a:xfrm>
          <a:prstGeom prst="rect">
            <a:avLst/>
          </a:prstGeom>
          <a:noFill/>
        </p:spPr>
        <p:txBody>
          <a:bodyPr wrap="none" rtlCol="0">
            <a:spAutoFit/>
          </a:bodyPr>
          <a:lstStyle/>
          <a:p>
            <a:pPr algn="ctr"/>
            <a:r>
              <a:rPr lang="en-US" sz="1400" b="1" dirty="0">
                <a:solidFill>
                  <a:schemeClr val="bg2"/>
                </a:solidFill>
              </a:rPr>
              <a:t>8-core AMD Jaguar + Radeon HD 7870 GPU (PS4) </a:t>
            </a:r>
          </a:p>
        </p:txBody>
      </p:sp>
      <p:sp>
        <p:nvSpPr>
          <p:cNvPr id="10" name="TextBox 9"/>
          <p:cNvSpPr txBox="1"/>
          <p:nvPr/>
        </p:nvSpPr>
        <p:spPr>
          <a:xfrm>
            <a:off x="5235676" y="3275475"/>
            <a:ext cx="1122848" cy="523220"/>
          </a:xfrm>
          <a:prstGeom prst="rect">
            <a:avLst/>
          </a:prstGeom>
          <a:solidFill>
            <a:schemeClr val="tx1">
              <a:lumMod val="95000"/>
              <a:alpha val="50000"/>
            </a:schemeClr>
          </a:solidFill>
        </p:spPr>
        <p:txBody>
          <a:bodyPr wrap="none" rtlCol="0">
            <a:spAutoFit/>
          </a:bodyPr>
          <a:lstStyle/>
          <a:p>
            <a:pPr algn="ctr"/>
            <a:r>
              <a:rPr lang="en-US" sz="1400" b="1" dirty="0">
                <a:solidFill>
                  <a:schemeClr val="bg2"/>
                </a:solidFill>
                <a:latin typeface="Helvetica"/>
                <a:cs typeface="Helvetica"/>
              </a:rPr>
              <a:t>Quad-core</a:t>
            </a:r>
            <a:br>
              <a:rPr lang="en-US" sz="1400" b="1" dirty="0">
                <a:solidFill>
                  <a:schemeClr val="bg2"/>
                </a:solidFill>
                <a:latin typeface="Helvetica"/>
                <a:cs typeface="Helvetica"/>
              </a:rPr>
            </a:br>
            <a:r>
              <a:rPr lang="en-US" sz="1400" b="1" dirty="0">
                <a:solidFill>
                  <a:schemeClr val="bg2"/>
                </a:solidFill>
                <a:latin typeface="Helvetica"/>
                <a:cs typeface="Helvetica"/>
              </a:rPr>
              <a:t>Jaguar x86</a:t>
            </a:r>
          </a:p>
        </p:txBody>
      </p:sp>
      <p:sp>
        <p:nvSpPr>
          <p:cNvPr id="11" name="TextBox 10"/>
          <p:cNvSpPr txBox="1"/>
          <p:nvPr/>
        </p:nvSpPr>
        <p:spPr>
          <a:xfrm>
            <a:off x="5235676" y="5742403"/>
            <a:ext cx="1122848" cy="523220"/>
          </a:xfrm>
          <a:prstGeom prst="rect">
            <a:avLst/>
          </a:prstGeom>
          <a:solidFill>
            <a:schemeClr val="tx1">
              <a:lumMod val="95000"/>
              <a:alpha val="50000"/>
            </a:schemeClr>
          </a:solidFill>
        </p:spPr>
        <p:txBody>
          <a:bodyPr wrap="none" rtlCol="0">
            <a:spAutoFit/>
          </a:bodyPr>
          <a:lstStyle/>
          <a:p>
            <a:pPr algn="ctr"/>
            <a:r>
              <a:rPr lang="en-US" sz="1400" b="1" dirty="0">
                <a:solidFill>
                  <a:schemeClr val="bg2"/>
                </a:solidFill>
                <a:latin typeface="Helvetica"/>
                <a:cs typeface="Helvetica"/>
              </a:rPr>
              <a:t>Quad-core</a:t>
            </a:r>
            <a:br>
              <a:rPr lang="en-US" sz="1400" b="1" dirty="0">
                <a:solidFill>
                  <a:schemeClr val="bg2"/>
                </a:solidFill>
                <a:latin typeface="Helvetica"/>
                <a:cs typeface="Helvetica"/>
              </a:rPr>
            </a:br>
            <a:r>
              <a:rPr lang="en-US" sz="1400" b="1" dirty="0">
                <a:solidFill>
                  <a:schemeClr val="bg2"/>
                </a:solidFill>
                <a:latin typeface="Helvetica"/>
                <a:cs typeface="Helvetica"/>
              </a:rPr>
              <a:t>Jaguar x86</a:t>
            </a:r>
          </a:p>
        </p:txBody>
      </p:sp>
      <p:sp>
        <p:nvSpPr>
          <p:cNvPr id="12" name="TextBox 11"/>
          <p:cNvSpPr txBox="1"/>
          <p:nvPr/>
        </p:nvSpPr>
        <p:spPr>
          <a:xfrm>
            <a:off x="6771003" y="4478696"/>
            <a:ext cx="1544776" cy="523220"/>
          </a:xfrm>
          <a:prstGeom prst="rect">
            <a:avLst/>
          </a:prstGeom>
          <a:solidFill>
            <a:schemeClr val="tx1">
              <a:lumMod val="95000"/>
              <a:alpha val="50000"/>
            </a:schemeClr>
          </a:solidFill>
        </p:spPr>
        <p:txBody>
          <a:bodyPr wrap="none" rtlCol="0">
            <a:spAutoFit/>
          </a:bodyPr>
          <a:lstStyle/>
          <a:p>
            <a:pPr algn="ctr"/>
            <a:r>
              <a:rPr lang="en-US" sz="1400" b="1" dirty="0">
                <a:solidFill>
                  <a:schemeClr val="bg2"/>
                </a:solidFill>
                <a:latin typeface="Helvetica"/>
                <a:cs typeface="Helvetica"/>
              </a:rPr>
              <a:t>20 AMD Radeon</a:t>
            </a:r>
            <a:br>
              <a:rPr lang="en-US" sz="1400" b="1" dirty="0">
                <a:solidFill>
                  <a:schemeClr val="bg2"/>
                </a:solidFill>
                <a:latin typeface="Helvetica"/>
                <a:cs typeface="Helvetica"/>
              </a:rPr>
            </a:br>
            <a:r>
              <a:rPr lang="en-US" sz="1400" b="1" dirty="0">
                <a:solidFill>
                  <a:schemeClr val="bg2"/>
                </a:solidFill>
                <a:latin typeface="Helvetica"/>
                <a:cs typeface="Helvetica"/>
              </a:rPr>
              <a:t>GPU Cores</a:t>
            </a:r>
          </a:p>
        </p:txBody>
      </p:sp>
      <p:sp>
        <p:nvSpPr>
          <p:cNvPr id="4" name="Footer Placeholder 3">
            <a:extLst>
              <a:ext uri="{FF2B5EF4-FFF2-40B4-BE49-F238E27FC236}">
                <a16:creationId xmlns="" xmlns:a16="http://schemas.microsoft.com/office/drawing/2014/main" id="{A3443A1F-7DBD-4997-A7BA-EABB36A4CEB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252513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Increment with </a:t>
            </a:r>
            <a:r>
              <a:rPr lang="en-US" dirty="0" err="1"/>
              <a:t>Mutex</a:t>
            </a:r>
            <a:r>
              <a:rPr lang="en-US" dirty="0"/>
              <a:t> (POSIX)</a:t>
            </a:r>
          </a:p>
        </p:txBody>
      </p:sp>
      <p:sp>
        <p:nvSpPr>
          <p:cNvPr id="4" name="TextBox 3"/>
          <p:cNvSpPr txBox="1"/>
          <p:nvPr/>
        </p:nvSpPr>
        <p:spPr>
          <a:xfrm>
            <a:off x="1116091" y="1683831"/>
            <a:ext cx="7447014" cy="4859052"/>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pthread.h</a:t>
            </a:r>
            <a:r>
              <a:rPr lang="en-US" dirty="0">
                <a:solidFill>
                  <a:schemeClr val="bg2"/>
                </a:solidFill>
                <a:latin typeface="Consolas"/>
                <a:cs typeface="Consolas"/>
              </a:rPr>
              <a:t>&gt;</a:t>
            </a:r>
          </a:p>
          <a:p>
            <a:r>
              <a:rPr lang="en-US" dirty="0">
                <a:solidFill>
                  <a:schemeClr val="bg2"/>
                </a:solidFill>
                <a:latin typeface="Consolas"/>
                <a:cs typeface="Consolas"/>
              </a:rPr>
              <a:t> </a:t>
            </a:r>
          </a:p>
          <a:p>
            <a:r>
              <a:rPr lang="en-US" dirty="0" err="1">
                <a:solidFill>
                  <a:schemeClr val="bg2"/>
                </a:solidFill>
                <a:latin typeface="Consolas"/>
                <a:cs typeface="Consolas"/>
              </a:rPr>
              <a:t>pthread_mutex_t</a:t>
            </a:r>
            <a:r>
              <a:rPr lang="en-US" dirty="0">
                <a:solidFill>
                  <a:schemeClr val="bg2"/>
                </a:solidFill>
                <a:latin typeface="Consolas"/>
                <a:cs typeface="Consolas"/>
              </a:rPr>
              <a:t> </a:t>
            </a:r>
            <a:r>
              <a:rPr lang="en-US" b="1" dirty="0" err="1">
                <a:solidFill>
                  <a:schemeClr val="bg2"/>
                </a:solidFill>
                <a:latin typeface="Consolas"/>
                <a:cs typeface="Consolas"/>
              </a:rPr>
              <a:t>g_mutex</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void </a:t>
            </a:r>
            <a:r>
              <a:rPr lang="en-US" dirty="0" err="1">
                <a:solidFill>
                  <a:schemeClr val="bg2"/>
                </a:solidFill>
                <a:latin typeface="Consolas"/>
                <a:cs typeface="Consolas"/>
              </a:rPr>
              <a:t>atomic_increment</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chemeClr val="bg2"/>
                </a:solidFill>
                <a:latin typeface="Consolas"/>
                <a:cs typeface="Consolas"/>
              </a:rPr>
              <a:t>pthread_mutex_lock</a:t>
            </a:r>
            <a:r>
              <a:rPr lang="en-US" dirty="0">
                <a:solidFill>
                  <a:schemeClr val="bg2"/>
                </a:solidFill>
                <a:latin typeface="Consolas"/>
                <a:cs typeface="Consolas"/>
              </a:rPr>
              <a:t>(&amp;</a:t>
            </a:r>
            <a:r>
              <a:rPr lang="en-US" dirty="0" err="1">
                <a:solidFill>
                  <a:schemeClr val="bg2"/>
                </a:solidFill>
                <a:latin typeface="Consolas"/>
                <a:cs typeface="Consolas"/>
              </a:rPr>
              <a:t>g_mutex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safe to increment -- atomic operation</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pthread_mutex_unlock</a:t>
            </a:r>
            <a:r>
              <a:rPr lang="en-US" dirty="0">
                <a:solidFill>
                  <a:schemeClr val="bg2"/>
                </a:solidFill>
                <a:latin typeface="Consolas"/>
                <a:cs typeface="Consolas"/>
              </a:rPr>
              <a:t>(&amp;</a:t>
            </a:r>
            <a:r>
              <a:rPr lang="en-US" dirty="0" err="1">
                <a:solidFill>
                  <a:schemeClr val="bg2"/>
                </a:solidFill>
                <a:latin typeface="Consolas"/>
                <a:cs typeface="Consolas"/>
              </a:rPr>
              <a:t>g_mutex</a:t>
            </a:r>
            <a:r>
              <a:rPr lang="en-US" dirty="0">
                <a:solidFill>
                  <a:schemeClr val="bg2"/>
                </a:solidFill>
                <a:latin typeface="Consolas"/>
                <a:cs typeface="Consolas"/>
              </a:rPr>
              <a:t>);</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3" name="Footer Placeholder 2">
            <a:extLst>
              <a:ext uri="{FF2B5EF4-FFF2-40B4-BE49-F238E27FC236}">
                <a16:creationId xmlns="" xmlns:a16="http://schemas.microsoft.com/office/drawing/2014/main" id="{C02104C1-FBD4-4193-9DD7-C066C2269A1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297023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Sections</a:t>
            </a:r>
          </a:p>
        </p:txBody>
      </p:sp>
      <p:sp>
        <p:nvSpPr>
          <p:cNvPr id="3" name="Content Placeholder 2"/>
          <p:cNvSpPr>
            <a:spLocks noGrp="1"/>
          </p:cNvSpPr>
          <p:nvPr>
            <p:ph idx="1"/>
          </p:nvPr>
        </p:nvSpPr>
        <p:spPr/>
        <p:txBody>
          <a:bodyPr/>
          <a:lstStyle/>
          <a:p>
            <a:r>
              <a:rPr lang="en-US" dirty="0"/>
              <a:t>A </a:t>
            </a:r>
            <a:r>
              <a:rPr lang="en-US" b="1" dirty="0"/>
              <a:t>critical section </a:t>
            </a:r>
            <a:r>
              <a:rPr lang="en-US" dirty="0"/>
              <a:t>represents a “locked” chunk of code</a:t>
            </a:r>
          </a:p>
          <a:p>
            <a:pPr lvl="1"/>
            <a:r>
              <a:rPr lang="en-US" dirty="0"/>
              <a:t>A section of code that operates </a:t>
            </a:r>
            <a:r>
              <a:rPr lang="en-US" b="1" dirty="0"/>
              <a:t>atomically</a:t>
            </a:r>
          </a:p>
          <a:p>
            <a:r>
              <a:rPr lang="en-US" dirty="0"/>
              <a:t>Really just another </a:t>
            </a:r>
            <a:r>
              <a:rPr lang="en-US" b="1" dirty="0"/>
              <a:t>form</a:t>
            </a:r>
            <a:r>
              <a:rPr lang="en-US" dirty="0"/>
              <a:t> of </a:t>
            </a:r>
            <a:r>
              <a:rPr lang="en-US" dirty="0" err="1"/>
              <a:t>mutex</a:t>
            </a:r>
            <a:endParaRPr lang="en-US" dirty="0"/>
          </a:p>
          <a:p>
            <a:pPr lvl="1"/>
            <a:endParaRPr lang="en-US" dirty="0"/>
          </a:p>
        </p:txBody>
      </p:sp>
      <p:sp>
        <p:nvSpPr>
          <p:cNvPr id="4" name="TextBox 3"/>
          <p:cNvSpPr txBox="1"/>
          <p:nvPr/>
        </p:nvSpPr>
        <p:spPr>
          <a:xfrm>
            <a:off x="1844315" y="3560098"/>
            <a:ext cx="5455370" cy="3127114"/>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windows.h</a:t>
            </a:r>
            <a:r>
              <a:rPr lang="en-US" dirty="0">
                <a:solidFill>
                  <a:schemeClr val="bg2"/>
                </a:solidFill>
                <a:latin typeface="Consolas"/>
                <a:cs typeface="Consolas"/>
              </a:rPr>
              <a:t>&gt;</a:t>
            </a:r>
          </a:p>
          <a:p>
            <a:r>
              <a:rPr lang="en-US" dirty="0">
                <a:solidFill>
                  <a:schemeClr val="bg2"/>
                </a:solidFill>
                <a:latin typeface="Consolas"/>
                <a:cs typeface="Consolas"/>
              </a:rPr>
              <a:t> </a:t>
            </a:r>
          </a:p>
          <a:p>
            <a:r>
              <a:rPr lang="en-US" dirty="0">
                <a:solidFill>
                  <a:schemeClr val="bg2"/>
                </a:solidFill>
                <a:latin typeface="Consolas"/>
                <a:cs typeface="Consolas"/>
              </a:rPr>
              <a:t>CRITICAL_SECTION </a:t>
            </a:r>
            <a:r>
              <a:rPr lang="en-US" b="1" dirty="0" err="1">
                <a:solidFill>
                  <a:schemeClr val="bg2"/>
                </a:solidFill>
                <a:latin typeface="Consolas"/>
                <a:cs typeface="Consolas"/>
              </a:rPr>
              <a:t>g_critsec</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void </a:t>
            </a:r>
            <a:r>
              <a:rPr lang="en-US" dirty="0" err="1">
                <a:solidFill>
                  <a:schemeClr val="bg2"/>
                </a:solidFill>
                <a:latin typeface="Consolas"/>
                <a:cs typeface="Consolas"/>
              </a:rPr>
              <a:t>atomic_increment</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EnterCriticalSection</a:t>
            </a:r>
            <a:r>
              <a:rPr lang="en-US" dirty="0">
                <a:solidFill>
                  <a:schemeClr val="bg2"/>
                </a:solidFill>
                <a:latin typeface="Consolas"/>
                <a:cs typeface="Consolas"/>
              </a:rPr>
              <a:t>(&amp;</a:t>
            </a:r>
            <a:r>
              <a:rPr lang="en-US" b="1" dirty="0" err="1">
                <a:solidFill>
                  <a:schemeClr val="bg2"/>
                </a:solidFill>
                <a:latin typeface="Consolas"/>
                <a:cs typeface="Consolas"/>
              </a:rPr>
              <a:t>g_critsec</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pValue</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LeaveCriticalSection</a:t>
            </a:r>
            <a:r>
              <a:rPr lang="en-US" dirty="0">
                <a:solidFill>
                  <a:schemeClr val="bg2"/>
                </a:solidFill>
                <a:latin typeface="Consolas"/>
                <a:cs typeface="Consolas"/>
              </a:rPr>
              <a:t>(&amp;</a:t>
            </a:r>
            <a:r>
              <a:rPr lang="en-US" b="1" dirty="0" err="1">
                <a:solidFill>
                  <a:schemeClr val="bg2"/>
                </a:solidFill>
                <a:latin typeface="Consolas"/>
                <a:cs typeface="Consolas"/>
              </a:rPr>
              <a:t>g_critsec</a:t>
            </a:r>
            <a:r>
              <a:rPr lang="en-US" dirty="0">
                <a:solidFill>
                  <a:schemeClr val="bg2"/>
                </a:solidFill>
                <a:latin typeface="Consolas"/>
                <a:cs typeface="Consolas"/>
              </a:rPr>
              <a:t>);</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5" name="Footer Placeholder 4">
            <a:extLst>
              <a:ext uri="{FF2B5EF4-FFF2-40B4-BE49-F238E27FC236}">
                <a16:creationId xmlns="" xmlns:a16="http://schemas.microsoft.com/office/drawing/2014/main" id="{952A2CEC-A865-4369-AB79-4AB6C7E59FA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3597158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Sections</a:t>
            </a:r>
          </a:p>
        </p:txBody>
      </p:sp>
      <p:sp>
        <p:nvSpPr>
          <p:cNvPr id="4" name="TextBox 3"/>
          <p:cNvSpPr txBox="1"/>
          <p:nvPr/>
        </p:nvSpPr>
        <p:spPr>
          <a:xfrm>
            <a:off x="1185245" y="1914755"/>
            <a:ext cx="6773510" cy="3973839"/>
          </a:xfrm>
          <a:prstGeom prst="rect">
            <a:avLst/>
          </a:prstGeom>
          <a:noFill/>
        </p:spPr>
        <p:txBody>
          <a:bodyPr wrap="square" rtlCol="0">
            <a:noAutofit/>
          </a:bodyPr>
          <a:lstStyle/>
          <a:p>
            <a:r>
              <a:rPr lang="en-US" dirty="0" err="1">
                <a:solidFill>
                  <a:schemeClr val="bg2"/>
                </a:solidFill>
                <a:latin typeface="Consolas"/>
                <a:cs typeface="Consolas"/>
              </a:rPr>
              <a:t>int</a:t>
            </a:r>
            <a:r>
              <a:rPr lang="en-US" dirty="0">
                <a:solidFill>
                  <a:schemeClr val="bg2"/>
                </a:solidFill>
                <a:latin typeface="Consolas"/>
                <a:cs typeface="Consolas"/>
              </a:rPr>
              <a:t> main()</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InitializeCriticalSection</a:t>
            </a:r>
            <a:r>
              <a:rPr lang="en-US" dirty="0">
                <a:solidFill>
                  <a:schemeClr val="bg2"/>
                </a:solidFill>
                <a:latin typeface="Consolas"/>
                <a:cs typeface="Consolas"/>
              </a:rPr>
              <a:t>(&amp;</a:t>
            </a:r>
            <a:r>
              <a:rPr lang="en-US" b="1" dirty="0" err="1">
                <a:solidFill>
                  <a:schemeClr val="bg2"/>
                </a:solidFill>
                <a:latin typeface="Consolas"/>
                <a:cs typeface="Consolas"/>
              </a:rPr>
              <a:t>g_critsec</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spawn some threads that use the </a:t>
            </a:r>
            <a:r>
              <a:rPr lang="en-US" dirty="0" err="1">
                <a:solidFill>
                  <a:schemeClr val="bg2"/>
                </a:solidFill>
                <a:latin typeface="Consolas"/>
                <a:cs typeface="Consolas"/>
              </a:rPr>
              <a:t>crit</a:t>
            </a:r>
            <a:r>
              <a:rPr lang="en-US" dirty="0">
                <a:solidFill>
                  <a:schemeClr val="bg2"/>
                </a:solidFill>
                <a:latin typeface="Consolas"/>
                <a:cs typeface="Consolas"/>
              </a:rPr>
              <a:t> sec</a:t>
            </a:r>
            <a:br>
              <a:rPr lang="en-US" dirty="0">
                <a:solidFill>
                  <a:schemeClr val="bg2"/>
                </a:solidFill>
                <a:latin typeface="Consolas"/>
                <a:cs typeface="Consolas"/>
              </a:rPr>
            </a:br>
            <a:r>
              <a:rPr lang="en-US" dirty="0">
                <a:solidFill>
                  <a:schemeClr val="bg2"/>
                </a:solidFill>
                <a:latin typeface="Consolas"/>
                <a:cs typeface="Consolas"/>
              </a:rPr>
              <a:t>    HANDLE </a:t>
            </a:r>
            <a:r>
              <a:rPr lang="en-US" dirty="0" err="1">
                <a:solidFill>
                  <a:schemeClr val="bg2"/>
                </a:solidFill>
                <a:latin typeface="Consolas"/>
                <a:cs typeface="Consolas"/>
              </a:rPr>
              <a:t>hThread</a:t>
            </a:r>
            <a:r>
              <a:rPr lang="en-US" dirty="0">
                <a:solidFill>
                  <a:schemeClr val="bg2"/>
                </a:solidFill>
                <a:latin typeface="Consolas"/>
                <a:cs typeface="Consolas"/>
              </a:rPr>
              <a:t> = </a:t>
            </a:r>
            <a:r>
              <a:rPr lang="en-US" dirty="0" err="1">
                <a:solidFill>
                  <a:schemeClr val="bg2"/>
                </a:solidFill>
                <a:latin typeface="Consolas"/>
                <a:cs typeface="Consolas"/>
              </a:rPr>
              <a:t>CreateThread</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do some useful work...</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wait for thread(s) to complete</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WaitForSingleObject</a:t>
            </a:r>
            <a:r>
              <a:rPr lang="en-US" dirty="0">
                <a:solidFill>
                  <a:schemeClr val="bg2"/>
                </a:solidFill>
                <a:latin typeface="Consolas"/>
                <a:cs typeface="Consolas"/>
              </a:rPr>
              <a:t>(</a:t>
            </a:r>
            <a:r>
              <a:rPr lang="en-US" dirty="0" err="1">
                <a:solidFill>
                  <a:schemeClr val="bg2"/>
                </a:solidFill>
                <a:latin typeface="Consolas"/>
                <a:cs typeface="Consolas"/>
              </a:rPr>
              <a:t>hThread</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DeleteCriticalSection</a:t>
            </a:r>
            <a:r>
              <a:rPr lang="en-US" dirty="0">
                <a:solidFill>
                  <a:schemeClr val="bg2"/>
                </a:solidFill>
                <a:latin typeface="Consolas"/>
                <a:cs typeface="Consolas"/>
              </a:rPr>
              <a:t>(&amp;</a:t>
            </a:r>
            <a:r>
              <a:rPr lang="en-US" b="1" dirty="0" err="1">
                <a:solidFill>
                  <a:schemeClr val="bg2"/>
                </a:solidFill>
                <a:latin typeface="Consolas"/>
                <a:cs typeface="Consolas"/>
              </a:rPr>
              <a:t>g_critsec</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return 0;</a:t>
            </a:r>
            <a:br>
              <a:rPr lang="en-US" dirty="0">
                <a:solidFill>
                  <a:schemeClr val="bg2"/>
                </a:solidFill>
                <a:latin typeface="Consolas"/>
                <a:cs typeface="Consolas"/>
              </a:rPr>
            </a:br>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3" name="Footer Placeholder 2">
            <a:extLst>
              <a:ext uri="{FF2B5EF4-FFF2-40B4-BE49-F238E27FC236}">
                <a16:creationId xmlns="" xmlns:a16="http://schemas.microsoft.com/office/drawing/2014/main" id="{69892A50-A3BD-4AB5-932B-74FC12E43AD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690949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Sections</a:t>
            </a:r>
          </a:p>
        </p:txBody>
      </p:sp>
      <p:sp>
        <p:nvSpPr>
          <p:cNvPr id="3" name="Content Placeholder 2"/>
          <p:cNvSpPr>
            <a:spLocks noGrp="1"/>
          </p:cNvSpPr>
          <p:nvPr>
            <p:ph idx="1"/>
          </p:nvPr>
        </p:nvSpPr>
        <p:spPr/>
        <p:txBody>
          <a:bodyPr/>
          <a:lstStyle/>
          <a:p>
            <a:r>
              <a:rPr lang="en-US" dirty="0"/>
              <a:t>Under Windows, a critical section is </a:t>
            </a:r>
            <a:r>
              <a:rPr lang="en-US" b="1" dirty="0"/>
              <a:t>cheaper</a:t>
            </a:r>
            <a:r>
              <a:rPr lang="en-US" dirty="0"/>
              <a:t> than a </a:t>
            </a:r>
            <a:r>
              <a:rPr lang="en-US" dirty="0" err="1"/>
              <a:t>mutex</a:t>
            </a:r>
            <a:r>
              <a:rPr lang="en-US" dirty="0"/>
              <a:t> (in the </a:t>
            </a:r>
            <a:r>
              <a:rPr lang="en-US" b="1" dirty="0"/>
              <a:t>uncontended</a:t>
            </a:r>
            <a:r>
              <a:rPr lang="en-US" dirty="0"/>
              <a:t> case)</a:t>
            </a:r>
          </a:p>
          <a:p>
            <a:pPr lvl="1"/>
            <a:r>
              <a:rPr lang="en-US" dirty="0"/>
              <a:t>A </a:t>
            </a:r>
            <a:r>
              <a:rPr lang="en-US" dirty="0" err="1"/>
              <a:t>mutex</a:t>
            </a:r>
            <a:r>
              <a:rPr lang="en-US" dirty="0"/>
              <a:t> can be </a:t>
            </a:r>
            <a:r>
              <a:rPr lang="en-US" b="1" dirty="0"/>
              <a:t>shared</a:t>
            </a:r>
            <a:r>
              <a:rPr lang="en-US" dirty="0"/>
              <a:t> between </a:t>
            </a:r>
            <a:r>
              <a:rPr lang="en-US" b="1" dirty="0"/>
              <a:t>multiple processes</a:t>
            </a:r>
          </a:p>
          <a:p>
            <a:pPr lvl="2"/>
            <a:r>
              <a:rPr lang="en-US" dirty="0"/>
              <a:t>As such, locking and unlocking a </a:t>
            </a:r>
            <a:r>
              <a:rPr lang="en-US" dirty="0" err="1"/>
              <a:t>mutex</a:t>
            </a:r>
            <a:r>
              <a:rPr lang="en-US" dirty="0"/>
              <a:t> requires a </a:t>
            </a:r>
            <a:r>
              <a:rPr lang="en-US" b="1" dirty="0"/>
              <a:t>context switch </a:t>
            </a:r>
            <a:r>
              <a:rPr lang="en-US" dirty="0"/>
              <a:t>into </a:t>
            </a:r>
            <a:r>
              <a:rPr lang="en-US" b="1" dirty="0"/>
              <a:t>kernel mode</a:t>
            </a:r>
            <a:r>
              <a:rPr lang="en-US" dirty="0"/>
              <a:t> </a:t>
            </a:r>
            <a:r>
              <a:rPr lang="en-US" dirty="0">
                <a:sym typeface="Wingdings"/>
              </a:rPr>
              <a:t></a:t>
            </a:r>
            <a:r>
              <a:rPr lang="en-US" dirty="0"/>
              <a:t> expensive!</a:t>
            </a:r>
          </a:p>
          <a:p>
            <a:pPr lvl="1"/>
            <a:r>
              <a:rPr lang="en-US" dirty="0"/>
              <a:t>A critical section can only be used by threads within a </a:t>
            </a:r>
            <a:r>
              <a:rPr lang="en-US" b="1" dirty="0"/>
              <a:t>single process</a:t>
            </a:r>
          </a:p>
          <a:p>
            <a:pPr lvl="2"/>
            <a:r>
              <a:rPr lang="en-US" dirty="0"/>
              <a:t>Therefore possible to use a </a:t>
            </a:r>
            <a:r>
              <a:rPr lang="en-US" b="1" dirty="0"/>
              <a:t>spin lock </a:t>
            </a:r>
            <a:r>
              <a:rPr lang="en-US" dirty="0"/>
              <a:t>(runs in </a:t>
            </a:r>
            <a:r>
              <a:rPr lang="en-US" b="1" dirty="0"/>
              <a:t>user space</a:t>
            </a:r>
            <a:r>
              <a:rPr lang="en-US" dirty="0"/>
              <a:t>) to implement a critical section </a:t>
            </a:r>
            <a:r>
              <a:rPr lang="en-US" dirty="0">
                <a:sym typeface="Wingdings" panose="05000000000000000000" pitchFamily="2" charset="2"/>
              </a:rPr>
              <a:t> cheaper!</a:t>
            </a:r>
            <a:endParaRPr lang="en-US" dirty="0"/>
          </a:p>
          <a:p>
            <a:pPr lvl="2"/>
            <a:r>
              <a:rPr lang="en-US" dirty="0"/>
              <a:t>A critical section only falls back to a </a:t>
            </a:r>
            <a:r>
              <a:rPr lang="en-US" b="1" dirty="0"/>
              <a:t>kernel call </a:t>
            </a:r>
            <a:r>
              <a:rPr lang="en-US" dirty="0"/>
              <a:t>(</a:t>
            </a:r>
            <a:r>
              <a:rPr lang="en-US" dirty="0" err="1"/>
              <a:t>mutex</a:t>
            </a:r>
            <a:r>
              <a:rPr lang="en-US" dirty="0"/>
              <a:t>) if it spins for too long (times out)</a:t>
            </a:r>
          </a:p>
          <a:p>
            <a:pPr lvl="1"/>
            <a:endParaRPr lang="en-US" dirty="0"/>
          </a:p>
          <a:p>
            <a:pPr lvl="1"/>
            <a:endParaRPr lang="en-US" dirty="0"/>
          </a:p>
          <a:p>
            <a:pPr lvl="1"/>
            <a:endParaRPr lang="en-US" dirty="0"/>
          </a:p>
        </p:txBody>
      </p:sp>
      <p:sp>
        <p:nvSpPr>
          <p:cNvPr id="4" name="Footer Placeholder 3">
            <a:extLst>
              <a:ext uri="{FF2B5EF4-FFF2-40B4-BE49-F238E27FC236}">
                <a16:creationId xmlns="" xmlns:a16="http://schemas.microsoft.com/office/drawing/2014/main" id="{59E00AD2-251F-4DBB-B83B-50B28C30939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897239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Semaphores</a:t>
            </a:r>
          </a:p>
        </p:txBody>
      </p:sp>
      <p:sp>
        <p:nvSpPr>
          <p:cNvPr id="3" name="Content Placeholder 2"/>
          <p:cNvSpPr>
            <a:spLocks noGrp="1"/>
          </p:cNvSpPr>
          <p:nvPr>
            <p:ph idx="1"/>
          </p:nvPr>
        </p:nvSpPr>
        <p:spPr/>
        <p:txBody>
          <a:bodyPr>
            <a:normAutofit lnSpcReduction="10000"/>
          </a:bodyPr>
          <a:lstStyle/>
          <a:p>
            <a:r>
              <a:rPr lang="en-US" dirty="0"/>
              <a:t>A semaphore allows </a:t>
            </a:r>
            <a:r>
              <a:rPr lang="en-US" b="1" dirty="0"/>
              <a:t>multiple threads </a:t>
            </a:r>
            <a:r>
              <a:rPr lang="en-US" dirty="0"/>
              <a:t>to use a shared resource simultaneously (a </a:t>
            </a:r>
            <a:r>
              <a:rPr lang="en-US" dirty="0" err="1"/>
              <a:t>mutex</a:t>
            </a:r>
            <a:r>
              <a:rPr lang="en-US" dirty="0"/>
              <a:t> allows just </a:t>
            </a:r>
            <a:r>
              <a:rPr lang="en-US" b="1" dirty="0"/>
              <a:t>one</a:t>
            </a:r>
            <a:r>
              <a:rPr lang="en-US" dirty="0"/>
              <a:t>)</a:t>
            </a:r>
          </a:p>
          <a:p>
            <a:r>
              <a:rPr lang="en-US" dirty="0"/>
              <a:t>It’s a </a:t>
            </a:r>
            <a:r>
              <a:rPr lang="en-US" b="1" dirty="0"/>
              <a:t>synchronization object </a:t>
            </a:r>
            <a:r>
              <a:rPr lang="en-US" dirty="0"/>
              <a:t>that maintains a </a:t>
            </a:r>
            <a:r>
              <a:rPr lang="en-US" b="1" dirty="0"/>
              <a:t>count</a:t>
            </a:r>
            <a:r>
              <a:rPr lang="en-US" dirty="0"/>
              <a:t> </a:t>
            </a:r>
            <a:r>
              <a:rPr lang="en-US" i="1" dirty="0"/>
              <a:t>N</a:t>
            </a:r>
            <a:r>
              <a:rPr lang="en-US" dirty="0"/>
              <a:t> between 0 and </a:t>
            </a:r>
            <a:r>
              <a:rPr lang="en-US" i="1" dirty="0" err="1"/>
              <a:t>N</a:t>
            </a:r>
            <a:r>
              <a:rPr lang="en-US" baseline="-25000" dirty="0" err="1"/>
              <a:t>max</a:t>
            </a:r>
            <a:endParaRPr lang="en-US" baseline="-25000" dirty="0"/>
          </a:p>
          <a:p>
            <a:pPr lvl="1"/>
            <a:r>
              <a:rPr lang="en-US" dirty="0"/>
              <a:t>Create the semaphore with fixed </a:t>
            </a:r>
            <a:r>
              <a:rPr lang="en-US" b="1" dirty="0"/>
              <a:t>max count </a:t>
            </a:r>
            <a:r>
              <a:rPr lang="en-US" dirty="0"/>
              <a:t>(</a:t>
            </a:r>
            <a:r>
              <a:rPr lang="en-US" i="1" dirty="0" err="1"/>
              <a:t>N</a:t>
            </a:r>
            <a:r>
              <a:rPr lang="en-US" baseline="-25000" dirty="0" err="1"/>
              <a:t>max</a:t>
            </a:r>
            <a:r>
              <a:rPr lang="en-US" dirty="0"/>
              <a:t>) and</a:t>
            </a:r>
            <a:br>
              <a:rPr lang="en-US" dirty="0"/>
            </a:br>
            <a:r>
              <a:rPr lang="en-US" b="1" dirty="0"/>
              <a:t>initial count </a:t>
            </a:r>
            <a:r>
              <a:rPr lang="en-US" dirty="0"/>
              <a:t>(typically </a:t>
            </a:r>
            <a:r>
              <a:rPr lang="en-US" i="1" dirty="0"/>
              <a:t>N</a:t>
            </a:r>
            <a:r>
              <a:rPr lang="en-US" dirty="0"/>
              <a:t> = </a:t>
            </a:r>
            <a:r>
              <a:rPr lang="en-US" i="1" dirty="0" err="1"/>
              <a:t>N</a:t>
            </a:r>
            <a:r>
              <a:rPr lang="en-US" baseline="-25000" dirty="0" err="1"/>
              <a:t>max</a:t>
            </a:r>
            <a:r>
              <a:rPr lang="en-US" dirty="0"/>
              <a:t>)</a:t>
            </a:r>
          </a:p>
          <a:p>
            <a:r>
              <a:rPr lang="en-US" dirty="0"/>
              <a:t>A thread “locks” a semaphore by </a:t>
            </a:r>
            <a:r>
              <a:rPr lang="en-US" b="1" dirty="0"/>
              <a:t>waiting</a:t>
            </a:r>
            <a:r>
              <a:rPr lang="en-US" dirty="0"/>
              <a:t> for it</a:t>
            </a:r>
          </a:p>
          <a:p>
            <a:pPr lvl="1"/>
            <a:r>
              <a:rPr lang="en-US" dirty="0"/>
              <a:t>This decrements its count: </a:t>
            </a:r>
            <a:r>
              <a:rPr lang="en-US" i="1" dirty="0"/>
              <a:t>N</a:t>
            </a:r>
            <a:r>
              <a:rPr lang="en-US" dirty="0"/>
              <a:t> = </a:t>
            </a:r>
            <a:r>
              <a:rPr lang="en-US" i="1" dirty="0"/>
              <a:t>N</a:t>
            </a:r>
            <a:r>
              <a:rPr lang="en-US" dirty="0"/>
              <a:t> – 1</a:t>
            </a:r>
          </a:p>
          <a:p>
            <a:r>
              <a:rPr lang="en-US" dirty="0"/>
              <a:t>A thread “unlocks” a semaphore by </a:t>
            </a:r>
            <a:r>
              <a:rPr lang="en-US" b="1" dirty="0"/>
              <a:t>releasing</a:t>
            </a:r>
            <a:r>
              <a:rPr lang="en-US" dirty="0"/>
              <a:t> it</a:t>
            </a:r>
          </a:p>
          <a:p>
            <a:pPr lvl="1"/>
            <a:r>
              <a:rPr lang="en-US" dirty="0"/>
              <a:t>This increments its count: </a:t>
            </a:r>
            <a:r>
              <a:rPr lang="en-US" i="1" dirty="0"/>
              <a:t>N</a:t>
            </a:r>
            <a:r>
              <a:rPr lang="en-US" dirty="0"/>
              <a:t> = </a:t>
            </a:r>
            <a:r>
              <a:rPr lang="en-US" i="1" dirty="0"/>
              <a:t>N</a:t>
            </a:r>
            <a:r>
              <a:rPr lang="en-US" dirty="0"/>
              <a:t> + 1</a:t>
            </a:r>
          </a:p>
        </p:txBody>
      </p:sp>
      <p:sp>
        <p:nvSpPr>
          <p:cNvPr id="4" name="Footer Placeholder 3">
            <a:extLst>
              <a:ext uri="{FF2B5EF4-FFF2-40B4-BE49-F238E27FC236}">
                <a16:creationId xmlns="" xmlns:a16="http://schemas.microsoft.com/office/drawing/2014/main" id="{2E51FAC2-0E45-4916-915C-8AEA4731EB0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169903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Semaphores</a:t>
            </a:r>
          </a:p>
        </p:txBody>
      </p:sp>
      <p:sp>
        <p:nvSpPr>
          <p:cNvPr id="3" name="Content Placeholder 2"/>
          <p:cNvSpPr>
            <a:spLocks noGrp="1"/>
          </p:cNvSpPr>
          <p:nvPr>
            <p:ph idx="1"/>
          </p:nvPr>
        </p:nvSpPr>
        <p:spPr/>
        <p:txBody>
          <a:bodyPr/>
          <a:lstStyle/>
          <a:p>
            <a:r>
              <a:rPr lang="en-US" dirty="0"/>
              <a:t>Semaphore is </a:t>
            </a:r>
            <a:r>
              <a:rPr lang="en-US" b="1" dirty="0"/>
              <a:t>signaled</a:t>
            </a:r>
            <a:r>
              <a:rPr lang="en-US" dirty="0"/>
              <a:t> when </a:t>
            </a:r>
            <a:r>
              <a:rPr lang="en-US" i="1" dirty="0"/>
              <a:t>N</a:t>
            </a:r>
            <a:r>
              <a:rPr lang="en-US" dirty="0"/>
              <a:t> &gt; 0, and </a:t>
            </a:r>
            <a:r>
              <a:rPr lang="en-US" b="1" dirty="0" err="1"/>
              <a:t>nonsignaled</a:t>
            </a:r>
            <a:r>
              <a:rPr lang="en-US" dirty="0"/>
              <a:t> when </a:t>
            </a:r>
            <a:r>
              <a:rPr lang="en-US" i="1" dirty="0"/>
              <a:t>N </a:t>
            </a:r>
            <a:r>
              <a:rPr lang="en-US" dirty="0"/>
              <a:t>= 0</a:t>
            </a:r>
          </a:p>
          <a:p>
            <a:pPr lvl="1"/>
            <a:r>
              <a:rPr lang="en-US" dirty="0"/>
              <a:t>The first </a:t>
            </a:r>
            <a:r>
              <a:rPr lang="en-US" i="1" dirty="0" err="1"/>
              <a:t>N</a:t>
            </a:r>
            <a:r>
              <a:rPr lang="en-US" baseline="-25000" dirty="0" err="1"/>
              <a:t>max</a:t>
            </a:r>
            <a:r>
              <a:rPr lang="en-US" dirty="0"/>
              <a:t> threads won’t actually wait</a:t>
            </a:r>
            <a:r>
              <a:rPr lang="is-IS" dirty="0"/>
              <a:t>… their calls to </a:t>
            </a:r>
            <a:r>
              <a:rPr lang="is-IS" sz="2000" dirty="0">
                <a:latin typeface="Consolas"/>
                <a:cs typeface="Consolas"/>
              </a:rPr>
              <a:t>WaitForSingleObject()</a:t>
            </a:r>
            <a:r>
              <a:rPr lang="is-IS" dirty="0"/>
              <a:t> will succeed and </a:t>
            </a:r>
            <a:r>
              <a:rPr lang="is-IS" b="1" dirty="0"/>
              <a:t>return immediately</a:t>
            </a:r>
            <a:endParaRPr lang="is-IS" dirty="0"/>
          </a:p>
          <a:p>
            <a:pPr lvl="1"/>
            <a:r>
              <a:rPr lang="is-IS" dirty="0"/>
              <a:t>Any threads over and above </a:t>
            </a:r>
            <a:r>
              <a:rPr lang="is-IS" i="1" dirty="0"/>
              <a:t>N</a:t>
            </a:r>
            <a:r>
              <a:rPr lang="is-IS" baseline="-25000" dirty="0"/>
              <a:t>max</a:t>
            </a:r>
            <a:r>
              <a:rPr lang="is-IS" dirty="0"/>
              <a:t> will </a:t>
            </a:r>
            <a:r>
              <a:rPr lang="is-IS" b="1" dirty="0"/>
              <a:t>block</a:t>
            </a:r>
            <a:r>
              <a:rPr lang="is-IS" dirty="0"/>
              <a:t> when they call </a:t>
            </a:r>
            <a:r>
              <a:rPr lang="is-IS" sz="2000" dirty="0">
                <a:latin typeface="Consolas"/>
                <a:cs typeface="Consolas"/>
              </a:rPr>
              <a:t>WaitForSingleObject()</a:t>
            </a:r>
          </a:p>
          <a:p>
            <a:pPr lvl="2"/>
            <a:r>
              <a:rPr lang="is-IS" dirty="0"/>
              <a:t>They’ll wake up once some other thread(s) have </a:t>
            </a:r>
            <a:r>
              <a:rPr lang="is-IS" b="1" dirty="0"/>
              <a:t>released</a:t>
            </a:r>
            <a:r>
              <a:rPr lang="is-IS" dirty="0"/>
              <a:t> their locks on the semaphore via </a:t>
            </a:r>
            <a:r>
              <a:rPr lang="is-IS" sz="1800" dirty="0">
                <a:latin typeface="Consolas"/>
                <a:cs typeface="Consolas"/>
              </a:rPr>
              <a:t>ReleaseSemaphore()</a:t>
            </a:r>
            <a:endParaRPr lang="en-US" sz="1800" dirty="0">
              <a:latin typeface="Consolas"/>
              <a:cs typeface="Consolas"/>
            </a:endParaRPr>
          </a:p>
        </p:txBody>
      </p:sp>
      <p:sp>
        <p:nvSpPr>
          <p:cNvPr id="4" name="Footer Placeholder 3">
            <a:extLst>
              <a:ext uri="{FF2B5EF4-FFF2-40B4-BE49-F238E27FC236}">
                <a16:creationId xmlns="" xmlns:a16="http://schemas.microsoft.com/office/drawing/2014/main" id="{228AC7A3-397F-4CFD-BF0A-F72C06B2C4D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010631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Scoped Locks</a:t>
            </a:r>
          </a:p>
        </p:txBody>
      </p:sp>
      <p:sp>
        <p:nvSpPr>
          <p:cNvPr id="3" name="Content Placeholder 2"/>
          <p:cNvSpPr>
            <a:spLocks noGrp="1"/>
          </p:cNvSpPr>
          <p:nvPr>
            <p:ph idx="1"/>
          </p:nvPr>
        </p:nvSpPr>
        <p:spPr/>
        <p:txBody>
          <a:bodyPr/>
          <a:lstStyle/>
          <a:p>
            <a:r>
              <a:rPr lang="en-US" dirty="0"/>
              <a:t>It’s easy to forget to unlock a </a:t>
            </a:r>
            <a:r>
              <a:rPr lang="en-US" dirty="0" err="1"/>
              <a:t>mutex</a:t>
            </a:r>
            <a:r>
              <a:rPr lang="en-US" dirty="0"/>
              <a:t>, leave a critical section, etc.</a:t>
            </a:r>
          </a:p>
        </p:txBody>
      </p:sp>
      <p:sp>
        <p:nvSpPr>
          <p:cNvPr id="4" name="TextBox 3"/>
          <p:cNvSpPr txBox="1"/>
          <p:nvPr/>
        </p:nvSpPr>
        <p:spPr>
          <a:xfrm>
            <a:off x="1100007" y="2816878"/>
            <a:ext cx="6943986" cy="3793829"/>
          </a:xfrm>
          <a:prstGeom prst="rect">
            <a:avLst/>
          </a:prstGeom>
          <a:noFill/>
        </p:spPr>
        <p:txBody>
          <a:bodyPr wrap="square" rtlCol="0">
            <a:normAutofit fontScale="92500" lnSpcReduction="20000"/>
          </a:bodyPr>
          <a:lstStyle/>
          <a:p>
            <a:r>
              <a:rPr lang="en-US" dirty="0">
                <a:solidFill>
                  <a:schemeClr val="bg2"/>
                </a:solidFill>
                <a:latin typeface="Consolas"/>
                <a:cs typeface="Consolas"/>
              </a:rPr>
              <a:t>void </a:t>
            </a:r>
            <a:r>
              <a:rPr lang="en-US" dirty="0" err="1">
                <a:solidFill>
                  <a:schemeClr val="bg2"/>
                </a:solidFill>
                <a:latin typeface="Consolas"/>
                <a:cs typeface="Consolas"/>
              </a:rPr>
              <a:t>DoThreadSafeWork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a:t>
            </a:r>
          </a:p>
          <a:p>
            <a:r>
              <a:rPr lang="en-US" b="1" dirty="0">
                <a:solidFill>
                  <a:schemeClr val="bg2"/>
                </a:solidFill>
                <a:latin typeface="Consolas"/>
                <a:cs typeface="Consolas"/>
              </a:rPr>
              <a:t>    </a:t>
            </a:r>
            <a:r>
              <a:rPr lang="en-US" b="1" dirty="0" err="1">
                <a:solidFill>
                  <a:schemeClr val="bg2"/>
                </a:solidFill>
                <a:latin typeface="Consolas"/>
                <a:cs typeface="Consolas"/>
              </a:rPr>
              <a:t>g_mutex.lock</a:t>
            </a:r>
            <a:r>
              <a:rPr lang="en-US" b="1" dirty="0">
                <a:solidFill>
                  <a:schemeClr val="bg2"/>
                </a:solidFill>
                <a:latin typeface="Consolas"/>
                <a:cs typeface="Consolas"/>
              </a:rPr>
              <a:t>();</a:t>
            </a:r>
            <a:br>
              <a:rPr lang="en-US" b="1" dirty="0">
                <a:solidFill>
                  <a:schemeClr val="bg2"/>
                </a:solidFill>
                <a:latin typeface="Consolas"/>
                <a:cs typeface="Consolas"/>
              </a:rPr>
            </a:br>
            <a:r>
              <a:rPr lang="en-US" b="1" dirty="0">
                <a:solidFill>
                  <a:schemeClr val="bg2"/>
                </a:solidFill>
                <a:latin typeface="Consolas"/>
                <a:cs typeface="Consolas"/>
              </a:rPr>
              <a:t/>
            </a:r>
            <a:br>
              <a:rPr lang="en-US" b="1"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conditionA</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return;</a:t>
            </a:r>
          </a:p>
          <a:p>
            <a:endParaRPr lang="en-US" dirty="0">
              <a:solidFill>
                <a:schemeClr val="bg2"/>
              </a:solidFill>
              <a:latin typeface="Consolas"/>
              <a:cs typeface="Consolas"/>
            </a:endParaRPr>
          </a:p>
          <a:p>
            <a:r>
              <a:rPr lang="en-US" dirty="0">
                <a:solidFill>
                  <a:schemeClr val="bg2"/>
                </a:solidFill>
                <a:latin typeface="Consolas"/>
                <a:cs typeface="Consolas"/>
              </a:rPr>
              <a:t>    for (auto x : collection)</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IsValid</a:t>
            </a:r>
            <a:r>
              <a:rPr lang="en-US" dirty="0">
                <a:solidFill>
                  <a:schemeClr val="bg2"/>
                </a:solidFill>
                <a:latin typeface="Consolas"/>
                <a:cs typeface="Consolas"/>
              </a:rPr>
              <a:t>(x))</a:t>
            </a:r>
          </a:p>
          <a:p>
            <a:r>
              <a:rPr lang="en-US" dirty="0">
                <a:solidFill>
                  <a:schemeClr val="bg2"/>
                </a:solidFill>
                <a:latin typeface="Consolas"/>
                <a:cs typeface="Consolas"/>
              </a:rPr>
              <a:t>            return;</a:t>
            </a:r>
          </a:p>
          <a:p>
            <a:r>
              <a:rPr lang="en-US" dirty="0">
                <a:solidFill>
                  <a:schemeClr val="bg2"/>
                </a:solidFill>
                <a:latin typeface="Consolas"/>
                <a:cs typeface="Consolas"/>
              </a:rPr>
              <a:t>        </a:t>
            </a:r>
            <a:r>
              <a:rPr lang="en-US" dirty="0" err="1">
                <a:solidFill>
                  <a:schemeClr val="bg2"/>
                </a:solidFill>
                <a:latin typeface="Consolas"/>
                <a:cs typeface="Consolas"/>
              </a:rPr>
              <a:t>DoStuff</a:t>
            </a:r>
            <a:r>
              <a:rPr lang="en-US" dirty="0">
                <a:solidFill>
                  <a:schemeClr val="bg2"/>
                </a:solidFill>
                <a:latin typeface="Consolas"/>
                <a:cs typeface="Consolas"/>
              </a:rPr>
              <a:t>(x);</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b="1" dirty="0">
                <a:solidFill>
                  <a:schemeClr val="bg2"/>
                </a:solidFill>
                <a:latin typeface="Consolas"/>
                <a:cs typeface="Consolas"/>
              </a:rPr>
              <a:t>    </a:t>
            </a:r>
            <a:r>
              <a:rPr lang="en-US" b="1" dirty="0" err="1">
                <a:solidFill>
                  <a:schemeClr val="bg2"/>
                </a:solidFill>
                <a:latin typeface="Consolas"/>
                <a:cs typeface="Consolas"/>
              </a:rPr>
              <a:t>g_mutex.unlock</a:t>
            </a:r>
            <a:r>
              <a:rPr lang="en-US" b="1" dirty="0">
                <a:solidFill>
                  <a:schemeClr val="bg2"/>
                </a:solidFill>
                <a:latin typeface="Consolas"/>
                <a:cs typeface="Consolas"/>
              </a:rPr>
              <a:t>();</a:t>
            </a:r>
            <a:br>
              <a:rPr lang="en-US" b="1" dirty="0">
                <a:solidFill>
                  <a:schemeClr val="bg2"/>
                </a:solidFill>
                <a:latin typeface="Consolas"/>
                <a:cs typeface="Consolas"/>
              </a:rPr>
            </a:br>
            <a:r>
              <a:rPr lang="en-US" dirty="0">
                <a:solidFill>
                  <a:schemeClr val="bg2"/>
                </a:solidFill>
                <a:latin typeface="Consolas"/>
                <a:cs typeface="Consolas"/>
              </a:rPr>
              <a:t>}</a:t>
            </a:r>
          </a:p>
        </p:txBody>
      </p:sp>
      <p:sp>
        <p:nvSpPr>
          <p:cNvPr id="5" name="Left Arrow 4"/>
          <p:cNvSpPr/>
          <p:nvPr/>
        </p:nvSpPr>
        <p:spPr>
          <a:xfrm>
            <a:off x="3486510" y="3834494"/>
            <a:ext cx="752310" cy="331675"/>
          </a:xfrm>
          <a:prstGeom prst="leftArrow">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 name="Left Arrow 5"/>
          <p:cNvSpPr/>
          <p:nvPr/>
        </p:nvSpPr>
        <p:spPr>
          <a:xfrm>
            <a:off x="3486510" y="4860576"/>
            <a:ext cx="752310" cy="331675"/>
          </a:xfrm>
          <a:prstGeom prst="leftArrow">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 name="Footer Placeholder 6">
            <a:extLst>
              <a:ext uri="{FF2B5EF4-FFF2-40B4-BE49-F238E27FC236}">
                <a16:creationId xmlns="" xmlns:a16="http://schemas.microsoft.com/office/drawing/2014/main" id="{EA81D54B-891C-4188-ABAB-8547F8B7F0B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29632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Scoped Locks</a:t>
            </a:r>
          </a:p>
        </p:txBody>
      </p:sp>
      <p:sp>
        <p:nvSpPr>
          <p:cNvPr id="3" name="Content Placeholder 2"/>
          <p:cNvSpPr>
            <a:spLocks noGrp="1"/>
          </p:cNvSpPr>
          <p:nvPr>
            <p:ph idx="1"/>
          </p:nvPr>
        </p:nvSpPr>
        <p:spPr/>
        <p:txBody>
          <a:bodyPr/>
          <a:lstStyle/>
          <a:p>
            <a:r>
              <a:rPr lang="en-US" dirty="0"/>
              <a:t>Better idea: Use a </a:t>
            </a:r>
            <a:r>
              <a:rPr lang="en-US" b="1" dirty="0"/>
              <a:t>scoped lock</a:t>
            </a:r>
            <a:r>
              <a:rPr lang="en-US" dirty="0"/>
              <a:t> (janitor)</a:t>
            </a:r>
          </a:p>
        </p:txBody>
      </p:sp>
      <p:sp>
        <p:nvSpPr>
          <p:cNvPr id="4" name="TextBox 3"/>
          <p:cNvSpPr txBox="1"/>
          <p:nvPr/>
        </p:nvSpPr>
        <p:spPr>
          <a:xfrm>
            <a:off x="1100007" y="2517561"/>
            <a:ext cx="7531330" cy="3793829"/>
          </a:xfrm>
          <a:prstGeom prst="rect">
            <a:avLst/>
          </a:prstGeom>
          <a:noFill/>
        </p:spPr>
        <p:txBody>
          <a:bodyPr wrap="square" rtlCol="0">
            <a:normAutofit fontScale="92500" lnSpcReduction="10000"/>
          </a:bodyPr>
          <a:lstStyle/>
          <a:p>
            <a:r>
              <a:rPr lang="en-US" dirty="0">
                <a:solidFill>
                  <a:schemeClr val="bg2"/>
                </a:solidFill>
                <a:latin typeface="Consolas"/>
                <a:cs typeface="Consolas"/>
              </a:rPr>
              <a:t>class </a:t>
            </a:r>
            <a:r>
              <a:rPr lang="en-US" b="1" dirty="0" err="1">
                <a:solidFill>
                  <a:schemeClr val="bg2"/>
                </a:solidFill>
                <a:latin typeface="Consolas"/>
                <a:cs typeface="Consolas"/>
              </a:rPr>
              <a:t>LockJanitor</a:t>
            </a: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std</a:t>
            </a:r>
            <a:r>
              <a:rPr lang="en-US" dirty="0">
                <a:solidFill>
                  <a:schemeClr val="bg2"/>
                </a:solidFill>
                <a:latin typeface="Consolas"/>
                <a:cs typeface="Consolas"/>
              </a:rPr>
              <a:t>::</a:t>
            </a:r>
            <a:r>
              <a:rPr lang="en-US" dirty="0" err="1">
                <a:solidFill>
                  <a:schemeClr val="bg2"/>
                </a:solidFill>
                <a:latin typeface="Consolas"/>
                <a:cs typeface="Consolas"/>
              </a:rPr>
              <a:t>mutex</a:t>
            </a:r>
            <a:r>
              <a:rPr lang="en-US" dirty="0">
                <a:solidFill>
                  <a:schemeClr val="bg2"/>
                </a:solidFill>
                <a:latin typeface="Consolas"/>
                <a:cs typeface="Consolas"/>
              </a:rPr>
              <a:t>* </a:t>
            </a:r>
            <a:r>
              <a:rPr lang="en-US" dirty="0" err="1">
                <a:solidFill>
                  <a:schemeClr val="bg2"/>
                </a:solidFill>
                <a:latin typeface="Consolas"/>
                <a:cs typeface="Consolas"/>
              </a:rPr>
              <a:t>m_pMutex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public:</a:t>
            </a:r>
          </a:p>
          <a:p>
            <a:r>
              <a:rPr lang="en-US" b="1" dirty="0">
                <a:solidFill>
                  <a:schemeClr val="bg2"/>
                </a:solidFill>
                <a:latin typeface="Consolas"/>
                <a:cs typeface="Consolas"/>
              </a:rPr>
              <a:t>    </a:t>
            </a:r>
            <a:r>
              <a:rPr lang="en-US" b="1" dirty="0" err="1">
                <a:solidFill>
                  <a:schemeClr val="bg2"/>
                </a:solidFill>
                <a:latin typeface="Consolas"/>
                <a:cs typeface="Consolas"/>
              </a:rPr>
              <a:t>LockJanitor</a:t>
            </a:r>
            <a:r>
              <a:rPr lang="en-US" dirty="0">
                <a:solidFill>
                  <a:schemeClr val="bg2"/>
                </a:solidFill>
                <a:latin typeface="Consolas"/>
                <a:cs typeface="Consolas"/>
              </a:rPr>
              <a:t>(</a:t>
            </a:r>
            <a:r>
              <a:rPr lang="en-US" dirty="0" err="1">
                <a:solidFill>
                  <a:schemeClr val="bg2"/>
                </a:solidFill>
                <a:latin typeface="Consolas"/>
                <a:cs typeface="Consolas"/>
              </a:rPr>
              <a:t>std</a:t>
            </a:r>
            <a:r>
              <a:rPr lang="en-US" dirty="0">
                <a:solidFill>
                  <a:schemeClr val="bg2"/>
                </a:solidFill>
                <a:latin typeface="Consolas"/>
                <a:cs typeface="Consolas"/>
              </a:rPr>
              <a:t>::</a:t>
            </a:r>
            <a:r>
              <a:rPr lang="en-US" dirty="0" err="1">
                <a:solidFill>
                  <a:schemeClr val="bg2"/>
                </a:solidFill>
                <a:latin typeface="Consolas"/>
                <a:cs typeface="Consolas"/>
              </a:rPr>
              <a:t>mutex</a:t>
            </a:r>
            <a:r>
              <a:rPr lang="en-US" dirty="0">
                <a:solidFill>
                  <a:schemeClr val="bg2"/>
                </a:solidFill>
                <a:latin typeface="Consolas"/>
                <a:cs typeface="Consolas"/>
              </a:rPr>
              <a:t>* </a:t>
            </a:r>
            <a:r>
              <a:rPr lang="en-US" dirty="0" err="1">
                <a:solidFill>
                  <a:schemeClr val="bg2"/>
                </a:solidFill>
                <a:latin typeface="Consolas"/>
                <a:cs typeface="Consolas"/>
              </a:rPr>
              <a:t>pMutex</a:t>
            </a:r>
            <a:r>
              <a:rPr lang="en-US" dirty="0">
                <a:solidFill>
                  <a:schemeClr val="bg2"/>
                </a:solidFill>
                <a:latin typeface="Consolas"/>
                <a:cs typeface="Consolas"/>
              </a:rPr>
              <a:t>) : </a:t>
            </a:r>
            <a:r>
              <a:rPr lang="en-US" dirty="0" err="1">
                <a:solidFill>
                  <a:schemeClr val="bg2"/>
                </a:solidFill>
                <a:latin typeface="Consolas"/>
                <a:cs typeface="Consolas"/>
              </a:rPr>
              <a:t>m_pMutex</a:t>
            </a:r>
            <a:r>
              <a:rPr lang="en-US" dirty="0">
                <a:solidFill>
                  <a:schemeClr val="bg2"/>
                </a:solidFill>
                <a:latin typeface="Consolas"/>
                <a:cs typeface="Consolas"/>
              </a:rPr>
              <a:t>(</a:t>
            </a:r>
            <a:r>
              <a:rPr lang="en-US" dirty="0" err="1">
                <a:solidFill>
                  <a:schemeClr val="bg2"/>
                </a:solidFill>
                <a:latin typeface="Consolas"/>
                <a:cs typeface="Consolas"/>
              </a:rPr>
              <a:t>pMutex</a:t>
            </a:r>
            <a:r>
              <a:rPr lang="en-US" dirty="0">
                <a:solidFill>
                  <a:schemeClr val="bg2"/>
                </a:solidFill>
                <a:latin typeface="Consolas"/>
                <a:cs typeface="Consolas"/>
              </a:rPr>
              <a:t>)</a:t>
            </a:r>
            <a:r>
              <a:rPr lang="en-US" b="1" dirty="0">
                <a:solidFill>
                  <a:schemeClr val="bg2"/>
                </a:solidFill>
                <a:latin typeface="Consolas"/>
                <a:cs typeface="Consolas"/>
              </a:rPr>
              <a:t/>
            </a:r>
            <a:br>
              <a:rPr lang="en-US" b="1"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m_pMutex</a:t>
            </a:r>
            <a:r>
              <a:rPr lang="en-US" dirty="0">
                <a:solidFill>
                  <a:schemeClr val="bg2"/>
                </a:solidFill>
                <a:latin typeface="Consolas"/>
                <a:cs typeface="Consolas"/>
              </a:rPr>
              <a:t>-&gt;</a:t>
            </a:r>
            <a:r>
              <a:rPr lang="en-US" b="1" dirty="0">
                <a:solidFill>
                  <a:schemeClr val="bg2"/>
                </a:solidFill>
                <a:latin typeface="Consolas"/>
                <a:cs typeface="Consolas"/>
              </a:rPr>
              <a:t>lock()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b="1" dirty="0">
                <a:solidFill>
                  <a:schemeClr val="bg2"/>
                </a:solidFill>
                <a:latin typeface="Consolas"/>
                <a:cs typeface="Consolas"/>
              </a:rPr>
              <a:t>~</a:t>
            </a:r>
            <a:r>
              <a:rPr lang="en-US" b="1" dirty="0" err="1">
                <a:solidFill>
                  <a:schemeClr val="bg2"/>
                </a:solidFill>
                <a:latin typeface="Consolas"/>
                <a:cs typeface="Consolas"/>
              </a:rPr>
              <a:t>LockJanitor</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m_pMutex</a:t>
            </a:r>
            <a:r>
              <a:rPr lang="en-US" dirty="0">
                <a:solidFill>
                  <a:schemeClr val="bg2"/>
                </a:solidFill>
                <a:latin typeface="Consolas"/>
                <a:cs typeface="Consolas"/>
              </a:rPr>
              <a:t>-&gt;</a:t>
            </a:r>
            <a:r>
              <a:rPr lang="en-US" b="1" dirty="0">
                <a:solidFill>
                  <a:schemeClr val="bg2"/>
                </a:solidFill>
                <a:latin typeface="Consolas"/>
                <a:cs typeface="Consolas"/>
              </a:rPr>
              <a:t>unlock()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5" name="Footer Placeholder 4">
            <a:extLst>
              <a:ext uri="{FF2B5EF4-FFF2-40B4-BE49-F238E27FC236}">
                <a16:creationId xmlns="" xmlns:a16="http://schemas.microsoft.com/office/drawing/2014/main" id="{F1859950-A406-43CD-B840-502015B5D45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4494215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Scoped Locks</a:t>
            </a:r>
          </a:p>
        </p:txBody>
      </p:sp>
      <p:sp>
        <p:nvSpPr>
          <p:cNvPr id="4" name="TextBox 3"/>
          <p:cNvSpPr txBox="1"/>
          <p:nvPr/>
        </p:nvSpPr>
        <p:spPr>
          <a:xfrm>
            <a:off x="2353857" y="1829897"/>
            <a:ext cx="5193423" cy="4389880"/>
          </a:xfrm>
          <a:prstGeom prst="rect">
            <a:avLst/>
          </a:prstGeom>
          <a:noFill/>
        </p:spPr>
        <p:txBody>
          <a:bodyPr wrap="square" rtlCol="0">
            <a:normAutofit lnSpcReduction="10000"/>
          </a:bodyPr>
          <a:lstStyle/>
          <a:p>
            <a:r>
              <a:rPr lang="en-US" dirty="0" err="1">
                <a:solidFill>
                  <a:schemeClr val="bg2"/>
                </a:solidFill>
                <a:latin typeface="Consolas"/>
                <a:cs typeface="Consolas"/>
              </a:rPr>
              <a:t>std</a:t>
            </a:r>
            <a:r>
              <a:rPr lang="en-US" dirty="0">
                <a:solidFill>
                  <a:schemeClr val="bg2"/>
                </a:solidFill>
                <a:latin typeface="Consolas"/>
                <a:cs typeface="Consolas"/>
              </a:rPr>
              <a:t>::mutex </a:t>
            </a:r>
            <a:r>
              <a:rPr lang="en-US" b="1" dirty="0" err="1">
                <a:solidFill>
                  <a:schemeClr val="bg2"/>
                </a:solidFill>
                <a:latin typeface="Consolas"/>
                <a:cs typeface="Consolas"/>
              </a:rPr>
              <a:t>g_mutex</a:t>
            </a:r>
            <a:r>
              <a:rPr lang="en-US" dirty="0">
                <a:solidFill>
                  <a:schemeClr val="bg2"/>
                </a:solidFill>
                <a:latin typeface="Consolas"/>
                <a:cs typeface="Consolas"/>
              </a:rPr>
              <a:t>;</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dirty="0" err="1">
                <a:solidFill>
                  <a:schemeClr val="bg2"/>
                </a:solidFill>
                <a:latin typeface="Consolas"/>
                <a:cs typeface="Consolas"/>
              </a:rPr>
              <a:t>DoThreadSafeWork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a:t>
            </a:r>
          </a:p>
          <a:p>
            <a:r>
              <a:rPr lang="en-US" b="1" dirty="0">
                <a:solidFill>
                  <a:schemeClr val="bg2"/>
                </a:solidFill>
                <a:latin typeface="Consolas"/>
                <a:cs typeface="Consolas"/>
              </a:rPr>
              <a:t>    </a:t>
            </a:r>
            <a:r>
              <a:rPr lang="en-US" b="1" dirty="0" err="1">
                <a:solidFill>
                  <a:schemeClr val="bg2"/>
                </a:solidFill>
                <a:latin typeface="Consolas"/>
                <a:cs typeface="Consolas"/>
              </a:rPr>
              <a:t>LockJanitor</a:t>
            </a:r>
            <a:r>
              <a:rPr lang="en-US" b="1" dirty="0">
                <a:solidFill>
                  <a:schemeClr val="bg2"/>
                </a:solidFill>
                <a:latin typeface="Consolas"/>
                <a:cs typeface="Consolas"/>
              </a:rPr>
              <a:t> </a:t>
            </a:r>
            <a:r>
              <a:rPr lang="en-US" dirty="0">
                <a:solidFill>
                  <a:schemeClr val="bg2"/>
                </a:solidFill>
                <a:latin typeface="Consolas"/>
                <a:cs typeface="Consolas"/>
              </a:rPr>
              <a:t>j(&amp;</a:t>
            </a:r>
            <a:r>
              <a:rPr lang="en-US" b="1" dirty="0" err="1">
                <a:solidFill>
                  <a:schemeClr val="bg2"/>
                </a:solidFill>
                <a:latin typeface="Consolas"/>
                <a:cs typeface="Consolas"/>
              </a:rPr>
              <a:t>g_mutex</a:t>
            </a:r>
            <a:r>
              <a:rPr lang="en-US" dirty="0">
                <a:solidFill>
                  <a:schemeClr val="bg2"/>
                </a:solidFill>
                <a:latin typeface="Consolas"/>
                <a:cs typeface="Consolas"/>
              </a:rPr>
              <a:t>);</a:t>
            </a:r>
            <a:r>
              <a:rPr lang="en-US" b="1" dirty="0">
                <a:solidFill>
                  <a:schemeClr val="bg2"/>
                </a:solidFill>
                <a:latin typeface="Consolas"/>
                <a:cs typeface="Consolas"/>
              </a:rPr>
              <a:t/>
            </a:r>
            <a:br>
              <a:rPr lang="en-US" b="1" dirty="0">
                <a:solidFill>
                  <a:schemeClr val="bg2"/>
                </a:solidFill>
                <a:latin typeface="Consolas"/>
                <a:cs typeface="Consolas"/>
              </a:rPr>
            </a:br>
            <a:r>
              <a:rPr lang="en-US" b="1" dirty="0">
                <a:solidFill>
                  <a:schemeClr val="bg2"/>
                </a:solidFill>
                <a:latin typeface="Consolas"/>
                <a:cs typeface="Consolas"/>
              </a:rPr>
              <a:t/>
            </a:r>
            <a:br>
              <a:rPr lang="en-US" b="1"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conditionA</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return;</a:t>
            </a:r>
          </a:p>
          <a:p>
            <a:endParaRPr lang="en-US" dirty="0">
              <a:solidFill>
                <a:schemeClr val="bg2"/>
              </a:solidFill>
              <a:latin typeface="Consolas"/>
              <a:cs typeface="Consolas"/>
            </a:endParaRPr>
          </a:p>
          <a:p>
            <a:r>
              <a:rPr lang="en-US" dirty="0">
                <a:solidFill>
                  <a:schemeClr val="bg2"/>
                </a:solidFill>
                <a:latin typeface="Consolas"/>
                <a:cs typeface="Consolas"/>
              </a:rPr>
              <a:t>    for (auto x : collection)</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IsValid</a:t>
            </a:r>
            <a:r>
              <a:rPr lang="en-US" dirty="0">
                <a:solidFill>
                  <a:schemeClr val="bg2"/>
                </a:solidFill>
                <a:latin typeface="Consolas"/>
                <a:cs typeface="Consolas"/>
              </a:rPr>
              <a:t>(x))</a:t>
            </a:r>
          </a:p>
          <a:p>
            <a:r>
              <a:rPr lang="en-US" dirty="0">
                <a:solidFill>
                  <a:schemeClr val="bg2"/>
                </a:solidFill>
                <a:latin typeface="Consolas"/>
                <a:cs typeface="Consolas"/>
              </a:rPr>
              <a:t>            return;</a:t>
            </a:r>
          </a:p>
          <a:p>
            <a:r>
              <a:rPr lang="en-US" dirty="0">
                <a:solidFill>
                  <a:schemeClr val="bg2"/>
                </a:solidFill>
                <a:latin typeface="Consolas"/>
                <a:cs typeface="Consolas"/>
              </a:rPr>
              <a:t>        </a:t>
            </a:r>
            <a:r>
              <a:rPr lang="en-US" dirty="0" err="1">
                <a:solidFill>
                  <a:schemeClr val="bg2"/>
                </a:solidFill>
                <a:latin typeface="Consolas"/>
                <a:cs typeface="Consolas"/>
              </a:rPr>
              <a:t>DoStuff</a:t>
            </a:r>
            <a:r>
              <a:rPr lang="en-US" dirty="0">
                <a:solidFill>
                  <a:schemeClr val="bg2"/>
                </a:solidFill>
                <a:latin typeface="Consolas"/>
                <a:cs typeface="Consolas"/>
              </a:rPr>
              <a:t>(x);</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3" name="Footer Placeholder 2">
            <a:extLst>
              <a:ext uri="{FF2B5EF4-FFF2-40B4-BE49-F238E27FC236}">
                <a16:creationId xmlns="" xmlns:a16="http://schemas.microsoft.com/office/drawing/2014/main" id="{3A16FBD9-AF0D-4773-9820-ECA131E77B3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12853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Scoped Locks (C++11)</a:t>
            </a:r>
          </a:p>
        </p:txBody>
      </p:sp>
      <p:sp>
        <p:nvSpPr>
          <p:cNvPr id="4" name="TextBox 3"/>
          <p:cNvSpPr txBox="1"/>
          <p:nvPr/>
        </p:nvSpPr>
        <p:spPr>
          <a:xfrm>
            <a:off x="1805593" y="1750989"/>
            <a:ext cx="6289400" cy="4789060"/>
          </a:xfrm>
          <a:prstGeom prst="rect">
            <a:avLst/>
          </a:prstGeom>
          <a:noFill/>
        </p:spPr>
        <p:txBody>
          <a:bodyPr wrap="square" rtlCol="0">
            <a:normAutofit/>
          </a:bodyPr>
          <a:lstStyle/>
          <a:p>
            <a:r>
              <a:rPr lang="en-US" dirty="0" err="1">
                <a:solidFill>
                  <a:schemeClr val="bg2"/>
                </a:solidFill>
                <a:latin typeface="Consolas"/>
                <a:cs typeface="Consolas"/>
              </a:rPr>
              <a:t>std</a:t>
            </a:r>
            <a:r>
              <a:rPr lang="en-US" dirty="0">
                <a:solidFill>
                  <a:schemeClr val="bg2"/>
                </a:solidFill>
                <a:latin typeface="Consolas"/>
                <a:cs typeface="Consolas"/>
              </a:rPr>
              <a:t>::mutex </a:t>
            </a:r>
            <a:r>
              <a:rPr lang="en-US" b="1" dirty="0" err="1">
                <a:solidFill>
                  <a:schemeClr val="bg2"/>
                </a:solidFill>
                <a:latin typeface="Consolas"/>
                <a:cs typeface="Consolas"/>
              </a:rPr>
              <a:t>g_mutex</a:t>
            </a:r>
            <a:r>
              <a:rPr lang="en-US" dirty="0">
                <a:solidFill>
                  <a:schemeClr val="bg2"/>
                </a:solidFill>
                <a:latin typeface="Consolas"/>
                <a:cs typeface="Consolas"/>
              </a:rPr>
              <a:t>;</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dirty="0" err="1">
                <a:solidFill>
                  <a:schemeClr val="bg2"/>
                </a:solidFill>
                <a:latin typeface="Consolas"/>
                <a:cs typeface="Consolas"/>
              </a:rPr>
              <a:t>DoThreadSafeWork</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a:t>
            </a:r>
          </a:p>
          <a:p>
            <a:r>
              <a:rPr lang="en-US" b="1" dirty="0">
                <a:solidFill>
                  <a:schemeClr val="bg2"/>
                </a:solidFill>
                <a:latin typeface="Consolas"/>
                <a:cs typeface="Consolas"/>
              </a:rPr>
              <a:t>    </a:t>
            </a:r>
            <a:r>
              <a:rPr lang="en-US" b="1" dirty="0" err="1">
                <a:solidFill>
                  <a:schemeClr val="bg2"/>
                </a:solidFill>
                <a:latin typeface="Consolas"/>
                <a:cs typeface="Consolas"/>
              </a:rPr>
              <a:t>std</a:t>
            </a:r>
            <a:r>
              <a:rPr lang="en-US" b="1" dirty="0">
                <a:solidFill>
                  <a:schemeClr val="bg2"/>
                </a:solidFill>
                <a:latin typeface="Consolas"/>
                <a:cs typeface="Consolas"/>
              </a:rPr>
              <a:t>::</a:t>
            </a:r>
            <a:r>
              <a:rPr lang="en-US" b="1" dirty="0" err="1">
                <a:solidFill>
                  <a:schemeClr val="bg2"/>
                </a:solidFill>
                <a:latin typeface="Consolas"/>
                <a:cs typeface="Consolas"/>
              </a:rPr>
              <a:t>lock_guard</a:t>
            </a:r>
            <a:r>
              <a:rPr lang="en-US" dirty="0">
                <a:solidFill>
                  <a:schemeClr val="bg2"/>
                </a:solidFill>
                <a:latin typeface="Consolas"/>
                <a:cs typeface="Consolas"/>
              </a:rPr>
              <a:t>&lt;</a:t>
            </a:r>
            <a:r>
              <a:rPr lang="en-US" dirty="0" err="1">
                <a:solidFill>
                  <a:schemeClr val="bg2"/>
                </a:solidFill>
                <a:latin typeface="Consolas"/>
                <a:cs typeface="Consolas"/>
              </a:rPr>
              <a:t>std</a:t>
            </a:r>
            <a:r>
              <a:rPr lang="en-US" dirty="0">
                <a:solidFill>
                  <a:schemeClr val="bg2"/>
                </a:solidFill>
                <a:latin typeface="Consolas"/>
                <a:cs typeface="Consolas"/>
              </a:rPr>
              <a:t>::mutex&gt; guard(</a:t>
            </a:r>
            <a:r>
              <a:rPr lang="en-US" b="1" dirty="0" err="1">
                <a:solidFill>
                  <a:schemeClr val="bg2"/>
                </a:solidFill>
                <a:latin typeface="Consolas"/>
                <a:cs typeface="Consolas"/>
              </a:rPr>
              <a:t>g_mutex</a:t>
            </a:r>
            <a:r>
              <a:rPr lang="en-US" dirty="0">
                <a:solidFill>
                  <a:schemeClr val="bg2"/>
                </a:solidFill>
                <a:latin typeface="Consolas"/>
                <a:cs typeface="Consolas"/>
              </a:rPr>
              <a:t>);</a:t>
            </a:r>
            <a:r>
              <a:rPr lang="en-US" b="1" dirty="0">
                <a:solidFill>
                  <a:schemeClr val="bg2"/>
                </a:solidFill>
                <a:latin typeface="Consolas"/>
                <a:cs typeface="Consolas"/>
              </a:rPr>
              <a:t/>
            </a:r>
            <a:br>
              <a:rPr lang="en-US" b="1" dirty="0">
                <a:solidFill>
                  <a:schemeClr val="bg2"/>
                </a:solidFill>
                <a:latin typeface="Consolas"/>
                <a:cs typeface="Consolas"/>
              </a:rPr>
            </a:br>
            <a:r>
              <a:rPr lang="en-US" b="1" dirty="0">
                <a:solidFill>
                  <a:schemeClr val="bg2"/>
                </a:solidFill>
                <a:latin typeface="Consolas"/>
                <a:cs typeface="Consolas"/>
              </a:rPr>
              <a:t/>
            </a:r>
            <a:br>
              <a:rPr lang="en-US" b="1"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conditionA</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return;</a:t>
            </a:r>
          </a:p>
          <a:p>
            <a:endParaRPr lang="en-US" dirty="0">
              <a:solidFill>
                <a:schemeClr val="bg2"/>
              </a:solidFill>
              <a:latin typeface="Consolas"/>
              <a:cs typeface="Consolas"/>
            </a:endParaRPr>
          </a:p>
          <a:p>
            <a:r>
              <a:rPr lang="en-US" dirty="0">
                <a:solidFill>
                  <a:schemeClr val="bg2"/>
                </a:solidFill>
                <a:latin typeface="Consolas"/>
                <a:cs typeface="Consolas"/>
              </a:rPr>
              <a:t>    for (auto x : collection)</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if (!</a:t>
            </a:r>
            <a:r>
              <a:rPr lang="en-US" dirty="0" err="1">
                <a:solidFill>
                  <a:schemeClr val="bg2"/>
                </a:solidFill>
                <a:latin typeface="Consolas"/>
                <a:cs typeface="Consolas"/>
              </a:rPr>
              <a:t>IsValid</a:t>
            </a:r>
            <a:r>
              <a:rPr lang="en-US" dirty="0">
                <a:solidFill>
                  <a:schemeClr val="bg2"/>
                </a:solidFill>
                <a:latin typeface="Consolas"/>
                <a:cs typeface="Consolas"/>
              </a:rPr>
              <a:t>(x))</a:t>
            </a:r>
          </a:p>
          <a:p>
            <a:r>
              <a:rPr lang="en-US" dirty="0">
                <a:solidFill>
                  <a:schemeClr val="bg2"/>
                </a:solidFill>
                <a:latin typeface="Consolas"/>
                <a:cs typeface="Consolas"/>
              </a:rPr>
              <a:t>            return;</a:t>
            </a:r>
          </a:p>
          <a:p>
            <a:r>
              <a:rPr lang="en-US" dirty="0">
                <a:solidFill>
                  <a:schemeClr val="bg2"/>
                </a:solidFill>
                <a:latin typeface="Consolas"/>
                <a:cs typeface="Consolas"/>
              </a:rPr>
              <a:t>        </a:t>
            </a:r>
            <a:r>
              <a:rPr lang="en-US" dirty="0" err="1">
                <a:solidFill>
                  <a:schemeClr val="bg2"/>
                </a:solidFill>
                <a:latin typeface="Consolas"/>
                <a:cs typeface="Consolas"/>
              </a:rPr>
              <a:t>DoStuff</a:t>
            </a:r>
            <a:r>
              <a:rPr lang="en-US" dirty="0">
                <a:solidFill>
                  <a:schemeClr val="bg2"/>
                </a:solidFill>
                <a:latin typeface="Consolas"/>
                <a:cs typeface="Consolas"/>
              </a:rPr>
              <a:t>(x);</a:t>
            </a:r>
            <a:br>
              <a:rPr lang="en-US" dirty="0">
                <a:solidFill>
                  <a:schemeClr val="bg2"/>
                </a:solidFill>
                <a:latin typeface="Consolas"/>
                <a:cs typeface="Consolas"/>
              </a:rPr>
            </a:br>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3" name="Footer Placeholder 2">
            <a:extLst>
              <a:ext uri="{FF2B5EF4-FFF2-40B4-BE49-F238E27FC236}">
                <a16:creationId xmlns="" xmlns:a16="http://schemas.microsoft.com/office/drawing/2014/main" id="{B69FA3E5-D2B8-4F31-99F4-9FFD106C76A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1483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Advent of Parallelism and Concurrency</a:t>
            </a:r>
          </a:p>
        </p:txBody>
      </p:sp>
      <p:sp>
        <p:nvSpPr>
          <p:cNvPr id="3" name="Content Placeholder 2"/>
          <p:cNvSpPr>
            <a:spLocks noGrp="1"/>
          </p:cNvSpPr>
          <p:nvPr>
            <p:ph idx="1"/>
          </p:nvPr>
        </p:nvSpPr>
        <p:spPr/>
        <p:txBody>
          <a:bodyPr/>
          <a:lstStyle/>
          <a:p>
            <a:r>
              <a:rPr lang="en-US" dirty="0"/>
              <a:t>Principles of parallelism known and in use since the </a:t>
            </a:r>
            <a:r>
              <a:rPr lang="en-US" b="1" dirty="0"/>
              <a:t>1960s</a:t>
            </a:r>
          </a:p>
          <a:p>
            <a:r>
              <a:rPr lang="en-US" dirty="0"/>
              <a:t>But back then, parallelism was reserved for high-end </a:t>
            </a:r>
            <a:r>
              <a:rPr lang="en-US" b="1" dirty="0"/>
              <a:t>supercomputers</a:t>
            </a:r>
          </a:p>
          <a:p>
            <a:pPr lvl="1"/>
            <a:r>
              <a:rPr lang="en-US" dirty="0"/>
              <a:t>1964: Seymour Cray pioneered </a:t>
            </a:r>
            <a:r>
              <a:rPr lang="en-US" b="1" dirty="0"/>
              <a:t>pipelining</a:t>
            </a:r>
            <a:r>
              <a:rPr lang="en-US" dirty="0"/>
              <a:t> with</a:t>
            </a:r>
            <a:br>
              <a:rPr lang="en-US" dirty="0"/>
            </a:br>
            <a:r>
              <a:rPr lang="en-US" dirty="0"/>
              <a:t>CDC 6600</a:t>
            </a:r>
          </a:p>
          <a:p>
            <a:pPr lvl="1"/>
            <a:r>
              <a:rPr lang="en-US" dirty="0"/>
              <a:t>1972: CDC 8600 pioneered </a:t>
            </a:r>
            <a:r>
              <a:rPr lang="en-US" b="1" dirty="0"/>
              <a:t>multiprocessor </a:t>
            </a:r>
            <a:r>
              <a:rPr lang="en-US" dirty="0"/>
              <a:t>design by strapping four CDC 7600s together, executing in lock step</a:t>
            </a:r>
          </a:p>
          <a:p>
            <a:pPr lvl="1"/>
            <a:r>
              <a:rPr lang="en-US" dirty="0"/>
              <a:t>1975: Cray-1 pioneered </a:t>
            </a:r>
            <a:r>
              <a:rPr lang="en-US" b="1" dirty="0"/>
              <a:t>vector processing </a:t>
            </a:r>
            <a:r>
              <a:rPr lang="en-US" dirty="0"/>
              <a:t>(SIMD)</a:t>
            </a:r>
          </a:p>
        </p:txBody>
      </p:sp>
      <p:sp>
        <p:nvSpPr>
          <p:cNvPr id="4" name="Footer Placeholder 3">
            <a:extLst>
              <a:ext uri="{FF2B5EF4-FFF2-40B4-BE49-F238E27FC236}">
                <a16:creationId xmlns="" xmlns:a16="http://schemas.microsoft.com/office/drawing/2014/main" id="{F6184E56-76CB-4BFB-8E1D-32F2A33FD40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145178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Thread-Safe Functions</a:t>
            </a:r>
          </a:p>
        </p:txBody>
      </p:sp>
      <p:sp>
        <p:nvSpPr>
          <p:cNvPr id="3" name="Content Placeholder 2"/>
          <p:cNvSpPr>
            <a:spLocks noGrp="1"/>
          </p:cNvSpPr>
          <p:nvPr>
            <p:ph idx="1"/>
          </p:nvPr>
        </p:nvSpPr>
        <p:spPr/>
        <p:txBody>
          <a:bodyPr/>
          <a:lstStyle/>
          <a:p>
            <a:r>
              <a:rPr lang="en-US" dirty="0"/>
              <a:t>A </a:t>
            </a:r>
            <a:r>
              <a:rPr lang="en-US" b="1" dirty="0"/>
              <a:t>thread-safe </a:t>
            </a:r>
            <a:r>
              <a:rPr lang="en-US" dirty="0"/>
              <a:t>function is one that locks a </a:t>
            </a:r>
            <a:r>
              <a:rPr lang="en-US" dirty="0" err="1"/>
              <a:t>mutex</a:t>
            </a:r>
            <a:r>
              <a:rPr lang="en-US" dirty="0"/>
              <a:t> </a:t>
            </a:r>
            <a:r>
              <a:rPr lang="en-US" b="1" i="1" dirty="0"/>
              <a:t>internally</a:t>
            </a:r>
            <a:r>
              <a:rPr lang="en-US" dirty="0"/>
              <a:t> in order to provide the illusion of it being an atomic operation</a:t>
            </a:r>
          </a:p>
          <a:p>
            <a:r>
              <a:rPr lang="en-US" dirty="0"/>
              <a:t>Convenient, but</a:t>
            </a:r>
            <a:r>
              <a:rPr lang="is-IS" dirty="0"/>
              <a:t>…</a:t>
            </a:r>
          </a:p>
          <a:p>
            <a:pPr lvl="1"/>
            <a:r>
              <a:rPr lang="is-IS" dirty="0"/>
              <a:t>Can lead to a tendancy amongst programmers to hold locks for </a:t>
            </a:r>
            <a:r>
              <a:rPr lang="is-IS" b="1" dirty="0"/>
              <a:t>too long</a:t>
            </a:r>
          </a:p>
          <a:p>
            <a:pPr lvl="2"/>
            <a:r>
              <a:rPr lang="is-IS" dirty="0"/>
              <a:t>Lock... file my taxes... unlock</a:t>
            </a:r>
          </a:p>
          <a:p>
            <a:pPr lvl="1"/>
            <a:r>
              <a:rPr lang="en-US" dirty="0"/>
              <a:t>Such functions are not </a:t>
            </a:r>
            <a:r>
              <a:rPr lang="en-US" b="1" dirty="0"/>
              <a:t>reentrant</a:t>
            </a:r>
          </a:p>
          <a:p>
            <a:pPr lvl="2"/>
            <a:r>
              <a:rPr lang="en-US" sz="1800" b="1" dirty="0">
                <a:latin typeface="Consolas"/>
                <a:cs typeface="Consolas"/>
              </a:rPr>
              <a:t>a()</a:t>
            </a:r>
            <a:r>
              <a:rPr lang="en-US" dirty="0"/>
              <a:t> calls </a:t>
            </a:r>
            <a:r>
              <a:rPr lang="en-US" sz="1800" b="1" dirty="0">
                <a:latin typeface="Consolas"/>
                <a:cs typeface="Consolas"/>
              </a:rPr>
              <a:t>b()</a:t>
            </a:r>
            <a:r>
              <a:rPr lang="en-US" dirty="0"/>
              <a:t> calls </a:t>
            </a:r>
            <a:r>
              <a:rPr lang="en-US" sz="1800" b="1" dirty="0">
                <a:latin typeface="Consolas"/>
                <a:cs typeface="Consolas"/>
              </a:rPr>
              <a:t>c()</a:t>
            </a:r>
            <a:r>
              <a:rPr lang="en-US" dirty="0"/>
              <a:t> </a:t>
            </a:r>
            <a:r>
              <a:rPr lang="is-IS" dirty="0"/>
              <a:t>… calls </a:t>
            </a:r>
            <a:r>
              <a:rPr lang="is-IS" sz="1800" b="1" dirty="0">
                <a:latin typeface="Consolas"/>
                <a:cs typeface="Consolas"/>
              </a:rPr>
              <a:t>a()</a:t>
            </a:r>
          </a:p>
          <a:p>
            <a:pPr lvl="2"/>
            <a:r>
              <a:rPr lang="is-IS" b="1" dirty="0"/>
              <a:t>Deadlock</a:t>
            </a:r>
            <a:r>
              <a:rPr lang="is-IS" dirty="0"/>
              <a:t> because </a:t>
            </a:r>
            <a:r>
              <a:rPr lang="is-IS" sz="1800" b="1" dirty="0">
                <a:latin typeface="Consolas"/>
                <a:cs typeface="Consolas"/>
              </a:rPr>
              <a:t>a()</a:t>
            </a:r>
            <a:r>
              <a:rPr lang="is-IS" dirty="0"/>
              <a:t> already holds the lock!</a:t>
            </a:r>
            <a:endParaRPr lang="en-US" dirty="0"/>
          </a:p>
        </p:txBody>
      </p:sp>
      <p:sp>
        <p:nvSpPr>
          <p:cNvPr id="4" name="Footer Placeholder 3">
            <a:extLst>
              <a:ext uri="{FF2B5EF4-FFF2-40B4-BE49-F238E27FC236}">
                <a16:creationId xmlns="" xmlns:a16="http://schemas.microsoft.com/office/drawing/2014/main" id="{2153E416-7107-40EE-88DE-6543FC28584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771665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Thread-Safe Functions</a:t>
            </a:r>
          </a:p>
        </p:txBody>
      </p:sp>
      <p:sp>
        <p:nvSpPr>
          <p:cNvPr id="3" name="Content Placeholder 2"/>
          <p:cNvSpPr>
            <a:spLocks noGrp="1"/>
          </p:cNvSpPr>
          <p:nvPr>
            <p:ph idx="1"/>
          </p:nvPr>
        </p:nvSpPr>
        <p:spPr>
          <a:xfrm>
            <a:off x="779463" y="1634110"/>
            <a:ext cx="7583488" cy="4492054"/>
          </a:xfrm>
        </p:spPr>
        <p:txBody>
          <a:bodyPr/>
          <a:lstStyle/>
          <a:p>
            <a:r>
              <a:rPr lang="en-US" dirty="0"/>
              <a:t>Ideas to mitigate problems with thread-safe functions</a:t>
            </a:r>
          </a:p>
          <a:p>
            <a:pPr lvl="1"/>
            <a:r>
              <a:rPr lang="en-US" dirty="0"/>
              <a:t>Hold locks for </a:t>
            </a:r>
            <a:r>
              <a:rPr lang="en-US" b="1" dirty="0"/>
              <a:t>minimal time</a:t>
            </a:r>
          </a:p>
          <a:p>
            <a:pPr lvl="1"/>
            <a:r>
              <a:rPr lang="en-US" dirty="0"/>
              <a:t>Aim for as close to “lock-free” as possible</a:t>
            </a:r>
          </a:p>
        </p:txBody>
      </p:sp>
      <p:sp>
        <p:nvSpPr>
          <p:cNvPr id="4" name="TextBox 3"/>
          <p:cNvSpPr txBox="1"/>
          <p:nvPr/>
        </p:nvSpPr>
        <p:spPr>
          <a:xfrm>
            <a:off x="675603" y="3288718"/>
            <a:ext cx="3555128" cy="2756548"/>
          </a:xfrm>
          <a:prstGeom prst="rect">
            <a:avLst/>
          </a:prstGeom>
          <a:noFill/>
        </p:spPr>
        <p:txBody>
          <a:bodyPr wrap="square" rtlCol="0">
            <a:noAutofit/>
          </a:bodyPr>
          <a:lstStyle/>
          <a:p>
            <a:r>
              <a:rPr lang="en-US" sz="1400" dirty="0">
                <a:solidFill>
                  <a:schemeClr val="bg2"/>
                </a:solidFill>
                <a:latin typeface="Consolas"/>
                <a:cs typeface="Consolas"/>
              </a:rPr>
              <a:t>void </a:t>
            </a:r>
            <a:r>
              <a:rPr lang="en-US" sz="1400" b="1" dirty="0" err="1">
                <a:solidFill>
                  <a:schemeClr val="bg2"/>
                </a:solidFill>
                <a:latin typeface="Consolas"/>
                <a:cs typeface="Consolas"/>
              </a:rPr>
              <a:t>NotGreat</a:t>
            </a:r>
            <a:r>
              <a:rPr lang="en-US" sz="1400" dirty="0">
                <a:solidFill>
                  <a:schemeClr val="bg2"/>
                </a:solidFill>
                <a:latin typeface="Consolas"/>
                <a:cs typeface="Consolas"/>
              </a:rPr>
              <a:t>(</a:t>
            </a:r>
            <a:r>
              <a:rPr lang="en-US" sz="1400" dirty="0" err="1">
                <a:solidFill>
                  <a:schemeClr val="bg2"/>
                </a:solidFill>
                <a:latin typeface="Consolas"/>
                <a:cs typeface="Consolas"/>
              </a:rPr>
              <a:t>args</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p>
          <a:p>
            <a:r>
              <a:rPr lang="en-US" sz="1400" dirty="0">
                <a:solidFill>
                  <a:schemeClr val="bg2"/>
                </a:solidFill>
                <a:latin typeface="Consolas"/>
                <a:cs typeface="Consolas"/>
              </a:rPr>
              <a:t>    </a:t>
            </a:r>
            <a:r>
              <a:rPr lang="en-US" sz="1400" dirty="0" err="1">
                <a:solidFill>
                  <a:schemeClr val="bg2"/>
                </a:solidFill>
                <a:latin typeface="Consolas"/>
                <a:cs typeface="Consolas"/>
              </a:rPr>
              <a:t>g_mutex.lock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a:r>
            <a:br>
              <a:rPr lang="en-US" sz="1400" dirty="0">
                <a:solidFill>
                  <a:schemeClr val="bg2"/>
                </a:solidFill>
                <a:latin typeface="Consolas"/>
                <a:cs typeface="Consolas"/>
              </a:rPr>
            </a:br>
            <a:r>
              <a:rPr lang="en-US" sz="1400" dirty="0">
                <a:solidFill>
                  <a:schemeClr val="bg2"/>
                </a:solidFill>
                <a:latin typeface="Consolas"/>
                <a:cs typeface="Consolas"/>
              </a:rPr>
              <a:t>    // </a:t>
            </a:r>
            <a:r>
              <a:rPr lang="en-US" sz="1400" b="1" dirty="0">
                <a:solidFill>
                  <a:schemeClr val="bg2"/>
                </a:solidFill>
                <a:latin typeface="Consolas"/>
                <a:cs typeface="Consolas"/>
              </a:rPr>
              <a:t>do huge amount of work...</a:t>
            </a:r>
            <a:br>
              <a:rPr lang="en-US" sz="1400" b="1" dirty="0">
                <a:solidFill>
                  <a:schemeClr val="bg2"/>
                </a:solidFill>
                <a:latin typeface="Consolas"/>
                <a:cs typeface="Consolas"/>
              </a:rPr>
            </a:br>
            <a:r>
              <a:rPr lang="en-US" sz="1400" dirty="0">
                <a:solidFill>
                  <a:schemeClr val="bg2"/>
                </a:solidFill>
                <a:latin typeface="Consolas"/>
                <a:cs typeface="Consolas"/>
              </a:rPr>
              <a:t/>
            </a:r>
            <a:br>
              <a:rPr lang="en-US" sz="1400" dirty="0">
                <a:solidFill>
                  <a:schemeClr val="bg2"/>
                </a:solidFill>
                <a:latin typeface="Consolas"/>
                <a:cs typeface="Consolas"/>
              </a:rPr>
            </a:br>
            <a:r>
              <a:rPr lang="en-US" sz="1400" dirty="0">
                <a:solidFill>
                  <a:schemeClr val="bg2"/>
                </a:solidFill>
                <a:latin typeface="Consolas"/>
                <a:cs typeface="Consolas"/>
              </a:rPr>
              <a:t>    </a:t>
            </a:r>
            <a:r>
              <a:rPr lang="en-US" sz="1400" dirty="0" err="1">
                <a:solidFill>
                  <a:schemeClr val="bg2"/>
                </a:solidFill>
                <a:latin typeface="Consolas"/>
                <a:cs typeface="Consolas"/>
              </a:rPr>
              <a:t>g_mutex.unlock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p>
        </p:txBody>
      </p:sp>
      <p:sp>
        <p:nvSpPr>
          <p:cNvPr id="8" name="TextBox 7"/>
          <p:cNvSpPr txBox="1"/>
          <p:nvPr/>
        </p:nvSpPr>
        <p:spPr>
          <a:xfrm>
            <a:off x="4298334" y="3288718"/>
            <a:ext cx="4227842" cy="3385242"/>
          </a:xfrm>
          <a:prstGeom prst="rect">
            <a:avLst/>
          </a:prstGeom>
          <a:noFill/>
        </p:spPr>
        <p:txBody>
          <a:bodyPr wrap="square" rtlCol="0">
            <a:noAutofit/>
          </a:bodyPr>
          <a:lstStyle/>
          <a:p>
            <a:r>
              <a:rPr lang="en-US" sz="1400" dirty="0">
                <a:solidFill>
                  <a:schemeClr val="bg2"/>
                </a:solidFill>
                <a:latin typeface="Consolas"/>
                <a:cs typeface="Consolas"/>
              </a:rPr>
              <a:t>void </a:t>
            </a:r>
            <a:r>
              <a:rPr lang="en-US" sz="1400" b="1" dirty="0">
                <a:solidFill>
                  <a:schemeClr val="bg2"/>
                </a:solidFill>
                <a:latin typeface="Consolas"/>
                <a:cs typeface="Consolas"/>
              </a:rPr>
              <a:t>Better</a:t>
            </a:r>
            <a:r>
              <a:rPr lang="en-US" sz="1400" dirty="0">
                <a:solidFill>
                  <a:schemeClr val="bg2"/>
                </a:solidFill>
                <a:latin typeface="Consolas"/>
                <a:cs typeface="Consolas"/>
              </a:rPr>
              <a:t>(</a:t>
            </a:r>
            <a:r>
              <a:rPr lang="en-US" sz="1400" dirty="0" err="1">
                <a:solidFill>
                  <a:schemeClr val="bg2"/>
                </a:solidFill>
                <a:latin typeface="Consolas"/>
                <a:cs typeface="Consolas"/>
              </a:rPr>
              <a:t>args</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p>
          <a:p>
            <a:r>
              <a:rPr lang="en-US" sz="1400" dirty="0">
                <a:solidFill>
                  <a:schemeClr val="bg2"/>
                </a:solidFill>
                <a:latin typeface="Consolas"/>
                <a:cs typeface="Consolas"/>
              </a:rPr>
              <a:t>    </a:t>
            </a:r>
            <a:r>
              <a:rPr lang="en-US" sz="1400" dirty="0" err="1">
                <a:solidFill>
                  <a:schemeClr val="bg2"/>
                </a:solidFill>
                <a:latin typeface="Consolas"/>
                <a:cs typeface="Consolas"/>
              </a:rPr>
              <a:t>g_mutex.lock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a:r>
            <a:br>
              <a:rPr lang="en-US" sz="1400" dirty="0">
                <a:solidFill>
                  <a:schemeClr val="bg2"/>
                </a:solidFill>
                <a:latin typeface="Consolas"/>
                <a:cs typeface="Consolas"/>
              </a:rPr>
            </a:br>
            <a:r>
              <a:rPr lang="en-US" sz="1400" dirty="0">
                <a:solidFill>
                  <a:schemeClr val="bg2"/>
                </a:solidFill>
                <a:latin typeface="Consolas"/>
                <a:cs typeface="Consolas"/>
              </a:rPr>
              <a:t>    </a:t>
            </a:r>
            <a:r>
              <a:rPr lang="en-US" sz="1400" dirty="0" err="1">
                <a:solidFill>
                  <a:schemeClr val="bg2"/>
                </a:solidFill>
                <a:latin typeface="Consolas"/>
                <a:cs typeface="Consolas"/>
              </a:rPr>
              <a:t>WorkItem</a:t>
            </a:r>
            <a:r>
              <a:rPr lang="en-US" sz="1400" dirty="0">
                <a:solidFill>
                  <a:schemeClr val="bg2"/>
                </a:solidFill>
                <a:latin typeface="Consolas"/>
                <a:cs typeface="Consolas"/>
              </a:rPr>
              <a:t> </a:t>
            </a:r>
            <a:r>
              <a:rPr lang="en-US" sz="1400" dirty="0" err="1">
                <a:solidFill>
                  <a:schemeClr val="bg2"/>
                </a:solidFill>
                <a:latin typeface="Consolas"/>
                <a:cs typeface="Consolas"/>
              </a:rPr>
              <a:t>workItem</a:t>
            </a:r>
            <a:r>
              <a:rPr lang="en-US" sz="1400" dirty="0">
                <a:solidFill>
                  <a:schemeClr val="bg2"/>
                </a:solidFill>
                <a:latin typeface="Consolas"/>
                <a:cs typeface="Consolas"/>
              </a:rPr>
              <a:t>(</a:t>
            </a:r>
            <a:r>
              <a:rPr lang="en-US" sz="1400" dirty="0" err="1">
                <a:solidFill>
                  <a:schemeClr val="bg2"/>
                </a:solidFill>
                <a:latin typeface="Consolas"/>
                <a:cs typeface="Consolas"/>
              </a:rPr>
              <a:t>args</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a:t>
            </a:r>
            <a:r>
              <a:rPr lang="en-US" sz="1400" b="1" dirty="0" err="1">
                <a:solidFill>
                  <a:schemeClr val="bg2"/>
                </a:solidFill>
                <a:latin typeface="Consolas"/>
                <a:cs typeface="Consolas"/>
              </a:rPr>
              <a:t>g_workQueue.enqueue</a:t>
            </a:r>
            <a:r>
              <a:rPr lang="en-US" sz="1400" dirty="0">
                <a:solidFill>
                  <a:schemeClr val="bg2"/>
                </a:solidFill>
                <a:latin typeface="Consolas"/>
                <a:cs typeface="Consolas"/>
              </a:rPr>
              <a:t>(</a:t>
            </a:r>
            <a:r>
              <a:rPr lang="en-US" sz="1400" dirty="0" err="1">
                <a:solidFill>
                  <a:schemeClr val="bg2"/>
                </a:solidFill>
                <a:latin typeface="Consolas"/>
                <a:cs typeface="Consolas"/>
              </a:rPr>
              <a:t>workItem</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a:r>
            <a:br>
              <a:rPr lang="en-US" sz="1400" dirty="0">
                <a:solidFill>
                  <a:schemeClr val="bg2"/>
                </a:solidFill>
                <a:latin typeface="Consolas"/>
                <a:cs typeface="Consolas"/>
              </a:rPr>
            </a:br>
            <a:r>
              <a:rPr lang="en-US" sz="1400" dirty="0">
                <a:solidFill>
                  <a:schemeClr val="bg2"/>
                </a:solidFill>
                <a:latin typeface="Consolas"/>
                <a:cs typeface="Consolas"/>
              </a:rPr>
              <a:t>    </a:t>
            </a:r>
            <a:r>
              <a:rPr lang="en-US" sz="1400" dirty="0" err="1">
                <a:solidFill>
                  <a:schemeClr val="bg2"/>
                </a:solidFill>
                <a:latin typeface="Consolas"/>
                <a:cs typeface="Consolas"/>
              </a:rPr>
              <a:t>g_mutex.unlock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p>
          <a:p>
            <a:endParaRPr lang="en-US" sz="1400" dirty="0">
              <a:solidFill>
                <a:schemeClr val="bg2"/>
              </a:solidFill>
              <a:latin typeface="Consolas"/>
              <a:cs typeface="Consolas"/>
            </a:endParaRPr>
          </a:p>
          <a:p>
            <a:r>
              <a:rPr lang="en-US" sz="1400" dirty="0">
                <a:solidFill>
                  <a:schemeClr val="bg2"/>
                </a:solidFill>
                <a:latin typeface="Consolas"/>
                <a:cs typeface="Consolas"/>
              </a:rPr>
              <a:t>void </a:t>
            </a:r>
            <a:r>
              <a:rPr lang="en-US" sz="1400" b="1" dirty="0" err="1">
                <a:solidFill>
                  <a:schemeClr val="bg2"/>
                </a:solidFill>
                <a:latin typeface="Consolas"/>
                <a:cs typeface="Consolas"/>
              </a:rPr>
              <a:t>ProcessWorkItems</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for (</a:t>
            </a:r>
            <a:r>
              <a:rPr lang="en-US" sz="1400" dirty="0" err="1">
                <a:solidFill>
                  <a:schemeClr val="bg2"/>
                </a:solidFill>
                <a:latin typeface="Consolas"/>
                <a:cs typeface="Consolas"/>
              </a:rPr>
              <a:t>workItem</a:t>
            </a:r>
            <a:r>
              <a:rPr lang="en-US" sz="1400" dirty="0">
                <a:solidFill>
                  <a:schemeClr val="bg2"/>
                </a:solidFill>
                <a:latin typeface="Consolas"/>
                <a:cs typeface="Consolas"/>
              </a:rPr>
              <a:t> : </a:t>
            </a:r>
            <a:r>
              <a:rPr lang="en-US" sz="1400" dirty="0" err="1">
                <a:solidFill>
                  <a:schemeClr val="bg2"/>
                </a:solidFill>
                <a:latin typeface="Consolas"/>
                <a:cs typeface="Consolas"/>
              </a:rPr>
              <a:t>g_workQueue</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 do huge amount of work...</a:t>
            </a:r>
            <a:br>
              <a:rPr lang="en-US" sz="1400" dirty="0">
                <a:solidFill>
                  <a:schemeClr val="bg2"/>
                </a:solidFill>
                <a:latin typeface="Consolas"/>
                <a:cs typeface="Consolas"/>
              </a:rPr>
            </a:br>
            <a:r>
              <a:rPr lang="en-US" sz="1400" dirty="0">
                <a:solidFill>
                  <a:schemeClr val="bg2"/>
                </a:solidFill>
                <a:latin typeface="Consolas"/>
                <a:cs typeface="Consolas"/>
              </a:rPr>
              <a:t>}</a:t>
            </a:r>
          </a:p>
        </p:txBody>
      </p:sp>
      <p:cxnSp>
        <p:nvCxnSpPr>
          <p:cNvPr id="9" name="Straight Connector 8"/>
          <p:cNvCxnSpPr/>
          <p:nvPr/>
        </p:nvCxnSpPr>
        <p:spPr>
          <a:xfrm>
            <a:off x="4118779" y="3213889"/>
            <a:ext cx="0" cy="3460071"/>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5" name="Footer Placeholder 4">
            <a:extLst>
              <a:ext uri="{FF2B5EF4-FFF2-40B4-BE49-F238E27FC236}">
                <a16:creationId xmlns="" xmlns:a16="http://schemas.microsoft.com/office/drawing/2014/main" id="{D8F29221-AFAD-4CF8-9522-2B036DEEC7C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140920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Thread-Safe Functions</a:t>
            </a:r>
          </a:p>
        </p:txBody>
      </p:sp>
      <p:sp>
        <p:nvSpPr>
          <p:cNvPr id="3" name="Content Placeholder 2"/>
          <p:cNvSpPr>
            <a:spLocks noGrp="1"/>
          </p:cNvSpPr>
          <p:nvPr>
            <p:ph idx="1"/>
          </p:nvPr>
        </p:nvSpPr>
        <p:spPr>
          <a:xfrm>
            <a:off x="779463" y="1828800"/>
            <a:ext cx="7583488" cy="4691457"/>
          </a:xfrm>
        </p:spPr>
        <p:txBody>
          <a:bodyPr>
            <a:normAutofit/>
          </a:bodyPr>
          <a:lstStyle/>
          <a:p>
            <a:pPr lvl="1"/>
            <a:r>
              <a:rPr lang="en-US" dirty="0"/>
              <a:t>If an operation needs to be done atomically, write an</a:t>
            </a:r>
            <a:br>
              <a:rPr lang="en-US" dirty="0"/>
            </a:br>
            <a:r>
              <a:rPr lang="en-US" b="1" dirty="0"/>
              <a:t>unsafe</a:t>
            </a:r>
            <a:r>
              <a:rPr lang="en-US" dirty="0"/>
              <a:t> version and then call it from a </a:t>
            </a:r>
            <a:r>
              <a:rPr lang="en-US" b="1" dirty="0"/>
              <a:t>safe</a:t>
            </a:r>
            <a:r>
              <a:rPr lang="en-US" dirty="0"/>
              <a:t> version</a:t>
            </a:r>
          </a:p>
          <a:p>
            <a:pPr lvl="2"/>
            <a:r>
              <a:rPr lang="en-US" dirty="0"/>
              <a:t>This supports </a:t>
            </a:r>
            <a:r>
              <a:rPr lang="en-US" b="1" dirty="0"/>
              <a:t>reentrant</a:t>
            </a:r>
            <a:r>
              <a:rPr lang="en-US" dirty="0"/>
              <a:t> calls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is-IS" dirty="0"/>
              <a:t>… or use </a:t>
            </a:r>
            <a:r>
              <a:rPr lang="is-IS" b="1" dirty="0"/>
              <a:t>reentrant locks </a:t>
            </a:r>
            <a:r>
              <a:rPr lang="is-IS" dirty="0"/>
              <a:t>(we’ll discuss these shortly...)</a:t>
            </a:r>
            <a:endParaRPr lang="en-US" dirty="0"/>
          </a:p>
        </p:txBody>
      </p:sp>
      <p:sp>
        <p:nvSpPr>
          <p:cNvPr id="4" name="TextBox 3"/>
          <p:cNvSpPr txBox="1"/>
          <p:nvPr/>
        </p:nvSpPr>
        <p:spPr>
          <a:xfrm>
            <a:off x="1387465" y="3141076"/>
            <a:ext cx="4077178" cy="2756548"/>
          </a:xfrm>
          <a:prstGeom prst="rect">
            <a:avLst/>
          </a:prstGeom>
          <a:noFill/>
        </p:spPr>
        <p:txBody>
          <a:bodyPr wrap="square" rtlCol="0">
            <a:noAutofit/>
          </a:bodyPr>
          <a:lstStyle/>
          <a:p>
            <a:r>
              <a:rPr lang="en-US" sz="1400" dirty="0">
                <a:solidFill>
                  <a:schemeClr val="bg2"/>
                </a:solidFill>
                <a:latin typeface="Consolas"/>
                <a:cs typeface="Consolas"/>
              </a:rPr>
              <a:t>void </a:t>
            </a:r>
            <a:r>
              <a:rPr lang="en-US" sz="1400" dirty="0" err="1">
                <a:solidFill>
                  <a:schemeClr val="bg2"/>
                </a:solidFill>
                <a:latin typeface="Consolas"/>
                <a:cs typeface="Consolas"/>
              </a:rPr>
              <a:t>DoWork</a:t>
            </a:r>
            <a:r>
              <a:rPr lang="en-US" sz="1400" b="1" dirty="0" err="1">
                <a:solidFill>
                  <a:schemeClr val="bg2"/>
                </a:solidFill>
                <a:latin typeface="Consolas"/>
                <a:cs typeface="Consolas"/>
              </a:rPr>
              <a:t>NoLock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a:t>
            </a:r>
          </a:p>
          <a:p>
            <a:r>
              <a:rPr lang="en-US" sz="1400" dirty="0">
                <a:solidFill>
                  <a:schemeClr val="bg2"/>
                </a:solidFill>
                <a:latin typeface="Consolas"/>
                <a:cs typeface="Consolas"/>
              </a:rPr>
              <a:t>    if (</a:t>
            </a:r>
            <a:r>
              <a:rPr lang="en-US" sz="1400" dirty="0" err="1">
                <a:solidFill>
                  <a:schemeClr val="bg2"/>
                </a:solidFill>
                <a:latin typeface="Consolas"/>
                <a:cs typeface="Consolas"/>
              </a:rPr>
              <a:t>conditionA</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dirty="0">
                <a:solidFill>
                  <a:schemeClr val="bg2"/>
                </a:solidFill>
                <a:latin typeface="Consolas"/>
                <a:cs typeface="Consolas"/>
              </a:rPr>
              <a:t>        return;</a:t>
            </a:r>
          </a:p>
          <a:p>
            <a:endParaRPr lang="en-US" sz="1400" dirty="0">
              <a:solidFill>
                <a:schemeClr val="bg2"/>
              </a:solidFill>
              <a:latin typeface="Consolas"/>
              <a:cs typeface="Consolas"/>
            </a:endParaRPr>
          </a:p>
          <a:p>
            <a:r>
              <a:rPr lang="en-US" sz="1400" dirty="0">
                <a:solidFill>
                  <a:schemeClr val="bg2"/>
                </a:solidFill>
                <a:latin typeface="Consolas"/>
                <a:cs typeface="Consolas"/>
              </a:rPr>
              <a:t>    for (auto x : collection)</a:t>
            </a:r>
            <a:br>
              <a:rPr lang="en-US" sz="1400" dirty="0">
                <a:solidFill>
                  <a:schemeClr val="bg2"/>
                </a:solidFill>
                <a:latin typeface="Consolas"/>
                <a:cs typeface="Consolas"/>
              </a:rPr>
            </a:br>
            <a:r>
              <a:rPr lang="en-US" sz="1400" dirty="0">
                <a:solidFill>
                  <a:schemeClr val="bg2"/>
                </a:solidFill>
                <a:latin typeface="Consolas"/>
                <a:cs typeface="Consolas"/>
              </a:rPr>
              <a:t>    {</a:t>
            </a:r>
            <a:br>
              <a:rPr lang="en-US" sz="1400" dirty="0">
                <a:solidFill>
                  <a:schemeClr val="bg2"/>
                </a:solidFill>
                <a:latin typeface="Consolas"/>
                <a:cs typeface="Consolas"/>
              </a:rPr>
            </a:br>
            <a:r>
              <a:rPr lang="en-US" sz="1400" dirty="0">
                <a:solidFill>
                  <a:schemeClr val="bg2"/>
                </a:solidFill>
                <a:latin typeface="Consolas"/>
                <a:cs typeface="Consolas"/>
              </a:rPr>
              <a:t>        if (!</a:t>
            </a:r>
            <a:r>
              <a:rPr lang="en-US" sz="1400" dirty="0" err="1">
                <a:solidFill>
                  <a:schemeClr val="bg2"/>
                </a:solidFill>
                <a:latin typeface="Consolas"/>
                <a:cs typeface="Consolas"/>
              </a:rPr>
              <a:t>IsValid</a:t>
            </a:r>
            <a:r>
              <a:rPr lang="en-US" sz="1400" dirty="0">
                <a:solidFill>
                  <a:schemeClr val="bg2"/>
                </a:solidFill>
                <a:latin typeface="Consolas"/>
                <a:cs typeface="Consolas"/>
              </a:rPr>
              <a:t>(x))</a:t>
            </a:r>
          </a:p>
          <a:p>
            <a:r>
              <a:rPr lang="en-US" sz="1400" dirty="0">
                <a:solidFill>
                  <a:schemeClr val="bg2"/>
                </a:solidFill>
                <a:latin typeface="Consolas"/>
                <a:cs typeface="Consolas"/>
              </a:rPr>
              <a:t>            return;</a:t>
            </a:r>
          </a:p>
          <a:p>
            <a:r>
              <a:rPr lang="en-US" sz="1400" dirty="0">
                <a:solidFill>
                  <a:schemeClr val="bg2"/>
                </a:solidFill>
                <a:latin typeface="Consolas"/>
                <a:cs typeface="Consolas"/>
              </a:rPr>
              <a:t>        </a:t>
            </a:r>
            <a:r>
              <a:rPr lang="en-US" sz="1400" dirty="0" err="1">
                <a:solidFill>
                  <a:schemeClr val="bg2"/>
                </a:solidFill>
                <a:latin typeface="Consolas"/>
                <a:cs typeface="Consolas"/>
              </a:rPr>
              <a:t>DoStuff</a:t>
            </a:r>
            <a:r>
              <a:rPr lang="en-US" sz="1400" dirty="0">
                <a:solidFill>
                  <a:schemeClr val="bg2"/>
                </a:solidFill>
                <a:latin typeface="Consolas"/>
                <a:cs typeface="Consolas"/>
              </a:rPr>
              <a:t>(x);</a:t>
            </a:r>
            <a:br>
              <a:rPr lang="en-US" sz="1400" dirty="0">
                <a:solidFill>
                  <a:schemeClr val="bg2"/>
                </a:solidFill>
                <a:latin typeface="Consolas"/>
                <a:cs typeface="Consolas"/>
              </a:rPr>
            </a:br>
            <a:r>
              <a:rPr lang="en-US" sz="1400" dirty="0">
                <a:solidFill>
                  <a:schemeClr val="bg2"/>
                </a:solidFill>
                <a:latin typeface="Consolas"/>
                <a:cs typeface="Consolas"/>
              </a:rPr>
              <a:t>    }</a:t>
            </a:r>
            <a:br>
              <a:rPr lang="en-US" sz="1400" dirty="0">
                <a:solidFill>
                  <a:schemeClr val="bg2"/>
                </a:solidFill>
                <a:latin typeface="Consolas"/>
                <a:cs typeface="Consolas"/>
              </a:rPr>
            </a:br>
            <a:r>
              <a:rPr lang="en-US" sz="1400" dirty="0">
                <a:solidFill>
                  <a:schemeClr val="bg2"/>
                </a:solidFill>
                <a:latin typeface="Consolas"/>
                <a:cs typeface="Consolas"/>
              </a:rPr>
              <a:t>}</a:t>
            </a:r>
          </a:p>
        </p:txBody>
      </p:sp>
      <p:sp>
        <p:nvSpPr>
          <p:cNvPr id="5" name="TextBox 4"/>
          <p:cNvSpPr txBox="1"/>
          <p:nvPr/>
        </p:nvSpPr>
        <p:spPr>
          <a:xfrm>
            <a:off x="5066822" y="3141076"/>
            <a:ext cx="4077178" cy="2756547"/>
          </a:xfrm>
          <a:prstGeom prst="rect">
            <a:avLst/>
          </a:prstGeom>
          <a:noFill/>
        </p:spPr>
        <p:txBody>
          <a:bodyPr wrap="square" rtlCol="0">
            <a:noAutofit/>
          </a:bodyPr>
          <a:lstStyle/>
          <a:p>
            <a:r>
              <a:rPr lang="en-US" sz="1400" dirty="0">
                <a:solidFill>
                  <a:schemeClr val="bg2"/>
                </a:solidFill>
                <a:latin typeface="Consolas"/>
                <a:cs typeface="Consolas"/>
              </a:rPr>
              <a:t>void </a:t>
            </a:r>
            <a:r>
              <a:rPr lang="en-US" sz="1400" dirty="0" err="1">
                <a:solidFill>
                  <a:schemeClr val="bg2"/>
                </a:solidFill>
                <a:latin typeface="Consolas"/>
                <a:cs typeface="Consolas"/>
              </a:rPr>
              <a:t>DoWork</a:t>
            </a:r>
            <a:r>
              <a:rPr lang="en-US" sz="1400" dirty="0">
                <a:solidFill>
                  <a:schemeClr val="bg2"/>
                </a:solidFill>
                <a:latin typeface="Consolas"/>
                <a:cs typeface="Consolas"/>
              </a:rPr>
              <a:t> ()</a:t>
            </a:r>
            <a:br>
              <a:rPr lang="en-US" sz="1400" dirty="0">
                <a:solidFill>
                  <a:schemeClr val="bg2"/>
                </a:solidFill>
                <a:latin typeface="Consolas"/>
                <a:cs typeface="Consolas"/>
              </a:rPr>
            </a:br>
            <a:r>
              <a:rPr lang="en-US" sz="1400" dirty="0">
                <a:solidFill>
                  <a:schemeClr val="bg2"/>
                </a:solidFill>
                <a:latin typeface="Consolas"/>
                <a:cs typeface="Consolas"/>
              </a:rPr>
              <a:t>{</a:t>
            </a:r>
          </a:p>
          <a:p>
            <a:r>
              <a:rPr lang="en-US" sz="1400" b="1" dirty="0">
                <a:solidFill>
                  <a:schemeClr val="bg2"/>
                </a:solidFill>
                <a:latin typeface="Consolas"/>
                <a:cs typeface="Consolas"/>
              </a:rPr>
              <a:t>    </a:t>
            </a:r>
            <a:r>
              <a:rPr lang="en-US" sz="1400" b="1" dirty="0" err="1">
                <a:solidFill>
                  <a:schemeClr val="bg2"/>
                </a:solidFill>
                <a:latin typeface="Consolas"/>
                <a:cs typeface="Consolas"/>
              </a:rPr>
              <a:t>g_mutex.lock</a:t>
            </a:r>
            <a:r>
              <a:rPr lang="en-US" sz="1400" b="1" dirty="0">
                <a:solidFill>
                  <a:schemeClr val="bg2"/>
                </a:solidFill>
                <a:latin typeface="Consolas"/>
                <a:cs typeface="Consolas"/>
              </a:rPr>
              <a:t>();</a:t>
            </a:r>
            <a:br>
              <a:rPr lang="en-US" sz="1400" b="1" dirty="0">
                <a:solidFill>
                  <a:schemeClr val="bg2"/>
                </a:solidFill>
                <a:latin typeface="Consolas"/>
                <a:cs typeface="Consolas"/>
              </a:rPr>
            </a:br>
            <a:r>
              <a:rPr lang="en-US" sz="1400" dirty="0">
                <a:solidFill>
                  <a:schemeClr val="bg2"/>
                </a:solidFill>
                <a:latin typeface="Consolas"/>
                <a:cs typeface="Consolas"/>
              </a:rPr>
              <a:t>    </a:t>
            </a:r>
            <a:r>
              <a:rPr lang="en-US" sz="1400" dirty="0" err="1">
                <a:solidFill>
                  <a:schemeClr val="bg2"/>
                </a:solidFill>
                <a:latin typeface="Consolas"/>
                <a:cs typeface="Consolas"/>
              </a:rPr>
              <a:t>DoWorkNoLock</a:t>
            </a:r>
            <a:r>
              <a:rPr lang="en-US" sz="1400" dirty="0">
                <a:solidFill>
                  <a:schemeClr val="bg2"/>
                </a:solidFill>
                <a:latin typeface="Consolas"/>
                <a:cs typeface="Consolas"/>
              </a:rPr>
              <a:t>();</a:t>
            </a:r>
            <a:br>
              <a:rPr lang="en-US" sz="1400" dirty="0">
                <a:solidFill>
                  <a:schemeClr val="bg2"/>
                </a:solidFill>
                <a:latin typeface="Consolas"/>
                <a:cs typeface="Consolas"/>
              </a:rPr>
            </a:br>
            <a:r>
              <a:rPr lang="en-US" sz="1400" b="1" dirty="0">
                <a:solidFill>
                  <a:schemeClr val="bg2"/>
                </a:solidFill>
                <a:latin typeface="Consolas"/>
                <a:cs typeface="Consolas"/>
              </a:rPr>
              <a:t>    </a:t>
            </a:r>
            <a:r>
              <a:rPr lang="en-US" sz="1400" b="1" dirty="0" err="1">
                <a:solidFill>
                  <a:schemeClr val="bg2"/>
                </a:solidFill>
                <a:latin typeface="Consolas"/>
                <a:cs typeface="Consolas"/>
              </a:rPr>
              <a:t>g_mutex.unlock</a:t>
            </a:r>
            <a:r>
              <a:rPr lang="en-US" sz="1400" b="1" dirty="0">
                <a:solidFill>
                  <a:schemeClr val="bg2"/>
                </a:solidFill>
                <a:latin typeface="Consolas"/>
                <a:cs typeface="Consolas"/>
              </a:rPr>
              <a:t>();</a:t>
            </a:r>
            <a:br>
              <a:rPr lang="en-US" sz="1400" b="1" dirty="0">
                <a:solidFill>
                  <a:schemeClr val="bg2"/>
                </a:solidFill>
                <a:latin typeface="Consolas"/>
                <a:cs typeface="Consolas"/>
              </a:rPr>
            </a:br>
            <a:r>
              <a:rPr lang="en-US" sz="1400" dirty="0">
                <a:solidFill>
                  <a:schemeClr val="bg2"/>
                </a:solidFill>
                <a:latin typeface="Consolas"/>
                <a:cs typeface="Consolas"/>
              </a:rPr>
              <a:t>}</a:t>
            </a:r>
          </a:p>
        </p:txBody>
      </p:sp>
      <p:cxnSp>
        <p:nvCxnSpPr>
          <p:cNvPr id="7" name="Straight Connector 6"/>
          <p:cNvCxnSpPr/>
          <p:nvPr/>
        </p:nvCxnSpPr>
        <p:spPr>
          <a:xfrm>
            <a:off x="4563693" y="3068268"/>
            <a:ext cx="0" cy="2693853"/>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6" name="Footer Placeholder 5">
            <a:extLst>
              <a:ext uri="{FF2B5EF4-FFF2-40B4-BE49-F238E27FC236}">
                <a16:creationId xmlns="" xmlns:a16="http://schemas.microsoft.com/office/drawing/2014/main" id="{91F0BFDE-74BF-41C9-9E87-8C33C03DA2D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02666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lstStyle/>
          <a:p>
            <a:r>
              <a:rPr lang="en-US" dirty="0"/>
              <a:t>Mutexes (et al) allow us to </a:t>
            </a:r>
            <a:r>
              <a:rPr lang="en-US" b="1" dirty="0"/>
              <a:t>protect</a:t>
            </a:r>
            <a:r>
              <a:rPr lang="en-US" dirty="0"/>
              <a:t> access to </a:t>
            </a:r>
            <a:r>
              <a:rPr lang="en-US" b="1" dirty="0"/>
              <a:t>shared data</a:t>
            </a:r>
          </a:p>
          <a:p>
            <a:r>
              <a:rPr lang="en-US" dirty="0"/>
              <a:t>But sometimes we need one thread to synchronize with another thread</a:t>
            </a:r>
          </a:p>
          <a:p>
            <a:pPr lvl="1"/>
            <a:r>
              <a:rPr lang="en-US" dirty="0"/>
              <a:t>e.g., to </a:t>
            </a:r>
            <a:r>
              <a:rPr lang="en-US" b="1" dirty="0"/>
              <a:t>send a signal </a:t>
            </a:r>
            <a:r>
              <a:rPr lang="en-US" dirty="0"/>
              <a:t>to another thread</a:t>
            </a:r>
          </a:p>
          <a:p>
            <a:r>
              <a:rPr lang="en-US" dirty="0"/>
              <a:t>Useful when implementing a </a:t>
            </a:r>
            <a:r>
              <a:rPr lang="en-US" b="1" dirty="0"/>
              <a:t>producer/consumer </a:t>
            </a:r>
            <a:r>
              <a:rPr lang="en-US" dirty="0"/>
              <a:t>model</a:t>
            </a:r>
          </a:p>
        </p:txBody>
      </p:sp>
      <p:sp>
        <p:nvSpPr>
          <p:cNvPr id="4" name="Footer Placeholder 3">
            <a:extLst>
              <a:ext uri="{FF2B5EF4-FFF2-40B4-BE49-F238E27FC236}">
                <a16:creationId xmlns="" xmlns:a16="http://schemas.microsoft.com/office/drawing/2014/main" id="{852B03A4-2BBC-4781-9BE1-0E6EC54F6EF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877067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lstStyle/>
          <a:p>
            <a:r>
              <a:rPr lang="en-US" dirty="0"/>
              <a:t>Could just </a:t>
            </a:r>
            <a:r>
              <a:rPr lang="en-US" b="1" dirty="0"/>
              <a:t>busy-wait </a:t>
            </a:r>
            <a:r>
              <a:rPr lang="en-US" dirty="0"/>
              <a:t>(“spin”), like this:</a:t>
            </a:r>
          </a:p>
        </p:txBody>
      </p:sp>
      <p:sp>
        <p:nvSpPr>
          <p:cNvPr id="4" name="TextBox 3"/>
          <p:cNvSpPr txBox="1"/>
          <p:nvPr/>
        </p:nvSpPr>
        <p:spPr>
          <a:xfrm>
            <a:off x="1587430" y="2382187"/>
            <a:ext cx="6577656" cy="4297110"/>
          </a:xfrm>
          <a:prstGeom prst="rect">
            <a:avLst/>
          </a:prstGeom>
          <a:noFill/>
        </p:spPr>
        <p:txBody>
          <a:bodyPr wrap="square" rtlCol="0">
            <a:normAutofit fontScale="92500" lnSpcReduction="20000"/>
          </a:bodyPr>
          <a:lstStyle/>
          <a:p>
            <a:r>
              <a:rPr lang="en-US" b="1" dirty="0" err="1">
                <a:solidFill>
                  <a:schemeClr val="bg2"/>
                </a:solidFill>
                <a:latin typeface="Consolas"/>
                <a:cs typeface="Consolas"/>
              </a:rPr>
              <a:t>std</a:t>
            </a:r>
            <a:r>
              <a:rPr lang="en-US" b="1" dirty="0">
                <a:solidFill>
                  <a:schemeClr val="bg2"/>
                </a:solidFill>
                <a:latin typeface="Consolas"/>
                <a:cs typeface="Consolas"/>
              </a:rPr>
              <a:t>::atomic</a:t>
            </a:r>
            <a:r>
              <a:rPr lang="en-US" dirty="0">
                <a:solidFill>
                  <a:schemeClr val="bg2"/>
                </a:solidFill>
                <a:latin typeface="Consolas"/>
                <a:cs typeface="Consolas"/>
              </a:rPr>
              <a:t>&lt;</a:t>
            </a:r>
            <a:r>
              <a:rPr lang="en-US" dirty="0" err="1">
                <a:solidFill>
                  <a:schemeClr val="bg2"/>
                </a:solidFill>
                <a:latin typeface="Consolas"/>
                <a:cs typeface="Consolas"/>
              </a:rPr>
              <a:t>int</a:t>
            </a:r>
            <a:r>
              <a:rPr lang="en-US" dirty="0">
                <a:solidFill>
                  <a:schemeClr val="bg2"/>
                </a:solidFill>
                <a:latin typeface="Consolas"/>
                <a:cs typeface="Consolas"/>
              </a:rPr>
              <a:t>&gt; </a:t>
            </a:r>
            <a:r>
              <a:rPr lang="en-US" b="1" dirty="0" err="1">
                <a:solidFill>
                  <a:schemeClr val="bg2"/>
                </a:solidFill>
                <a:latin typeface="Consolas"/>
                <a:cs typeface="Consolas"/>
              </a:rPr>
              <a:t>g_ready</a:t>
            </a:r>
            <a:r>
              <a:rPr lang="en-US" dirty="0">
                <a:solidFill>
                  <a:schemeClr val="bg2"/>
                </a:solidFill>
                <a:latin typeface="Consolas"/>
                <a:cs typeface="Consolas"/>
              </a:rPr>
              <a:t> = 0;</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b="1" dirty="0">
                <a:solidFill>
                  <a:schemeClr val="bg2"/>
                </a:solidFill>
                <a:latin typeface="Consolas"/>
                <a:cs typeface="Consolas"/>
              </a:rPr>
              <a:t>producer()</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 do some work, produce some data...</a:t>
            </a:r>
          </a:p>
          <a:p>
            <a:r>
              <a:rPr lang="en-US" b="1" dirty="0">
                <a:solidFill>
                  <a:schemeClr val="bg2"/>
                </a:solidFill>
                <a:latin typeface="Consolas"/>
                <a:cs typeface="Consolas"/>
              </a:rPr>
              <a:t/>
            </a:r>
            <a:br>
              <a:rPr lang="en-US" b="1" dirty="0">
                <a:solidFill>
                  <a:schemeClr val="bg2"/>
                </a:solidFill>
                <a:latin typeface="Consolas"/>
                <a:cs typeface="Consolas"/>
              </a:rPr>
            </a:br>
            <a:r>
              <a:rPr lang="en-US" b="1" dirty="0">
                <a:solidFill>
                  <a:schemeClr val="bg2"/>
                </a:solidFill>
                <a:latin typeface="Consolas"/>
                <a:cs typeface="Consolas"/>
              </a:rPr>
              <a:t>    </a:t>
            </a:r>
            <a:r>
              <a:rPr lang="en-US" b="1" dirty="0" err="1">
                <a:solidFill>
                  <a:schemeClr val="bg2"/>
                </a:solidFill>
                <a:latin typeface="Consolas"/>
                <a:cs typeface="Consolas"/>
              </a:rPr>
              <a:t>g_ready</a:t>
            </a:r>
            <a:r>
              <a:rPr lang="en-US" dirty="0">
                <a:solidFill>
                  <a:schemeClr val="bg2"/>
                </a:solidFill>
                <a:latin typeface="Consolas"/>
                <a:cs typeface="Consolas"/>
              </a:rPr>
              <a:t> = 1;</a:t>
            </a:r>
            <a:br>
              <a:rPr lang="en-US" dirty="0">
                <a:solidFill>
                  <a:schemeClr val="bg2"/>
                </a:solidFill>
                <a:latin typeface="Consolas"/>
                <a:cs typeface="Consolas"/>
              </a:rPr>
            </a:br>
            <a:r>
              <a:rPr lang="en-US" dirty="0">
                <a:solidFill>
                  <a:schemeClr val="bg2"/>
                </a:solidFill>
                <a:latin typeface="Consolas"/>
                <a:cs typeface="Consolas"/>
              </a:rPr>
              <a:t>}</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b="1" dirty="0">
                <a:solidFill>
                  <a:schemeClr val="bg2"/>
                </a:solidFill>
                <a:latin typeface="Consolas"/>
                <a:cs typeface="Consolas"/>
              </a:rPr>
              <a:t>consumer()</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pthread_create</a:t>
            </a:r>
            <a:r>
              <a:rPr lang="en-US" dirty="0">
                <a:solidFill>
                  <a:schemeClr val="bg2"/>
                </a:solidFill>
                <a:latin typeface="Consolas"/>
                <a:cs typeface="Consolas"/>
              </a:rPr>
              <a:t>(producer);</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do other useful work...</a:t>
            </a:r>
            <a:br>
              <a:rPr lang="en-US" dirty="0">
                <a:solidFill>
                  <a:schemeClr val="bg2"/>
                </a:solidFill>
                <a:latin typeface="Consolas"/>
                <a:cs typeface="Consolas"/>
              </a:rPr>
            </a:br>
            <a:endParaRPr lang="en-US" dirty="0">
              <a:solidFill>
                <a:schemeClr val="bg2"/>
              </a:solidFill>
              <a:latin typeface="Consolas"/>
              <a:cs typeface="Consolas"/>
            </a:endParaRPr>
          </a:p>
          <a:p>
            <a:r>
              <a:rPr lang="en-US" dirty="0">
                <a:solidFill>
                  <a:schemeClr val="bg2"/>
                </a:solidFill>
                <a:latin typeface="Consolas"/>
                <a:cs typeface="Consolas"/>
              </a:rPr>
              <a:t>    while (!</a:t>
            </a:r>
            <a:r>
              <a:rPr lang="en-US" b="1" dirty="0" err="1">
                <a:solidFill>
                  <a:schemeClr val="bg2"/>
                </a:solidFill>
                <a:latin typeface="Consolas"/>
                <a:cs typeface="Consolas"/>
              </a:rPr>
              <a:t>g_ready</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/*spin*/;</a:t>
            </a:r>
            <a:br>
              <a:rPr lang="en-US" dirty="0">
                <a:solidFill>
                  <a:schemeClr val="bg2"/>
                </a:solidFill>
                <a:latin typeface="Consolas"/>
                <a:cs typeface="Consolas"/>
              </a:rPr>
            </a:br>
            <a:endParaRPr lang="en-US" dirty="0">
              <a:solidFill>
                <a:schemeClr val="bg2"/>
              </a:solidFill>
              <a:latin typeface="Consolas"/>
              <a:cs typeface="Consolas"/>
            </a:endParaRPr>
          </a:p>
          <a:p>
            <a:r>
              <a:rPr lang="en-US" dirty="0">
                <a:solidFill>
                  <a:schemeClr val="bg2"/>
                </a:solidFill>
                <a:latin typeface="Consolas"/>
                <a:cs typeface="Consolas"/>
              </a:rPr>
              <a:t>    // consume the data...</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5" name="TextBox 4"/>
          <p:cNvSpPr txBox="1"/>
          <p:nvPr/>
        </p:nvSpPr>
        <p:spPr>
          <a:xfrm rot="1122916">
            <a:off x="6370124" y="2380154"/>
            <a:ext cx="2407530" cy="1077218"/>
          </a:xfrm>
          <a:prstGeom prst="rect">
            <a:avLst/>
          </a:prstGeom>
          <a:noFill/>
        </p:spPr>
        <p:txBody>
          <a:bodyPr wrap="none" rtlCol="0">
            <a:spAutoFit/>
          </a:bodyPr>
          <a:lstStyle/>
          <a:p>
            <a:pPr algn="ctr"/>
            <a:r>
              <a:rPr lang="en-US" sz="1600" b="1" dirty="0" err="1">
                <a:solidFill>
                  <a:schemeClr val="bg2"/>
                </a:solidFill>
                <a:latin typeface="Consolas"/>
                <a:cs typeface="Consolas"/>
              </a:rPr>
              <a:t>std</a:t>
            </a:r>
            <a:r>
              <a:rPr lang="en-US" sz="1600" b="1" dirty="0">
                <a:solidFill>
                  <a:schemeClr val="bg2"/>
                </a:solidFill>
                <a:latin typeface="Consolas"/>
                <a:cs typeface="Consolas"/>
              </a:rPr>
              <a:t>::atomic</a:t>
            </a:r>
            <a:r>
              <a:rPr lang="en-US" sz="1600" dirty="0">
                <a:solidFill>
                  <a:schemeClr val="bg2"/>
                </a:solidFill>
              </a:rPr>
              <a:t> guarantees</a:t>
            </a:r>
            <a:br>
              <a:rPr lang="en-US" sz="1600" dirty="0">
                <a:solidFill>
                  <a:schemeClr val="bg2"/>
                </a:solidFill>
              </a:rPr>
            </a:br>
            <a:r>
              <a:rPr lang="en-US" sz="1600" dirty="0">
                <a:solidFill>
                  <a:schemeClr val="bg2"/>
                </a:solidFill>
              </a:rPr>
              <a:t>that reads and writes of</a:t>
            </a:r>
            <a:br>
              <a:rPr lang="en-US" sz="1600" dirty="0">
                <a:solidFill>
                  <a:schemeClr val="bg2"/>
                </a:solidFill>
              </a:rPr>
            </a:br>
            <a:r>
              <a:rPr lang="en-US" sz="1600" dirty="0">
                <a:solidFill>
                  <a:schemeClr val="bg2"/>
                </a:solidFill>
              </a:rPr>
              <a:t>this variable will be done</a:t>
            </a:r>
            <a:br>
              <a:rPr lang="en-US" sz="1600" dirty="0">
                <a:solidFill>
                  <a:schemeClr val="bg2"/>
                </a:solidFill>
              </a:rPr>
            </a:br>
            <a:r>
              <a:rPr lang="en-US" sz="1600" b="1" dirty="0">
                <a:solidFill>
                  <a:schemeClr val="bg2"/>
                </a:solidFill>
              </a:rPr>
              <a:t>atomically</a:t>
            </a:r>
          </a:p>
        </p:txBody>
      </p:sp>
      <p:sp>
        <p:nvSpPr>
          <p:cNvPr id="6" name="Left Arrow 5"/>
          <p:cNvSpPr/>
          <p:nvPr/>
        </p:nvSpPr>
        <p:spPr>
          <a:xfrm>
            <a:off x="5299572" y="2390327"/>
            <a:ext cx="1164115" cy="293086"/>
          </a:xfrm>
          <a:prstGeom prst="leftArrow">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 name="Footer Placeholder 6">
            <a:extLst>
              <a:ext uri="{FF2B5EF4-FFF2-40B4-BE49-F238E27FC236}">
                <a16:creationId xmlns="" xmlns:a16="http://schemas.microsoft.com/office/drawing/2014/main" id="{B308771F-8FB6-49FE-BEE0-C72C2644A43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134758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 Variables</a:t>
            </a:r>
          </a:p>
        </p:txBody>
      </p:sp>
      <p:cxnSp>
        <p:nvCxnSpPr>
          <p:cNvPr id="21" name="Straight Connector 20"/>
          <p:cNvCxnSpPr>
            <a:stCxn id="9" idx="3"/>
          </p:cNvCxnSpPr>
          <p:nvPr/>
        </p:nvCxnSpPr>
        <p:spPr>
          <a:xfrm>
            <a:off x="1436825" y="3764838"/>
            <a:ext cx="7100699" cy="5857"/>
          </a:xfrm>
          <a:prstGeom prst="line">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3"/>
          </p:cNvCxnSpPr>
          <p:nvPr/>
        </p:nvCxnSpPr>
        <p:spPr>
          <a:xfrm>
            <a:off x="1436825" y="4786567"/>
            <a:ext cx="7100699" cy="0"/>
          </a:xfrm>
          <a:prstGeom prst="line">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821478" y="3577589"/>
            <a:ext cx="4184300" cy="382640"/>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33333"/>
                </a:solidFill>
                <a:latin typeface="Consolas"/>
                <a:cs typeface="Consolas"/>
              </a:rPr>
              <a:t>while (!</a:t>
            </a:r>
            <a:r>
              <a:rPr lang="en-US" sz="1600" dirty="0" err="1">
                <a:solidFill>
                  <a:srgbClr val="333333"/>
                </a:solidFill>
                <a:latin typeface="Consolas"/>
                <a:cs typeface="Consolas"/>
              </a:rPr>
              <a:t>g_ready</a:t>
            </a:r>
            <a:r>
              <a:rPr lang="en-US" sz="1600" dirty="0">
                <a:solidFill>
                  <a:srgbClr val="333333"/>
                </a:solidFill>
                <a:latin typeface="Consolas"/>
                <a:cs typeface="Consolas"/>
              </a:rPr>
              <a:t>) { }</a:t>
            </a:r>
          </a:p>
        </p:txBody>
      </p:sp>
      <p:sp>
        <p:nvSpPr>
          <p:cNvPr id="9" name="Rounded Rectangle 8"/>
          <p:cNvSpPr/>
          <p:nvPr/>
        </p:nvSpPr>
        <p:spPr>
          <a:xfrm>
            <a:off x="606477" y="3422904"/>
            <a:ext cx="830348" cy="683867"/>
          </a:xfrm>
          <a:prstGeom prst="round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core0</a:t>
            </a:r>
          </a:p>
        </p:txBody>
      </p:sp>
      <p:sp>
        <p:nvSpPr>
          <p:cNvPr id="10" name="Rounded Rectangle 9"/>
          <p:cNvSpPr/>
          <p:nvPr/>
        </p:nvSpPr>
        <p:spPr>
          <a:xfrm>
            <a:off x="606477" y="4444633"/>
            <a:ext cx="830348" cy="683867"/>
          </a:xfrm>
          <a:prstGeom prst="round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core1</a:t>
            </a:r>
          </a:p>
        </p:txBody>
      </p:sp>
      <p:sp>
        <p:nvSpPr>
          <p:cNvPr id="11" name="Rectangle 10"/>
          <p:cNvSpPr/>
          <p:nvPr/>
        </p:nvSpPr>
        <p:spPr>
          <a:xfrm>
            <a:off x="6005777" y="3577589"/>
            <a:ext cx="2189839"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33333"/>
                </a:solidFill>
                <a:latin typeface="Consolas"/>
                <a:cs typeface="Consolas"/>
              </a:rPr>
              <a:t>consume(&amp;</a:t>
            </a:r>
            <a:r>
              <a:rPr lang="en-US" sz="1600" dirty="0" err="1">
                <a:solidFill>
                  <a:srgbClr val="333333"/>
                </a:solidFill>
                <a:latin typeface="Consolas"/>
                <a:cs typeface="Consolas"/>
              </a:rPr>
              <a:t>g_data</a:t>
            </a:r>
            <a:r>
              <a:rPr lang="en-US" sz="1600" dirty="0">
                <a:solidFill>
                  <a:srgbClr val="333333"/>
                </a:solidFill>
                <a:latin typeface="Consolas"/>
                <a:cs typeface="Consolas"/>
              </a:rPr>
              <a:t>);</a:t>
            </a:r>
          </a:p>
        </p:txBody>
      </p:sp>
      <p:sp>
        <p:nvSpPr>
          <p:cNvPr id="12" name="Rectangle 11"/>
          <p:cNvSpPr/>
          <p:nvPr/>
        </p:nvSpPr>
        <p:spPr>
          <a:xfrm>
            <a:off x="1821478" y="4597034"/>
            <a:ext cx="3938941"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33333"/>
                </a:solidFill>
                <a:latin typeface="Consolas"/>
                <a:cs typeface="Consolas"/>
              </a:rPr>
              <a:t>produce(&amp;</a:t>
            </a:r>
            <a:r>
              <a:rPr lang="en-US" sz="1600" dirty="0" err="1">
                <a:solidFill>
                  <a:srgbClr val="333333"/>
                </a:solidFill>
                <a:latin typeface="Consolas"/>
                <a:cs typeface="Consolas"/>
              </a:rPr>
              <a:t>g_data</a:t>
            </a:r>
            <a:r>
              <a:rPr lang="en-US" sz="1600" dirty="0">
                <a:solidFill>
                  <a:srgbClr val="333333"/>
                </a:solidFill>
                <a:latin typeface="Consolas"/>
                <a:cs typeface="Consolas"/>
              </a:rPr>
              <a:t>);</a:t>
            </a:r>
          </a:p>
        </p:txBody>
      </p:sp>
      <p:sp>
        <p:nvSpPr>
          <p:cNvPr id="13" name="Rectangle 12"/>
          <p:cNvSpPr/>
          <p:nvPr/>
        </p:nvSpPr>
        <p:spPr>
          <a:xfrm>
            <a:off x="5760420" y="4597034"/>
            <a:ext cx="241947"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a:cs typeface="Consolas"/>
            </a:endParaRPr>
          </a:p>
        </p:txBody>
      </p:sp>
      <p:sp>
        <p:nvSpPr>
          <p:cNvPr id="14" name="Rectangle 13"/>
          <p:cNvSpPr/>
          <p:nvPr/>
        </p:nvSpPr>
        <p:spPr>
          <a:xfrm>
            <a:off x="4915588" y="5449584"/>
            <a:ext cx="1931611" cy="382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solidFill>
                  <a:srgbClr val="333333"/>
                </a:solidFill>
                <a:latin typeface="Consolas"/>
                <a:cs typeface="Consolas"/>
              </a:rPr>
              <a:t>g_ready</a:t>
            </a:r>
            <a:r>
              <a:rPr lang="en-US" sz="1600" dirty="0">
                <a:solidFill>
                  <a:srgbClr val="333333"/>
                </a:solidFill>
                <a:latin typeface="Consolas"/>
                <a:cs typeface="Consolas"/>
              </a:rPr>
              <a:t> = 1;</a:t>
            </a:r>
          </a:p>
        </p:txBody>
      </p:sp>
      <p:cxnSp>
        <p:nvCxnSpPr>
          <p:cNvPr id="16" name="Straight Arrow Connector 15"/>
          <p:cNvCxnSpPr>
            <a:stCxn id="14" idx="0"/>
            <a:endCxn id="13" idx="2"/>
          </p:cNvCxnSpPr>
          <p:nvPr/>
        </p:nvCxnSpPr>
        <p:spPr>
          <a:xfrm flipV="1">
            <a:off x="5881394" y="4979674"/>
            <a:ext cx="0" cy="46991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612754" y="3579375"/>
            <a:ext cx="208723"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333333"/>
              </a:solidFill>
              <a:latin typeface="Consolas"/>
              <a:cs typeface="Consolas"/>
            </a:endParaRPr>
          </a:p>
        </p:txBody>
      </p:sp>
      <p:sp>
        <p:nvSpPr>
          <p:cNvPr id="26" name="Rectangle 25"/>
          <p:cNvSpPr/>
          <p:nvPr/>
        </p:nvSpPr>
        <p:spPr>
          <a:xfrm>
            <a:off x="736725" y="2703692"/>
            <a:ext cx="3087584" cy="382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solidFill>
                  <a:srgbClr val="333333"/>
                </a:solidFill>
                <a:latin typeface="Consolas"/>
                <a:cs typeface="Consolas"/>
              </a:rPr>
              <a:t>pthread_create</a:t>
            </a:r>
            <a:r>
              <a:rPr lang="en-US" sz="1600" dirty="0">
                <a:solidFill>
                  <a:srgbClr val="333333"/>
                </a:solidFill>
                <a:latin typeface="Consolas"/>
                <a:cs typeface="Consolas"/>
              </a:rPr>
              <a:t>(producer);</a:t>
            </a:r>
          </a:p>
        </p:txBody>
      </p:sp>
      <p:cxnSp>
        <p:nvCxnSpPr>
          <p:cNvPr id="27" name="Straight Arrow Connector 26"/>
          <p:cNvCxnSpPr>
            <a:endCxn id="25" idx="0"/>
          </p:cNvCxnSpPr>
          <p:nvPr/>
        </p:nvCxnSpPr>
        <p:spPr>
          <a:xfrm>
            <a:off x="1717116" y="3086332"/>
            <a:ext cx="0" cy="49304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331919" y="1774797"/>
            <a:ext cx="2480166" cy="461665"/>
          </a:xfrm>
          <a:prstGeom prst="rect">
            <a:avLst/>
          </a:prstGeom>
          <a:noFill/>
        </p:spPr>
        <p:txBody>
          <a:bodyPr wrap="none" rtlCol="0">
            <a:spAutoFit/>
          </a:bodyPr>
          <a:lstStyle/>
          <a:p>
            <a:pPr algn="ctr"/>
            <a:r>
              <a:rPr lang="en-US" sz="2400" b="1" dirty="0">
                <a:solidFill>
                  <a:schemeClr val="bg2"/>
                </a:solidFill>
              </a:rPr>
              <a:t>Using Busy-Wait</a:t>
            </a:r>
          </a:p>
        </p:txBody>
      </p:sp>
      <p:sp>
        <p:nvSpPr>
          <p:cNvPr id="17" name="TextBox 16"/>
          <p:cNvSpPr txBox="1"/>
          <p:nvPr/>
        </p:nvSpPr>
        <p:spPr>
          <a:xfrm>
            <a:off x="7873118" y="4754306"/>
            <a:ext cx="644996" cy="369332"/>
          </a:xfrm>
          <a:prstGeom prst="rect">
            <a:avLst/>
          </a:prstGeom>
          <a:noFill/>
        </p:spPr>
        <p:txBody>
          <a:bodyPr wrap="none" rtlCol="0">
            <a:spAutoFit/>
          </a:bodyPr>
          <a:lstStyle/>
          <a:p>
            <a:r>
              <a:rPr lang="is-IS" i="1" dirty="0">
                <a:solidFill>
                  <a:schemeClr val="bg2"/>
                </a:solidFill>
              </a:rPr>
              <a:t>time</a:t>
            </a:r>
            <a:endParaRPr lang="en-US" i="1" dirty="0">
              <a:solidFill>
                <a:schemeClr val="bg2"/>
              </a:solidFill>
            </a:endParaRPr>
          </a:p>
        </p:txBody>
      </p:sp>
      <p:sp>
        <p:nvSpPr>
          <p:cNvPr id="2" name="Footer Placeholder 1">
            <a:extLst>
              <a:ext uri="{FF2B5EF4-FFF2-40B4-BE49-F238E27FC236}">
                <a16:creationId xmlns="" xmlns:a16="http://schemas.microsoft.com/office/drawing/2014/main" id="{207BC18E-0AAA-49B0-8D8E-8452F7F9CFD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452814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normAutofit lnSpcReduction="10000"/>
          </a:bodyPr>
          <a:lstStyle/>
          <a:p>
            <a:r>
              <a:rPr lang="en-US" b="1" dirty="0"/>
              <a:t>Blocking calls </a:t>
            </a:r>
            <a:r>
              <a:rPr lang="en-US" dirty="0"/>
              <a:t>allow one thread to wait until another thread has completed a task…</a:t>
            </a:r>
          </a:p>
          <a:p>
            <a:pPr lvl="1"/>
            <a:r>
              <a:rPr lang="en-US" sz="2000" b="1" dirty="0">
                <a:latin typeface="Consolas" panose="020B0609020204030204" pitchFamily="49" charset="0"/>
              </a:rPr>
              <a:t>lock()</a:t>
            </a:r>
            <a:r>
              <a:rPr lang="en-US" dirty="0"/>
              <a:t>: Sleep until the other thread </a:t>
            </a:r>
            <a:r>
              <a:rPr lang="en-US" b="1" dirty="0"/>
              <a:t>releases a mutex</a:t>
            </a:r>
          </a:p>
          <a:p>
            <a:pPr lvl="1"/>
            <a:r>
              <a:rPr lang="en-US" sz="2000" b="1" dirty="0">
                <a:latin typeface="Consolas" panose="020B0609020204030204" pitchFamily="49" charset="0"/>
              </a:rPr>
              <a:t>join()</a:t>
            </a:r>
            <a:r>
              <a:rPr lang="en-US" dirty="0"/>
              <a:t>: Sleep until the other thread </a:t>
            </a:r>
            <a:r>
              <a:rPr lang="en-US" b="1" dirty="0"/>
              <a:t>has</a:t>
            </a:r>
            <a:r>
              <a:rPr lang="en-US" dirty="0"/>
              <a:t> </a:t>
            </a:r>
            <a:r>
              <a:rPr lang="en-US" b="1" dirty="0"/>
              <a:t>terminated</a:t>
            </a:r>
          </a:p>
          <a:p>
            <a:r>
              <a:rPr lang="en-US" dirty="0"/>
              <a:t>However, </a:t>
            </a:r>
            <a:r>
              <a:rPr lang="en-US" b="1" dirty="0"/>
              <a:t>the kernel decides </a:t>
            </a:r>
            <a:r>
              <a:rPr lang="en-US" dirty="0"/>
              <a:t>when to wake up the blocked thread</a:t>
            </a:r>
          </a:p>
          <a:p>
            <a:pPr lvl="1"/>
            <a:r>
              <a:rPr lang="en-US" dirty="0"/>
              <a:t>Other threads can only control this process indirectly</a:t>
            </a:r>
          </a:p>
          <a:p>
            <a:r>
              <a:rPr lang="en-US" dirty="0"/>
              <a:t>A </a:t>
            </a:r>
            <a:r>
              <a:rPr lang="en-US" b="1" dirty="0"/>
              <a:t>condition variable </a:t>
            </a:r>
            <a:r>
              <a:rPr lang="en-US" dirty="0"/>
              <a:t>(aka </a:t>
            </a:r>
            <a:r>
              <a:rPr lang="en-US" b="1" dirty="0"/>
              <a:t>event</a:t>
            </a:r>
            <a:r>
              <a:rPr lang="en-US" dirty="0"/>
              <a:t>) is a mechanism which allows one thread to “wake up” another explicitly</a:t>
            </a:r>
          </a:p>
          <a:p>
            <a:endParaRPr lang="en-US" dirty="0"/>
          </a:p>
        </p:txBody>
      </p:sp>
      <p:sp>
        <p:nvSpPr>
          <p:cNvPr id="4" name="Footer Placeholder 3">
            <a:extLst>
              <a:ext uri="{FF2B5EF4-FFF2-40B4-BE49-F238E27FC236}">
                <a16:creationId xmlns="" xmlns:a16="http://schemas.microsoft.com/office/drawing/2014/main" id="{39CF0159-80DF-4448-B91B-825DB13B975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836268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normAutofit/>
          </a:bodyPr>
          <a:lstStyle/>
          <a:p>
            <a:r>
              <a:rPr lang="en-US" dirty="0"/>
              <a:t>A </a:t>
            </a:r>
            <a:r>
              <a:rPr lang="en-US" b="1" dirty="0"/>
              <a:t>condition variable </a:t>
            </a:r>
            <a:r>
              <a:rPr lang="en-US" dirty="0"/>
              <a:t>is essentially a </a:t>
            </a:r>
            <a:r>
              <a:rPr lang="en-US" b="1" dirty="0"/>
              <a:t>queue</a:t>
            </a:r>
            <a:r>
              <a:rPr lang="en-US" dirty="0"/>
              <a:t> </a:t>
            </a:r>
            <a:r>
              <a:rPr lang="en-US" b="1" dirty="0"/>
              <a:t>of threads </a:t>
            </a:r>
            <a:r>
              <a:rPr lang="en-US" dirty="0"/>
              <a:t>that are waiting for a condition to become true</a:t>
            </a:r>
          </a:p>
          <a:p>
            <a:pPr lvl="1"/>
            <a:r>
              <a:rPr lang="en-US" dirty="0"/>
              <a:t>Threads </a:t>
            </a:r>
            <a:r>
              <a:rPr lang="en-US" b="1" dirty="0"/>
              <a:t>sleep</a:t>
            </a:r>
            <a:r>
              <a:rPr lang="en-US" dirty="0"/>
              <a:t> rather than </a:t>
            </a:r>
            <a:r>
              <a:rPr lang="en-US" b="1" dirty="0"/>
              <a:t>busy-wait</a:t>
            </a:r>
          </a:p>
          <a:p>
            <a:pPr lvl="1"/>
            <a:r>
              <a:rPr lang="en-US" dirty="0"/>
              <a:t>Kernel </a:t>
            </a:r>
            <a:r>
              <a:rPr lang="en-US" b="1" dirty="0"/>
              <a:t>wakes </a:t>
            </a:r>
            <a:r>
              <a:rPr lang="en-US" dirty="0"/>
              <a:t>them when the condition becomes </a:t>
            </a:r>
            <a:r>
              <a:rPr lang="en-US" i="1" dirty="0"/>
              <a:t>signaled</a:t>
            </a:r>
          </a:p>
          <a:p>
            <a:r>
              <a:rPr lang="en-US" dirty="0"/>
              <a:t>Condition variable object provides (at least) two functions:</a:t>
            </a:r>
          </a:p>
          <a:p>
            <a:pPr lvl="1"/>
            <a:r>
              <a:rPr lang="en-US" sz="2000" b="1" dirty="0">
                <a:latin typeface="Consolas"/>
                <a:cs typeface="Consolas"/>
              </a:rPr>
              <a:t>wait()</a:t>
            </a:r>
            <a:r>
              <a:rPr lang="en-US" dirty="0"/>
              <a:t> causes a thread to </a:t>
            </a:r>
            <a:r>
              <a:rPr lang="en-US" b="1" dirty="0"/>
              <a:t>sleep</a:t>
            </a:r>
            <a:r>
              <a:rPr lang="en-US" dirty="0"/>
              <a:t> and place itself on the queue until the condition variable becomes </a:t>
            </a:r>
            <a:r>
              <a:rPr lang="en-US" i="1" dirty="0"/>
              <a:t>signaled</a:t>
            </a:r>
          </a:p>
          <a:p>
            <a:pPr lvl="1"/>
            <a:r>
              <a:rPr lang="en-US" sz="2000" b="1" dirty="0">
                <a:latin typeface="Consolas"/>
                <a:cs typeface="Consolas"/>
              </a:rPr>
              <a:t>signal()</a:t>
            </a:r>
            <a:r>
              <a:rPr lang="en-US" dirty="0"/>
              <a:t> puts the condition variable into its </a:t>
            </a:r>
            <a:r>
              <a:rPr lang="en-US" b="1" i="1" dirty="0"/>
              <a:t>signaled</a:t>
            </a:r>
            <a:r>
              <a:rPr lang="en-US" dirty="0"/>
              <a:t> state, thereby </a:t>
            </a:r>
            <a:r>
              <a:rPr lang="en-US" b="1" dirty="0"/>
              <a:t>waking</a:t>
            </a:r>
            <a:r>
              <a:rPr lang="en-US" dirty="0"/>
              <a:t> all sleeping threads</a:t>
            </a:r>
          </a:p>
        </p:txBody>
      </p:sp>
      <p:sp>
        <p:nvSpPr>
          <p:cNvPr id="4" name="Footer Placeholder 3">
            <a:extLst>
              <a:ext uri="{FF2B5EF4-FFF2-40B4-BE49-F238E27FC236}">
                <a16:creationId xmlns="" xmlns:a16="http://schemas.microsoft.com/office/drawing/2014/main" id="{C55EC4DC-4A5B-4F5C-A7AE-89A95BFEEEE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414631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 Variables</a:t>
            </a:r>
          </a:p>
        </p:txBody>
      </p:sp>
      <p:cxnSp>
        <p:nvCxnSpPr>
          <p:cNvPr id="21" name="Straight Connector 20"/>
          <p:cNvCxnSpPr>
            <a:stCxn id="9" idx="3"/>
          </p:cNvCxnSpPr>
          <p:nvPr/>
        </p:nvCxnSpPr>
        <p:spPr>
          <a:xfrm>
            <a:off x="1436825" y="3764838"/>
            <a:ext cx="7100699" cy="5857"/>
          </a:xfrm>
          <a:prstGeom prst="line">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3"/>
          </p:cNvCxnSpPr>
          <p:nvPr/>
        </p:nvCxnSpPr>
        <p:spPr>
          <a:xfrm>
            <a:off x="1436825" y="4782492"/>
            <a:ext cx="7100699" cy="0"/>
          </a:xfrm>
          <a:prstGeom prst="line">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896774" y="3579375"/>
            <a:ext cx="284923"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333333"/>
              </a:solidFill>
              <a:latin typeface="Consolas"/>
              <a:cs typeface="Consolas"/>
            </a:endParaRPr>
          </a:p>
        </p:txBody>
      </p:sp>
      <p:sp>
        <p:nvSpPr>
          <p:cNvPr id="9" name="Rounded Rectangle 8"/>
          <p:cNvSpPr/>
          <p:nvPr/>
        </p:nvSpPr>
        <p:spPr>
          <a:xfrm>
            <a:off x="606477" y="3422904"/>
            <a:ext cx="830348" cy="683867"/>
          </a:xfrm>
          <a:prstGeom prst="round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core0</a:t>
            </a:r>
          </a:p>
        </p:txBody>
      </p:sp>
      <p:sp>
        <p:nvSpPr>
          <p:cNvPr id="10" name="Rounded Rectangle 9"/>
          <p:cNvSpPr/>
          <p:nvPr/>
        </p:nvSpPr>
        <p:spPr>
          <a:xfrm>
            <a:off x="606477" y="4440558"/>
            <a:ext cx="830348" cy="683867"/>
          </a:xfrm>
          <a:prstGeom prst="round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core1</a:t>
            </a:r>
          </a:p>
        </p:txBody>
      </p:sp>
      <p:sp>
        <p:nvSpPr>
          <p:cNvPr id="11" name="Rectangle 10"/>
          <p:cNvSpPr/>
          <p:nvPr/>
        </p:nvSpPr>
        <p:spPr>
          <a:xfrm>
            <a:off x="6005777" y="3577589"/>
            <a:ext cx="2189839"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33333"/>
                </a:solidFill>
                <a:latin typeface="Consolas"/>
                <a:cs typeface="Consolas"/>
              </a:rPr>
              <a:t>consume(&amp;</a:t>
            </a:r>
            <a:r>
              <a:rPr lang="en-US" sz="1600" dirty="0" err="1">
                <a:solidFill>
                  <a:srgbClr val="333333"/>
                </a:solidFill>
                <a:latin typeface="Consolas"/>
                <a:cs typeface="Consolas"/>
              </a:rPr>
              <a:t>g_data</a:t>
            </a:r>
            <a:r>
              <a:rPr lang="en-US" sz="1600" dirty="0">
                <a:solidFill>
                  <a:srgbClr val="333333"/>
                </a:solidFill>
                <a:latin typeface="Consolas"/>
                <a:cs typeface="Consolas"/>
              </a:rPr>
              <a:t>);</a:t>
            </a:r>
          </a:p>
        </p:txBody>
      </p:sp>
      <p:sp>
        <p:nvSpPr>
          <p:cNvPr id="12" name="Rectangle 11"/>
          <p:cNvSpPr/>
          <p:nvPr/>
        </p:nvSpPr>
        <p:spPr>
          <a:xfrm>
            <a:off x="1821478" y="4592959"/>
            <a:ext cx="3938941"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33333"/>
                </a:solidFill>
                <a:latin typeface="Consolas"/>
                <a:cs typeface="Consolas"/>
              </a:rPr>
              <a:t>produce(&amp;</a:t>
            </a:r>
            <a:r>
              <a:rPr lang="en-US" sz="1600" dirty="0" err="1">
                <a:solidFill>
                  <a:srgbClr val="333333"/>
                </a:solidFill>
                <a:latin typeface="Consolas"/>
                <a:cs typeface="Consolas"/>
              </a:rPr>
              <a:t>g_data</a:t>
            </a:r>
            <a:r>
              <a:rPr lang="en-US" sz="1600" dirty="0">
                <a:solidFill>
                  <a:srgbClr val="333333"/>
                </a:solidFill>
                <a:latin typeface="Consolas"/>
                <a:cs typeface="Consolas"/>
              </a:rPr>
              <a:t>);</a:t>
            </a:r>
          </a:p>
        </p:txBody>
      </p:sp>
      <p:sp>
        <p:nvSpPr>
          <p:cNvPr id="13" name="Rectangle 12"/>
          <p:cNvSpPr/>
          <p:nvPr/>
        </p:nvSpPr>
        <p:spPr>
          <a:xfrm>
            <a:off x="5760420" y="4592959"/>
            <a:ext cx="241947"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a:cs typeface="Consolas"/>
            </a:endParaRPr>
          </a:p>
        </p:txBody>
      </p:sp>
      <p:sp>
        <p:nvSpPr>
          <p:cNvPr id="14" name="Rectangle 13"/>
          <p:cNvSpPr/>
          <p:nvPr/>
        </p:nvSpPr>
        <p:spPr>
          <a:xfrm>
            <a:off x="3964267" y="5445509"/>
            <a:ext cx="3834253" cy="382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333333"/>
                </a:solidFill>
                <a:latin typeface="Consolas"/>
                <a:cs typeface="Consolas"/>
              </a:rPr>
              <a:t>pthread_cond_signal</a:t>
            </a:r>
            <a:r>
              <a:rPr lang="en-US" sz="1600" dirty="0">
                <a:solidFill>
                  <a:srgbClr val="333333"/>
                </a:solidFill>
                <a:latin typeface="Consolas"/>
                <a:cs typeface="Consolas"/>
              </a:rPr>
              <a:t>(&amp;</a:t>
            </a:r>
            <a:r>
              <a:rPr lang="en-US" sz="1600" dirty="0" err="1">
                <a:solidFill>
                  <a:srgbClr val="333333"/>
                </a:solidFill>
                <a:latin typeface="Consolas"/>
                <a:cs typeface="Consolas"/>
              </a:rPr>
              <a:t>g_cond</a:t>
            </a:r>
            <a:r>
              <a:rPr lang="en-US" sz="1600" dirty="0">
                <a:solidFill>
                  <a:srgbClr val="333333"/>
                </a:solidFill>
                <a:latin typeface="Consolas"/>
                <a:cs typeface="Consolas"/>
              </a:rPr>
              <a:t>);</a:t>
            </a:r>
          </a:p>
        </p:txBody>
      </p:sp>
      <p:cxnSp>
        <p:nvCxnSpPr>
          <p:cNvPr id="16" name="Straight Arrow Connector 15"/>
          <p:cNvCxnSpPr>
            <a:stCxn id="14" idx="0"/>
            <a:endCxn id="13" idx="2"/>
          </p:cNvCxnSpPr>
          <p:nvPr/>
        </p:nvCxnSpPr>
        <p:spPr>
          <a:xfrm flipV="1">
            <a:off x="5881394" y="4975599"/>
            <a:ext cx="0" cy="46991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612754" y="3579375"/>
            <a:ext cx="284021" cy="382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333333"/>
              </a:solidFill>
              <a:latin typeface="Consolas"/>
              <a:cs typeface="Consolas"/>
            </a:endParaRPr>
          </a:p>
        </p:txBody>
      </p:sp>
      <p:sp>
        <p:nvSpPr>
          <p:cNvPr id="26" name="Rectangle 25"/>
          <p:cNvSpPr/>
          <p:nvPr/>
        </p:nvSpPr>
        <p:spPr>
          <a:xfrm>
            <a:off x="485025" y="2369404"/>
            <a:ext cx="3087584" cy="382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solidFill>
                  <a:srgbClr val="333333"/>
                </a:solidFill>
                <a:latin typeface="Consolas"/>
                <a:cs typeface="Consolas"/>
              </a:rPr>
              <a:t>pthread_create</a:t>
            </a:r>
            <a:r>
              <a:rPr lang="en-US" sz="1600" dirty="0">
                <a:solidFill>
                  <a:srgbClr val="333333"/>
                </a:solidFill>
                <a:latin typeface="Consolas"/>
                <a:cs typeface="Consolas"/>
              </a:rPr>
              <a:t>(producer);</a:t>
            </a:r>
          </a:p>
        </p:txBody>
      </p:sp>
      <p:cxnSp>
        <p:nvCxnSpPr>
          <p:cNvPr id="27" name="Straight Arrow Connector 26"/>
          <p:cNvCxnSpPr>
            <a:endCxn id="25" idx="0"/>
          </p:cNvCxnSpPr>
          <p:nvPr/>
        </p:nvCxnSpPr>
        <p:spPr>
          <a:xfrm>
            <a:off x="1506023" y="2752044"/>
            <a:ext cx="248742" cy="82733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748425" y="1774797"/>
            <a:ext cx="3647152" cy="461665"/>
          </a:xfrm>
          <a:prstGeom prst="rect">
            <a:avLst/>
          </a:prstGeom>
          <a:noFill/>
        </p:spPr>
        <p:txBody>
          <a:bodyPr wrap="none" rtlCol="0">
            <a:spAutoFit/>
          </a:bodyPr>
          <a:lstStyle/>
          <a:p>
            <a:pPr algn="ctr"/>
            <a:r>
              <a:rPr lang="en-US" sz="2400" b="1" dirty="0">
                <a:solidFill>
                  <a:schemeClr val="bg2"/>
                </a:solidFill>
              </a:rPr>
              <a:t>Using Condition Variable</a:t>
            </a:r>
          </a:p>
        </p:txBody>
      </p:sp>
      <p:sp>
        <p:nvSpPr>
          <p:cNvPr id="17" name="Rectangle 16"/>
          <p:cNvSpPr/>
          <p:nvPr/>
        </p:nvSpPr>
        <p:spPr>
          <a:xfrm>
            <a:off x="1777117" y="2696342"/>
            <a:ext cx="4687229" cy="3826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333333"/>
                </a:solidFill>
                <a:latin typeface="Consolas"/>
                <a:cs typeface="Consolas"/>
              </a:rPr>
              <a:t>pthread_cond_wait</a:t>
            </a:r>
            <a:r>
              <a:rPr lang="en-US" sz="1600" dirty="0">
                <a:solidFill>
                  <a:srgbClr val="333333"/>
                </a:solidFill>
                <a:latin typeface="Consolas"/>
                <a:cs typeface="Consolas"/>
              </a:rPr>
              <a:t>(&amp;</a:t>
            </a:r>
            <a:r>
              <a:rPr lang="en-US" sz="1600" dirty="0" err="1">
                <a:solidFill>
                  <a:srgbClr val="333333"/>
                </a:solidFill>
                <a:latin typeface="Consolas"/>
                <a:cs typeface="Consolas"/>
              </a:rPr>
              <a:t>g_cond</a:t>
            </a:r>
            <a:r>
              <a:rPr lang="en-US" sz="1600" dirty="0">
                <a:solidFill>
                  <a:srgbClr val="333333"/>
                </a:solidFill>
                <a:latin typeface="Consolas"/>
                <a:cs typeface="Consolas"/>
              </a:rPr>
              <a:t>, &amp;</a:t>
            </a:r>
            <a:r>
              <a:rPr lang="en-US" sz="1600" dirty="0" err="1">
                <a:solidFill>
                  <a:srgbClr val="333333"/>
                </a:solidFill>
                <a:latin typeface="Consolas"/>
                <a:cs typeface="Consolas"/>
              </a:rPr>
              <a:t>g_mutex</a:t>
            </a:r>
            <a:r>
              <a:rPr lang="en-US" sz="1600" dirty="0">
                <a:solidFill>
                  <a:srgbClr val="333333"/>
                </a:solidFill>
                <a:latin typeface="Consolas"/>
                <a:cs typeface="Consolas"/>
              </a:rPr>
              <a:t>);</a:t>
            </a:r>
          </a:p>
        </p:txBody>
      </p:sp>
      <p:cxnSp>
        <p:nvCxnSpPr>
          <p:cNvPr id="19" name="Straight Arrow Connector 18"/>
          <p:cNvCxnSpPr>
            <a:endCxn id="5" idx="0"/>
          </p:cNvCxnSpPr>
          <p:nvPr/>
        </p:nvCxnSpPr>
        <p:spPr>
          <a:xfrm flipH="1">
            <a:off x="2039236" y="3078982"/>
            <a:ext cx="215728" cy="50039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69821" y="3891815"/>
            <a:ext cx="747207" cy="369332"/>
          </a:xfrm>
          <a:prstGeom prst="rect">
            <a:avLst/>
          </a:prstGeom>
          <a:noFill/>
        </p:spPr>
        <p:txBody>
          <a:bodyPr wrap="none" rtlCol="0">
            <a:spAutoFit/>
          </a:bodyPr>
          <a:lstStyle/>
          <a:p>
            <a:r>
              <a:rPr lang="en-US" i="1" dirty="0" err="1">
                <a:solidFill>
                  <a:schemeClr val="bg2"/>
                </a:solidFill>
              </a:rPr>
              <a:t>zzz</a:t>
            </a:r>
            <a:r>
              <a:rPr lang="is-IS" i="1" dirty="0">
                <a:solidFill>
                  <a:schemeClr val="bg2"/>
                </a:solidFill>
              </a:rPr>
              <a:t>…</a:t>
            </a:r>
            <a:endParaRPr lang="en-US" i="1" dirty="0">
              <a:solidFill>
                <a:schemeClr val="bg2"/>
              </a:solidFill>
            </a:endParaRPr>
          </a:p>
        </p:txBody>
      </p:sp>
      <p:sp>
        <p:nvSpPr>
          <p:cNvPr id="28" name="TextBox 27"/>
          <p:cNvSpPr txBox="1"/>
          <p:nvPr/>
        </p:nvSpPr>
        <p:spPr>
          <a:xfrm>
            <a:off x="5663622" y="3891815"/>
            <a:ext cx="770218" cy="369332"/>
          </a:xfrm>
          <a:prstGeom prst="rect">
            <a:avLst/>
          </a:prstGeom>
          <a:noFill/>
        </p:spPr>
        <p:txBody>
          <a:bodyPr wrap="none" rtlCol="0">
            <a:spAutoFit/>
          </a:bodyPr>
          <a:lstStyle/>
          <a:p>
            <a:r>
              <a:rPr lang="en-US" i="1" dirty="0">
                <a:solidFill>
                  <a:schemeClr val="bg2"/>
                </a:solidFill>
              </a:rPr>
              <a:t>wake!</a:t>
            </a:r>
          </a:p>
        </p:txBody>
      </p:sp>
      <p:sp>
        <p:nvSpPr>
          <p:cNvPr id="29" name="Rectangle 28"/>
          <p:cNvSpPr/>
          <p:nvPr/>
        </p:nvSpPr>
        <p:spPr>
          <a:xfrm>
            <a:off x="2254964" y="3573518"/>
            <a:ext cx="3626430" cy="38264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a:solidFill>
                  <a:srgbClr val="333333"/>
                </a:solidFill>
                <a:latin typeface="Consolas"/>
                <a:cs typeface="Consolas"/>
              </a:rPr>
              <a:t>other_thread</a:t>
            </a:r>
            <a:endParaRPr lang="en-US" sz="1600" dirty="0">
              <a:solidFill>
                <a:srgbClr val="333333"/>
              </a:solidFill>
              <a:latin typeface="Consolas"/>
              <a:cs typeface="Consolas"/>
            </a:endParaRPr>
          </a:p>
        </p:txBody>
      </p:sp>
      <p:sp>
        <p:nvSpPr>
          <p:cNvPr id="2" name="Footer Placeholder 1">
            <a:extLst>
              <a:ext uri="{FF2B5EF4-FFF2-40B4-BE49-F238E27FC236}">
                <a16:creationId xmlns="" xmlns:a16="http://schemas.microsoft.com/office/drawing/2014/main" id="{DAE2584D-9DA3-4E8F-A4BC-864E3A2CA78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51197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normAutofit/>
          </a:bodyPr>
          <a:lstStyle/>
          <a:p>
            <a:r>
              <a:rPr lang="en-US" dirty="0"/>
              <a:t>Condition variables are always used in conjunction with a </a:t>
            </a:r>
            <a:r>
              <a:rPr lang="en-US" b="1" dirty="0" err="1"/>
              <a:t>mutex</a:t>
            </a:r>
            <a:r>
              <a:rPr lang="en-US" dirty="0"/>
              <a:t> and a </a:t>
            </a:r>
            <a:r>
              <a:rPr lang="en-US" b="1" dirty="0"/>
              <a:t>predicate</a:t>
            </a:r>
            <a:r>
              <a:rPr lang="en-US" dirty="0"/>
              <a:t> (e.g., </a:t>
            </a:r>
            <a:r>
              <a:rPr lang="en-US" sz="2000" b="1" dirty="0" err="1">
                <a:latin typeface="Consolas"/>
                <a:cs typeface="Consolas"/>
              </a:rPr>
              <a:t>g_ready</a:t>
            </a:r>
            <a:r>
              <a:rPr lang="en-US" dirty="0"/>
              <a:t> flag)</a:t>
            </a:r>
            <a:endParaRPr lang="en-US" b="1" dirty="0"/>
          </a:p>
          <a:p>
            <a:pPr lvl="1"/>
            <a:r>
              <a:rPr lang="en-US" dirty="0"/>
              <a:t>The </a:t>
            </a:r>
            <a:r>
              <a:rPr lang="en-US" b="1" dirty="0" err="1"/>
              <a:t>mutex</a:t>
            </a:r>
            <a:r>
              <a:rPr lang="en-US" dirty="0"/>
              <a:t> is used to prevent race conditions during the process of putting threads to sleep</a:t>
            </a:r>
          </a:p>
          <a:p>
            <a:pPr lvl="1"/>
            <a:r>
              <a:rPr lang="en-US" dirty="0"/>
              <a:t>The </a:t>
            </a:r>
            <a:r>
              <a:rPr lang="en-US" b="1" dirty="0"/>
              <a:t>predicate</a:t>
            </a:r>
            <a:r>
              <a:rPr lang="en-US" dirty="0"/>
              <a:t> indicates when producer has produced its data</a:t>
            </a:r>
          </a:p>
          <a:p>
            <a:pPr lvl="1"/>
            <a:r>
              <a:rPr lang="en-US" dirty="0"/>
              <a:t>Sadly, the </a:t>
            </a:r>
            <a:r>
              <a:rPr lang="en-US" b="1" dirty="0"/>
              <a:t>signaled state </a:t>
            </a:r>
            <a:r>
              <a:rPr lang="en-US" dirty="0"/>
              <a:t>of the condition variable cannot be used </a:t>
            </a:r>
            <a:r>
              <a:rPr lang="en-US" i="1" dirty="0"/>
              <a:t>as </a:t>
            </a:r>
            <a:r>
              <a:rPr lang="en-US" dirty="0"/>
              <a:t>the predicate</a:t>
            </a:r>
          </a:p>
          <a:p>
            <a:pPr lvl="2"/>
            <a:r>
              <a:rPr lang="en-US" dirty="0"/>
              <a:t>The term “condition variable” is really a total misnomer!</a:t>
            </a:r>
          </a:p>
          <a:p>
            <a:pPr lvl="2"/>
            <a:r>
              <a:rPr lang="en-US" dirty="0"/>
              <a:t>It’s really a </a:t>
            </a:r>
            <a:r>
              <a:rPr lang="en-US" b="1" dirty="0"/>
              <a:t>waiting thread queue</a:t>
            </a:r>
          </a:p>
        </p:txBody>
      </p:sp>
      <p:sp>
        <p:nvSpPr>
          <p:cNvPr id="4" name="Footer Placeholder 3">
            <a:extLst>
              <a:ext uri="{FF2B5EF4-FFF2-40B4-BE49-F238E27FC236}">
                <a16:creationId xmlns="" xmlns:a16="http://schemas.microsoft.com/office/drawing/2014/main" id="{3D865811-6251-4A0F-915D-3299518E410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50420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Parallelism</a:t>
            </a:r>
          </a:p>
        </p:txBody>
      </p:sp>
      <p:sp>
        <p:nvSpPr>
          <p:cNvPr id="3" name="Content Placeholder 2"/>
          <p:cNvSpPr>
            <a:spLocks noGrp="1"/>
          </p:cNvSpPr>
          <p:nvPr>
            <p:ph idx="1"/>
          </p:nvPr>
        </p:nvSpPr>
        <p:spPr/>
        <p:txBody>
          <a:bodyPr>
            <a:normAutofit/>
          </a:bodyPr>
          <a:lstStyle/>
          <a:p>
            <a:r>
              <a:rPr lang="en-US" b="1" dirty="0"/>
              <a:t>Implicit parallelism </a:t>
            </a:r>
            <a:r>
              <a:rPr lang="en-US" dirty="0"/>
              <a:t>is the use of parallelism to improve performance of </a:t>
            </a:r>
            <a:r>
              <a:rPr lang="en-US" b="1" dirty="0"/>
              <a:t>preexisting</a:t>
            </a:r>
            <a:r>
              <a:rPr lang="en-US" dirty="0"/>
              <a:t> (</a:t>
            </a:r>
            <a:r>
              <a:rPr lang="en-US" b="1" dirty="0"/>
              <a:t>sequential</a:t>
            </a:r>
            <a:r>
              <a:rPr lang="en-US" dirty="0"/>
              <a:t>) code</a:t>
            </a:r>
          </a:p>
          <a:p>
            <a:pPr lvl="1"/>
            <a:r>
              <a:rPr lang="en-US" dirty="0"/>
              <a:t>Little or no programmer/compiler intervention required</a:t>
            </a:r>
          </a:p>
          <a:p>
            <a:pPr lvl="2"/>
            <a:r>
              <a:rPr lang="en-US" i="1" dirty="0"/>
              <a:t>although </a:t>
            </a:r>
            <a:r>
              <a:rPr lang="en-US" b="1" i="1" dirty="0"/>
              <a:t>knowledge</a:t>
            </a:r>
            <a:r>
              <a:rPr lang="en-US" i="1" dirty="0"/>
              <a:t> of implicit parallelism </a:t>
            </a:r>
            <a:r>
              <a:rPr lang="en-US" b="1" i="1" dirty="0"/>
              <a:t>aids optimization</a:t>
            </a:r>
            <a:r>
              <a:rPr lang="en-US" i="1" dirty="0"/>
              <a:t>!</a:t>
            </a:r>
            <a:endParaRPr lang="en-US" dirty="0"/>
          </a:p>
          <a:p>
            <a:r>
              <a:rPr lang="en-US" dirty="0"/>
              <a:t>Used in consumer electronics since ~1989</a:t>
            </a:r>
          </a:p>
          <a:p>
            <a:pPr lvl="1"/>
            <a:r>
              <a:rPr lang="en-US" b="1" dirty="0"/>
              <a:t>Pipelining</a:t>
            </a:r>
          </a:p>
          <a:p>
            <a:pPr lvl="1"/>
            <a:r>
              <a:rPr lang="en-US" b="1" dirty="0"/>
              <a:t>Superscalar</a:t>
            </a:r>
          </a:p>
          <a:p>
            <a:pPr lvl="1"/>
            <a:r>
              <a:rPr lang="en-US" b="1" dirty="0"/>
              <a:t>VLIW</a:t>
            </a:r>
          </a:p>
          <a:p>
            <a:pPr lvl="1"/>
            <a:r>
              <a:rPr lang="en-US" dirty="0"/>
              <a:t>e.g., pipelined CPU can run existing code faster than a non-pipelined CPU that supports the same ISA</a:t>
            </a:r>
          </a:p>
        </p:txBody>
      </p:sp>
      <p:sp>
        <p:nvSpPr>
          <p:cNvPr id="4" name="Footer Placeholder 3">
            <a:extLst>
              <a:ext uri="{FF2B5EF4-FFF2-40B4-BE49-F238E27FC236}">
                <a16:creationId xmlns="" xmlns:a16="http://schemas.microsoft.com/office/drawing/2014/main" id="{CDA11CB5-7FB8-4121-8A33-4AE6D7830CD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728101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7" name="Content Placeholder 6"/>
          <p:cNvSpPr>
            <a:spLocks noGrp="1"/>
          </p:cNvSpPr>
          <p:nvPr>
            <p:ph idx="1"/>
          </p:nvPr>
        </p:nvSpPr>
        <p:spPr/>
        <p:txBody>
          <a:bodyPr>
            <a:normAutofit lnSpcReduction="10000"/>
          </a:bodyPr>
          <a:lstStyle/>
          <a:p>
            <a:r>
              <a:rPr lang="en-US" dirty="0"/>
              <a:t>Producer:</a:t>
            </a:r>
          </a:p>
          <a:p>
            <a:pPr lvl="1"/>
            <a:r>
              <a:rPr lang="en-US" b="1" dirty="0"/>
              <a:t>Lock</a:t>
            </a:r>
            <a:r>
              <a:rPr lang="en-US" dirty="0"/>
              <a:t> </a:t>
            </a:r>
            <a:r>
              <a:rPr lang="en-US" dirty="0" err="1"/>
              <a:t>mutex</a:t>
            </a:r>
            <a:endParaRPr lang="en-US" dirty="0"/>
          </a:p>
          <a:p>
            <a:pPr lvl="1"/>
            <a:r>
              <a:rPr lang="en-US" dirty="0"/>
              <a:t>Set </a:t>
            </a:r>
            <a:r>
              <a:rPr lang="en-US" sz="2000" b="1" dirty="0" err="1">
                <a:latin typeface="Consolas"/>
                <a:cs typeface="Consolas"/>
              </a:rPr>
              <a:t>g_ready</a:t>
            </a:r>
            <a:r>
              <a:rPr lang="en-US" b="1" dirty="0"/>
              <a:t> </a:t>
            </a:r>
            <a:r>
              <a:rPr lang="en-US" dirty="0"/>
              <a:t>flag to </a:t>
            </a:r>
            <a:r>
              <a:rPr lang="en-US" b="1" dirty="0"/>
              <a:t>true</a:t>
            </a:r>
          </a:p>
          <a:p>
            <a:pPr lvl="1"/>
            <a:r>
              <a:rPr lang="en-US" b="1" dirty="0"/>
              <a:t>Signal</a:t>
            </a:r>
            <a:r>
              <a:rPr lang="en-US" dirty="0"/>
              <a:t> the condition variable</a:t>
            </a:r>
          </a:p>
          <a:p>
            <a:pPr lvl="1"/>
            <a:r>
              <a:rPr lang="en-US" b="1" dirty="0"/>
              <a:t>Unlock</a:t>
            </a:r>
            <a:r>
              <a:rPr lang="en-US" dirty="0"/>
              <a:t> </a:t>
            </a:r>
            <a:r>
              <a:rPr lang="en-US" dirty="0" err="1"/>
              <a:t>mutex</a:t>
            </a:r>
            <a:endParaRPr lang="en-US" dirty="0"/>
          </a:p>
          <a:p>
            <a:r>
              <a:rPr lang="en-US" dirty="0"/>
              <a:t>Consumer:</a:t>
            </a:r>
          </a:p>
          <a:p>
            <a:pPr lvl="1"/>
            <a:r>
              <a:rPr lang="en-US" b="1" dirty="0"/>
              <a:t>Lock</a:t>
            </a:r>
            <a:r>
              <a:rPr lang="en-US" dirty="0"/>
              <a:t> </a:t>
            </a:r>
            <a:r>
              <a:rPr lang="en-US" dirty="0" err="1"/>
              <a:t>mutex</a:t>
            </a:r>
            <a:endParaRPr lang="en-US" dirty="0"/>
          </a:p>
          <a:p>
            <a:pPr lvl="1"/>
            <a:r>
              <a:rPr lang="en-US" dirty="0"/>
              <a:t>While (</a:t>
            </a:r>
            <a:r>
              <a:rPr lang="en-US" sz="2000" b="1" dirty="0">
                <a:latin typeface="Consolas"/>
                <a:cs typeface="Consolas"/>
              </a:rPr>
              <a:t>!</a:t>
            </a:r>
            <a:r>
              <a:rPr lang="en-US" sz="2000" b="1" dirty="0" err="1">
                <a:latin typeface="Consolas"/>
                <a:cs typeface="Consolas"/>
              </a:rPr>
              <a:t>g_ready</a:t>
            </a:r>
            <a:r>
              <a:rPr lang="en-US" dirty="0"/>
              <a:t>)</a:t>
            </a:r>
            <a:r>
              <a:rPr lang="is-IS" dirty="0"/>
              <a:t>…</a:t>
            </a:r>
            <a:endParaRPr lang="en-US" dirty="0"/>
          </a:p>
          <a:p>
            <a:pPr lvl="2"/>
            <a:r>
              <a:rPr lang="en-US" b="1" dirty="0"/>
              <a:t>wait</a:t>
            </a:r>
            <a:r>
              <a:rPr lang="en-US" dirty="0"/>
              <a:t> on condition variable</a:t>
            </a:r>
          </a:p>
          <a:p>
            <a:pPr lvl="1"/>
            <a:r>
              <a:rPr lang="en-US" b="1" dirty="0"/>
              <a:t>Unlock</a:t>
            </a:r>
            <a:r>
              <a:rPr lang="en-US" dirty="0"/>
              <a:t> </a:t>
            </a:r>
            <a:r>
              <a:rPr lang="en-US" dirty="0" err="1"/>
              <a:t>mutex</a:t>
            </a:r>
            <a:endParaRPr lang="en-US" dirty="0"/>
          </a:p>
          <a:p>
            <a:pPr lvl="1"/>
            <a:endParaRPr lang="en-US" dirty="0"/>
          </a:p>
          <a:p>
            <a:endParaRPr lang="en-US" dirty="0"/>
          </a:p>
        </p:txBody>
      </p:sp>
      <p:sp>
        <p:nvSpPr>
          <p:cNvPr id="3" name="Footer Placeholder 2">
            <a:extLst>
              <a:ext uri="{FF2B5EF4-FFF2-40B4-BE49-F238E27FC236}">
                <a16:creationId xmlns="" xmlns:a16="http://schemas.microsoft.com/office/drawing/2014/main" id="{E1979AF3-BB40-4F51-903C-26D3CF4514D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3991501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6" name="TextBox 5"/>
          <p:cNvSpPr txBox="1"/>
          <p:nvPr/>
        </p:nvSpPr>
        <p:spPr>
          <a:xfrm>
            <a:off x="2088078" y="1872491"/>
            <a:ext cx="4967845" cy="4814721"/>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pthread.h</a:t>
            </a:r>
            <a:r>
              <a:rPr lang="en-US" dirty="0">
                <a:solidFill>
                  <a:schemeClr val="bg2"/>
                </a:solidFill>
                <a:latin typeface="Consolas"/>
                <a:cs typeface="Consolas"/>
              </a:rPr>
              <a:t>&gt;</a:t>
            </a:r>
          </a:p>
          <a:p>
            <a:endParaRPr lang="en-US" dirty="0">
              <a:solidFill>
                <a:schemeClr val="bg2"/>
              </a:solidFill>
              <a:latin typeface="Consolas"/>
              <a:cs typeface="Consolas"/>
            </a:endParaRPr>
          </a:p>
          <a:p>
            <a:r>
              <a:rPr lang="en-US" dirty="0" err="1">
                <a:solidFill>
                  <a:schemeClr val="bg2"/>
                </a:solidFill>
                <a:latin typeface="Consolas"/>
                <a:cs typeface="Consolas"/>
              </a:rPr>
              <a:t>pthread_mutex_t</a:t>
            </a:r>
            <a:r>
              <a:rPr lang="en-US" dirty="0">
                <a:solidFill>
                  <a:schemeClr val="bg2"/>
                </a:solidFill>
                <a:latin typeface="Consolas"/>
                <a:cs typeface="Consolas"/>
              </a:rPr>
              <a:t> </a:t>
            </a:r>
            <a:r>
              <a:rPr lang="en-US" b="1" dirty="0" err="1">
                <a:solidFill>
                  <a:schemeClr val="bg2"/>
                </a:solidFill>
                <a:latin typeface="Consolas"/>
                <a:cs typeface="Consolas"/>
              </a:rPr>
              <a:t>g_mutex</a:t>
            </a:r>
            <a:r>
              <a:rPr lang="en-US" dirty="0">
                <a:solidFill>
                  <a:schemeClr val="bg2"/>
                </a:solidFill>
                <a:latin typeface="Consolas"/>
                <a:cs typeface="Consolas"/>
              </a:rPr>
              <a:t>;</a:t>
            </a:r>
          </a:p>
          <a:p>
            <a:r>
              <a:rPr lang="en-US" dirty="0" err="1">
                <a:solidFill>
                  <a:schemeClr val="bg2"/>
                </a:solidFill>
                <a:latin typeface="Consolas"/>
                <a:cs typeface="Consolas"/>
              </a:rPr>
              <a:t>pthread_cond_t</a:t>
            </a:r>
            <a:r>
              <a:rPr lang="en-US" dirty="0">
                <a:solidFill>
                  <a:schemeClr val="bg2"/>
                </a:solidFill>
                <a:latin typeface="Consolas"/>
                <a:cs typeface="Consolas"/>
              </a:rPr>
              <a:t>  </a:t>
            </a:r>
            <a:r>
              <a:rPr lang="en-US" b="1" dirty="0" err="1">
                <a:solidFill>
                  <a:schemeClr val="bg2"/>
                </a:solidFill>
                <a:latin typeface="Consolas"/>
                <a:cs typeface="Consolas"/>
              </a:rPr>
              <a:t>g_cond</a:t>
            </a:r>
            <a:r>
              <a:rPr lang="en-US" dirty="0">
                <a:solidFill>
                  <a:schemeClr val="bg2"/>
                </a:solidFill>
                <a:latin typeface="Consolas"/>
                <a:cs typeface="Consolas"/>
              </a:rPr>
              <a:t>;</a:t>
            </a:r>
          </a:p>
          <a:p>
            <a:r>
              <a:rPr lang="en-US" dirty="0" err="1">
                <a:solidFill>
                  <a:schemeClr val="bg2"/>
                </a:solidFill>
                <a:latin typeface="Consolas"/>
                <a:cs typeface="Consolas"/>
              </a:rPr>
              <a:t>bool</a:t>
            </a:r>
            <a:r>
              <a:rPr lang="en-US" dirty="0">
                <a:solidFill>
                  <a:schemeClr val="bg2"/>
                </a:solidFill>
                <a:latin typeface="Consolas"/>
                <a:cs typeface="Consolas"/>
              </a:rPr>
              <a:t>            </a:t>
            </a:r>
            <a:r>
              <a:rPr lang="en-US" b="1" dirty="0" err="1">
                <a:solidFill>
                  <a:schemeClr val="bg2"/>
                </a:solidFill>
                <a:latin typeface="Consolas"/>
                <a:cs typeface="Consolas"/>
              </a:rPr>
              <a:t>g_ready</a:t>
            </a:r>
            <a:r>
              <a:rPr lang="en-US" dirty="0">
                <a:solidFill>
                  <a:schemeClr val="bg2"/>
                </a:solidFill>
                <a:latin typeface="Consolas"/>
                <a:cs typeface="Consolas"/>
              </a:rPr>
              <a:t> = false;</a:t>
            </a:r>
          </a:p>
          <a:p>
            <a:r>
              <a:rPr lang="en-US" dirty="0">
                <a:solidFill>
                  <a:schemeClr val="bg2"/>
                </a:solidFill>
                <a:latin typeface="Consolas"/>
                <a:cs typeface="Consolas"/>
              </a:rPr>
              <a:t> </a:t>
            </a:r>
          </a:p>
          <a:p>
            <a:r>
              <a:rPr lang="en-US" dirty="0">
                <a:solidFill>
                  <a:schemeClr val="bg2"/>
                </a:solidFill>
                <a:latin typeface="Consolas"/>
                <a:cs typeface="Consolas"/>
              </a:rPr>
              <a:t>void </a:t>
            </a:r>
            <a:r>
              <a:rPr lang="en-US" b="1" dirty="0">
                <a:solidFill>
                  <a:schemeClr val="bg2"/>
                </a:solidFill>
                <a:latin typeface="Consolas"/>
                <a:cs typeface="Consolas"/>
              </a:rPr>
              <a:t>producer</a:t>
            </a:r>
            <a:r>
              <a:rPr lang="en-US" dirty="0">
                <a:solidFill>
                  <a:schemeClr val="bg2"/>
                </a:solidFill>
                <a:latin typeface="Consolas"/>
                <a:cs typeface="Consolas"/>
              </a:rPr>
              <a:t>()</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 produce some data...</a:t>
            </a:r>
          </a:p>
          <a:p>
            <a:endParaRPr lang="en-US" dirty="0">
              <a:solidFill>
                <a:schemeClr val="bg2"/>
              </a:solidFill>
              <a:latin typeface="Consolas"/>
              <a:cs typeface="Consolas"/>
            </a:endParaRPr>
          </a:p>
          <a:p>
            <a:r>
              <a:rPr lang="en-US" dirty="0">
                <a:solidFill>
                  <a:schemeClr val="bg2"/>
                </a:solidFill>
                <a:latin typeface="Consolas"/>
                <a:cs typeface="Consolas"/>
              </a:rPr>
              <a:t>    </a:t>
            </a:r>
            <a:r>
              <a:rPr lang="en-US" dirty="0" err="1">
                <a:solidFill>
                  <a:schemeClr val="bg2"/>
                </a:solidFill>
                <a:latin typeface="Consolas"/>
                <a:cs typeface="Consolas"/>
              </a:rPr>
              <a:t>pthread_mutex_lock</a:t>
            </a:r>
            <a:r>
              <a:rPr lang="en-US" dirty="0">
                <a:solidFill>
                  <a:schemeClr val="bg2"/>
                </a:solidFill>
                <a:latin typeface="Consolas"/>
                <a:cs typeface="Consolas"/>
              </a:rPr>
              <a:t>(&amp;</a:t>
            </a:r>
            <a:r>
              <a:rPr lang="en-US" b="1" dirty="0" err="1">
                <a:solidFill>
                  <a:schemeClr val="bg2"/>
                </a:solidFill>
                <a:latin typeface="Consolas"/>
                <a:cs typeface="Consolas"/>
              </a:rPr>
              <a:t>g_mutex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g_ready</a:t>
            </a:r>
            <a:r>
              <a:rPr lang="en-US" b="1" dirty="0">
                <a:solidFill>
                  <a:schemeClr val="bg2"/>
                </a:solidFill>
                <a:latin typeface="Consolas"/>
                <a:cs typeface="Consolas"/>
              </a:rPr>
              <a:t> </a:t>
            </a:r>
            <a:r>
              <a:rPr lang="en-US" dirty="0">
                <a:solidFill>
                  <a:schemeClr val="bg2"/>
                </a:solidFill>
                <a:latin typeface="Consolas"/>
                <a:cs typeface="Consolas"/>
              </a:rPr>
              <a:t>= true;</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pthread_cond_signal</a:t>
            </a:r>
            <a:r>
              <a:rPr lang="en-US" dirty="0">
                <a:solidFill>
                  <a:schemeClr val="bg2"/>
                </a:solidFill>
                <a:latin typeface="Consolas"/>
                <a:cs typeface="Consolas"/>
              </a:rPr>
              <a:t>(&amp;</a:t>
            </a:r>
            <a:r>
              <a:rPr lang="en-US" b="1" dirty="0" err="1">
                <a:solidFill>
                  <a:schemeClr val="bg2"/>
                </a:solidFill>
                <a:latin typeface="Consolas"/>
                <a:cs typeface="Consolas"/>
              </a:rPr>
              <a:t>g_cond</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pthread_mutex_unlock</a:t>
            </a:r>
            <a:r>
              <a:rPr lang="en-US" dirty="0">
                <a:solidFill>
                  <a:schemeClr val="bg2"/>
                </a:solidFill>
                <a:latin typeface="Consolas"/>
                <a:cs typeface="Consolas"/>
              </a:rPr>
              <a:t>(&amp;</a:t>
            </a:r>
            <a:r>
              <a:rPr lang="en-US" b="1" dirty="0" err="1">
                <a:solidFill>
                  <a:schemeClr val="bg2"/>
                </a:solidFill>
                <a:latin typeface="Consolas"/>
                <a:cs typeface="Consolas"/>
              </a:rPr>
              <a:t>g_mutex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3" name="Footer Placeholder 2">
            <a:extLst>
              <a:ext uri="{FF2B5EF4-FFF2-40B4-BE49-F238E27FC236}">
                <a16:creationId xmlns="" xmlns:a16="http://schemas.microsoft.com/office/drawing/2014/main" id="{6ECAC217-29B7-4C08-BD29-5A1C3594512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562091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6" name="TextBox 5"/>
          <p:cNvSpPr txBox="1"/>
          <p:nvPr/>
        </p:nvSpPr>
        <p:spPr>
          <a:xfrm>
            <a:off x="1992423" y="2157436"/>
            <a:ext cx="5171362" cy="4065724"/>
          </a:xfrm>
          <a:prstGeom prst="rect">
            <a:avLst/>
          </a:prstGeom>
          <a:noFill/>
        </p:spPr>
        <p:txBody>
          <a:bodyPr wrap="square" rtlCol="0">
            <a:noAutofit/>
          </a:bodyPr>
          <a:lstStyle/>
          <a:p>
            <a:r>
              <a:rPr lang="en-US" dirty="0">
                <a:solidFill>
                  <a:schemeClr val="bg2"/>
                </a:solidFill>
                <a:latin typeface="Consolas"/>
                <a:cs typeface="Consolas"/>
              </a:rPr>
              <a:t>void </a:t>
            </a:r>
            <a:r>
              <a:rPr lang="en-US" b="1" dirty="0">
                <a:solidFill>
                  <a:schemeClr val="bg2"/>
                </a:solidFill>
                <a:latin typeface="Consolas"/>
                <a:cs typeface="Consolas"/>
              </a:rPr>
              <a:t>consumer</a:t>
            </a:r>
            <a:r>
              <a:rPr lang="en-US" dirty="0">
                <a:solidFill>
                  <a:schemeClr val="bg2"/>
                </a:solidFill>
                <a:latin typeface="Consolas"/>
                <a:cs typeface="Consolas"/>
              </a:rPr>
              <a:t>()</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 do some other useful work...</a:t>
            </a:r>
          </a:p>
          <a:p>
            <a:endParaRPr lang="en-US" dirty="0">
              <a:solidFill>
                <a:schemeClr val="bg2"/>
              </a:solidFill>
              <a:latin typeface="Consolas"/>
              <a:cs typeface="Consolas"/>
            </a:endParaRPr>
          </a:p>
          <a:p>
            <a:r>
              <a:rPr lang="en-US" dirty="0">
                <a:solidFill>
                  <a:schemeClr val="bg2"/>
                </a:solidFill>
                <a:latin typeface="Consolas"/>
                <a:cs typeface="Consolas"/>
              </a:rPr>
              <a:t>    // ready to consume data – wait</a:t>
            </a:r>
          </a:p>
          <a:p>
            <a:r>
              <a:rPr lang="en-US" dirty="0">
                <a:solidFill>
                  <a:schemeClr val="bg2"/>
                </a:solidFill>
                <a:latin typeface="Consolas"/>
                <a:cs typeface="Consolas"/>
              </a:rPr>
              <a:t>    </a:t>
            </a:r>
            <a:r>
              <a:rPr lang="en-US" dirty="0" err="1">
                <a:solidFill>
                  <a:schemeClr val="bg2"/>
                </a:solidFill>
                <a:latin typeface="Consolas"/>
                <a:cs typeface="Consolas"/>
              </a:rPr>
              <a:t>pthread_mutex_lock</a:t>
            </a:r>
            <a:r>
              <a:rPr lang="en-US" dirty="0">
                <a:solidFill>
                  <a:schemeClr val="bg2"/>
                </a:solidFill>
                <a:latin typeface="Consolas"/>
                <a:cs typeface="Consolas"/>
              </a:rPr>
              <a:t>(&amp;</a:t>
            </a:r>
            <a:r>
              <a:rPr lang="en-US" b="1" dirty="0" err="1">
                <a:solidFill>
                  <a:schemeClr val="bg2"/>
                </a:solidFill>
                <a:latin typeface="Consolas"/>
                <a:cs typeface="Consolas"/>
              </a:rPr>
              <a:t>g_mutex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while (!</a:t>
            </a:r>
            <a:r>
              <a:rPr lang="en-US" b="1" dirty="0" err="1">
                <a:solidFill>
                  <a:schemeClr val="bg2"/>
                </a:solidFill>
                <a:latin typeface="Consolas"/>
                <a:cs typeface="Consolas"/>
              </a:rPr>
              <a:t>g_ready</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pthread_cond_wait</a:t>
            </a:r>
            <a:r>
              <a:rPr lang="en-US" dirty="0">
                <a:solidFill>
                  <a:schemeClr val="bg2"/>
                </a:solidFill>
                <a:latin typeface="Consolas"/>
                <a:cs typeface="Consolas"/>
              </a:rPr>
              <a:t>(&amp;</a:t>
            </a:r>
            <a:r>
              <a:rPr lang="en-US" b="1" dirty="0" err="1">
                <a:solidFill>
                  <a:schemeClr val="bg2"/>
                </a:solidFill>
                <a:latin typeface="Consolas"/>
                <a:cs typeface="Consolas"/>
              </a:rPr>
              <a:t>g_cond</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pthread_mutex_unlock</a:t>
            </a:r>
            <a:r>
              <a:rPr lang="en-US" dirty="0">
                <a:solidFill>
                  <a:schemeClr val="bg2"/>
                </a:solidFill>
                <a:latin typeface="Consolas"/>
                <a:cs typeface="Consolas"/>
              </a:rPr>
              <a:t>(&amp;</a:t>
            </a:r>
            <a:r>
              <a:rPr lang="en-US" b="1" dirty="0" err="1">
                <a:solidFill>
                  <a:schemeClr val="bg2"/>
                </a:solidFill>
                <a:latin typeface="Consolas"/>
                <a:cs typeface="Consolas"/>
              </a:rPr>
              <a:t>g_mutex</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got the data – consume it...</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3" name="Footer Placeholder 2">
            <a:extLst>
              <a:ext uri="{FF2B5EF4-FFF2-40B4-BE49-F238E27FC236}">
                <a16:creationId xmlns="" xmlns:a16="http://schemas.microsoft.com/office/drawing/2014/main" id="{34EEF68D-BF4E-4CAA-AF34-E8E3FF6B8EC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141220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Condition Variables</a:t>
            </a:r>
          </a:p>
        </p:txBody>
      </p:sp>
      <p:sp>
        <p:nvSpPr>
          <p:cNvPr id="4" name="Content Placeholder 3"/>
          <p:cNvSpPr>
            <a:spLocks noGrp="1"/>
          </p:cNvSpPr>
          <p:nvPr>
            <p:ph idx="1"/>
          </p:nvPr>
        </p:nvSpPr>
        <p:spPr/>
        <p:txBody>
          <a:bodyPr>
            <a:normAutofit lnSpcReduction="10000"/>
          </a:bodyPr>
          <a:lstStyle/>
          <a:p>
            <a:r>
              <a:rPr lang="en-US" dirty="0"/>
              <a:t>Wait, won’t </a:t>
            </a:r>
            <a:r>
              <a:rPr lang="en-US" b="1" dirty="0"/>
              <a:t>waiting</a:t>
            </a:r>
            <a:r>
              <a:rPr lang="en-US" dirty="0"/>
              <a:t> on a </a:t>
            </a:r>
            <a:r>
              <a:rPr lang="en-US" b="1" dirty="0"/>
              <a:t>condition variable </a:t>
            </a:r>
            <a:r>
              <a:rPr lang="en-US" dirty="0"/>
              <a:t>with the </a:t>
            </a:r>
            <a:r>
              <a:rPr lang="en-US" dirty="0" err="1"/>
              <a:t>mutex</a:t>
            </a:r>
            <a:r>
              <a:rPr lang="en-US" dirty="0"/>
              <a:t> </a:t>
            </a:r>
            <a:r>
              <a:rPr lang="en-US" b="1" dirty="0"/>
              <a:t>locked</a:t>
            </a:r>
            <a:r>
              <a:rPr lang="en-US" dirty="0"/>
              <a:t> cause a </a:t>
            </a:r>
            <a:r>
              <a:rPr lang="en-US" i="1" dirty="0"/>
              <a:t>deadlock</a:t>
            </a:r>
            <a:r>
              <a:rPr lang="en-US" dirty="0"/>
              <a:t>?</a:t>
            </a:r>
          </a:p>
          <a:p>
            <a:pPr lvl="1"/>
            <a:r>
              <a:rPr lang="en-US" dirty="0"/>
              <a:t>No—kernel ensures the thread doesn’t go to sleep while still holding the lock on the </a:t>
            </a:r>
            <a:r>
              <a:rPr lang="en-US" dirty="0" err="1"/>
              <a:t>mutex</a:t>
            </a:r>
            <a:endParaRPr lang="en-US" dirty="0"/>
          </a:p>
          <a:p>
            <a:pPr lvl="1"/>
            <a:r>
              <a:rPr lang="en-US" dirty="0"/>
              <a:t>If the condition variable isn’t signaled when the wait occurs, the kernel </a:t>
            </a:r>
            <a:r>
              <a:rPr lang="en-US" b="1" dirty="0"/>
              <a:t>atomically</a:t>
            </a:r>
            <a:r>
              <a:rPr lang="is-IS" dirty="0"/>
              <a:t>…</a:t>
            </a:r>
            <a:endParaRPr lang="en-US" dirty="0"/>
          </a:p>
          <a:p>
            <a:pPr lvl="2"/>
            <a:r>
              <a:rPr lang="en-US" dirty="0"/>
              <a:t>Unlocks the </a:t>
            </a:r>
            <a:r>
              <a:rPr lang="en-US" dirty="0" err="1"/>
              <a:t>mutex</a:t>
            </a:r>
            <a:endParaRPr lang="en-US" dirty="0"/>
          </a:p>
          <a:p>
            <a:pPr lvl="2"/>
            <a:r>
              <a:rPr lang="en-US" dirty="0"/>
              <a:t>Puts the thread to sleep</a:t>
            </a:r>
          </a:p>
          <a:p>
            <a:pPr lvl="1"/>
            <a:r>
              <a:rPr lang="en-US" dirty="0"/>
              <a:t>When the condition variable becomes signaled, the kernel </a:t>
            </a:r>
            <a:r>
              <a:rPr lang="en-US" b="1" dirty="0"/>
              <a:t>atomically</a:t>
            </a:r>
            <a:r>
              <a:rPr lang="is-IS" dirty="0"/>
              <a:t>…</a:t>
            </a:r>
            <a:endParaRPr lang="en-US" dirty="0"/>
          </a:p>
          <a:p>
            <a:pPr lvl="2"/>
            <a:r>
              <a:rPr lang="en-US" dirty="0"/>
              <a:t>Wakes the thread</a:t>
            </a:r>
          </a:p>
          <a:p>
            <a:pPr lvl="2"/>
            <a:r>
              <a:rPr lang="en-US" dirty="0"/>
              <a:t>Re-locks the </a:t>
            </a:r>
            <a:r>
              <a:rPr lang="en-US" dirty="0" err="1"/>
              <a:t>mutex</a:t>
            </a:r>
            <a:endParaRPr lang="en-US" dirty="0"/>
          </a:p>
        </p:txBody>
      </p:sp>
      <p:sp>
        <p:nvSpPr>
          <p:cNvPr id="2" name="Footer Placeholder 1">
            <a:extLst>
              <a:ext uri="{FF2B5EF4-FFF2-40B4-BE49-F238E27FC236}">
                <a16:creationId xmlns="" xmlns:a16="http://schemas.microsoft.com/office/drawing/2014/main" id="{207C4F8F-FAF7-42CD-B4D5-8A72F9C1884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921307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Variables</a:t>
            </a:r>
          </a:p>
        </p:txBody>
      </p:sp>
      <p:sp>
        <p:nvSpPr>
          <p:cNvPr id="3" name="Content Placeholder 2"/>
          <p:cNvSpPr>
            <a:spLocks noGrp="1"/>
          </p:cNvSpPr>
          <p:nvPr>
            <p:ph idx="1"/>
          </p:nvPr>
        </p:nvSpPr>
        <p:spPr/>
        <p:txBody>
          <a:bodyPr>
            <a:normAutofit/>
          </a:bodyPr>
          <a:lstStyle/>
          <a:p>
            <a:r>
              <a:rPr lang="en-US" dirty="0"/>
              <a:t>Condition variables are sometimes called </a:t>
            </a:r>
            <a:r>
              <a:rPr lang="en-US" b="1" dirty="0"/>
              <a:t>events</a:t>
            </a:r>
          </a:p>
          <a:p>
            <a:pPr lvl="1"/>
            <a:r>
              <a:rPr lang="en-US" dirty="0"/>
              <a:t>e.g., under MS Windows</a:t>
            </a:r>
          </a:p>
        </p:txBody>
      </p:sp>
      <p:sp>
        <p:nvSpPr>
          <p:cNvPr id="4" name="TextBox 3"/>
          <p:cNvSpPr txBox="1"/>
          <p:nvPr/>
        </p:nvSpPr>
        <p:spPr>
          <a:xfrm>
            <a:off x="1100007" y="2816878"/>
            <a:ext cx="6943986" cy="3793829"/>
          </a:xfrm>
          <a:prstGeom prst="rect">
            <a:avLst/>
          </a:prstGeom>
          <a:noFill/>
        </p:spPr>
        <p:txBody>
          <a:bodyPr wrap="square" rtlCol="0">
            <a:noAutofit/>
          </a:bodyPr>
          <a:lstStyle/>
          <a:p>
            <a:r>
              <a:rPr lang="en-US" dirty="0">
                <a:solidFill>
                  <a:schemeClr val="bg2"/>
                </a:solidFill>
                <a:latin typeface="Consolas"/>
                <a:cs typeface="Consolas"/>
              </a:rPr>
              <a:t>Handle </a:t>
            </a:r>
            <a:r>
              <a:rPr lang="en-US" dirty="0" err="1">
                <a:solidFill>
                  <a:schemeClr val="bg2"/>
                </a:solidFill>
                <a:latin typeface="Consolas"/>
                <a:cs typeface="Consolas"/>
              </a:rPr>
              <a:t>hEvent</a:t>
            </a:r>
            <a:r>
              <a:rPr lang="en-US" dirty="0">
                <a:solidFill>
                  <a:schemeClr val="bg2"/>
                </a:solidFill>
                <a:latin typeface="Consolas"/>
                <a:cs typeface="Consolas"/>
              </a:rPr>
              <a:t> = </a:t>
            </a:r>
            <a:r>
              <a:rPr lang="en-US" b="1" dirty="0" err="1">
                <a:solidFill>
                  <a:schemeClr val="bg2"/>
                </a:solidFill>
                <a:latin typeface="Consolas"/>
                <a:cs typeface="Consolas"/>
              </a:rPr>
              <a:t>CreateEvent</a:t>
            </a:r>
            <a:r>
              <a:rPr lang="en-US" dirty="0">
                <a:solidFill>
                  <a:schemeClr val="bg2"/>
                </a:solidFill>
                <a:latin typeface="Consolas"/>
                <a:cs typeface="Consolas"/>
              </a:rPr>
              <a:t>(...);</a:t>
            </a:r>
          </a:p>
          <a:p>
            <a:endParaRPr lang="en-US" dirty="0">
              <a:solidFill>
                <a:schemeClr val="bg2"/>
              </a:solidFill>
              <a:latin typeface="Consolas"/>
              <a:cs typeface="Consolas"/>
            </a:endParaRPr>
          </a:p>
          <a:p>
            <a:r>
              <a:rPr lang="en-US" dirty="0">
                <a:solidFill>
                  <a:schemeClr val="bg2"/>
                </a:solidFill>
                <a:latin typeface="Consolas"/>
                <a:cs typeface="Consolas"/>
              </a:rPr>
              <a:t>void producer()</a:t>
            </a:r>
            <a:br>
              <a:rPr lang="en-US" dirty="0">
                <a:solidFill>
                  <a:schemeClr val="bg2"/>
                </a:solidFill>
                <a:latin typeface="Consolas"/>
                <a:cs typeface="Consolas"/>
              </a:rPr>
            </a:br>
            <a:r>
              <a:rPr lang="en-US" dirty="0">
                <a:solidFill>
                  <a:schemeClr val="bg2"/>
                </a:solidFill>
                <a:latin typeface="Consolas"/>
                <a:cs typeface="Consolas"/>
              </a:rPr>
              <a:t>{</a:t>
            </a:r>
          </a:p>
          <a:p>
            <a:r>
              <a:rPr lang="en-US" dirty="0">
                <a:solidFill>
                  <a:schemeClr val="bg2"/>
                </a:solidFill>
                <a:latin typeface="Consolas"/>
                <a:cs typeface="Consolas"/>
              </a:rPr>
              <a:t>    // produce data...</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SetEvent</a:t>
            </a:r>
            <a:r>
              <a:rPr lang="en-US" dirty="0">
                <a:solidFill>
                  <a:schemeClr val="bg2"/>
                </a:solidFill>
                <a:latin typeface="Consolas"/>
                <a:cs typeface="Consolas"/>
              </a:rPr>
              <a:t>(</a:t>
            </a:r>
            <a:r>
              <a:rPr lang="en-US" dirty="0" err="1">
                <a:solidFill>
                  <a:schemeClr val="bg2"/>
                </a:solidFill>
                <a:latin typeface="Consolas"/>
                <a:cs typeface="Consolas"/>
              </a:rPr>
              <a:t>hEvent</a:t>
            </a:r>
            <a:r>
              <a:rPr lang="en-US" dirty="0">
                <a:solidFill>
                  <a:schemeClr val="bg2"/>
                </a:solidFill>
                <a:latin typeface="Consolas"/>
                <a:cs typeface="Consolas"/>
              </a:rPr>
              <a:t>); // set event to signaled</a:t>
            </a:r>
          </a:p>
          <a:p>
            <a:r>
              <a:rPr lang="en-US" dirty="0">
                <a:solidFill>
                  <a:schemeClr val="bg2"/>
                </a:solidFill>
                <a:latin typeface="Consolas"/>
                <a:cs typeface="Consolas"/>
              </a:rPr>
              <a:t>}</a:t>
            </a:r>
          </a:p>
          <a:p>
            <a:endParaRPr lang="en-US" dirty="0">
              <a:solidFill>
                <a:schemeClr val="bg2"/>
              </a:solidFill>
              <a:latin typeface="Consolas"/>
              <a:cs typeface="Consolas"/>
            </a:endParaRPr>
          </a:p>
          <a:p>
            <a:r>
              <a:rPr lang="en-US" dirty="0">
                <a:solidFill>
                  <a:schemeClr val="bg2"/>
                </a:solidFill>
                <a:latin typeface="Consolas"/>
                <a:cs typeface="Consolas"/>
              </a:rPr>
              <a:t>void consumer()</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WaitForSingleObject</a:t>
            </a:r>
            <a:r>
              <a:rPr lang="en-US" dirty="0">
                <a:solidFill>
                  <a:schemeClr val="bg2"/>
                </a:solidFill>
                <a:latin typeface="Consolas"/>
                <a:cs typeface="Consolas"/>
              </a:rPr>
              <a:t>(</a:t>
            </a:r>
            <a:r>
              <a:rPr lang="en-US" dirty="0" err="1">
                <a:solidFill>
                  <a:schemeClr val="bg2"/>
                </a:solidFill>
                <a:latin typeface="Consolas"/>
                <a:cs typeface="Consolas"/>
              </a:rPr>
              <a:t>hEvent</a:t>
            </a:r>
            <a:r>
              <a:rPr lang="en-US" dirty="0">
                <a:solidFill>
                  <a:schemeClr val="bg2"/>
                </a:solidFill>
                <a:latin typeface="Consolas"/>
                <a:cs typeface="Consolas"/>
              </a:rPr>
              <a:t>)</a:t>
            </a:r>
          </a:p>
          <a:p>
            <a:r>
              <a:rPr lang="en-US" dirty="0">
                <a:solidFill>
                  <a:schemeClr val="bg2"/>
                </a:solidFill>
                <a:latin typeface="Consolas"/>
                <a:cs typeface="Consolas"/>
              </a:rPr>
              <a:t>    // consume data...</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5" name="Footer Placeholder 4">
            <a:extLst>
              <a:ext uri="{FF2B5EF4-FFF2-40B4-BE49-F238E27FC236}">
                <a16:creationId xmlns="" xmlns:a16="http://schemas.microsoft.com/office/drawing/2014/main" id="{9D9A6CDF-0E3E-48B4-A5A7-8A4482BAE13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5082223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 the Hood</a:t>
            </a:r>
          </a:p>
        </p:txBody>
      </p:sp>
      <p:sp>
        <p:nvSpPr>
          <p:cNvPr id="5" name="Text Placeholder 4"/>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E0C1ADB8-4F54-44AB-95DA-71BAD4CDFA4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2582341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Operation Atomic</a:t>
            </a:r>
          </a:p>
        </p:txBody>
      </p:sp>
      <p:sp>
        <p:nvSpPr>
          <p:cNvPr id="3" name="Content Placeholder 2"/>
          <p:cNvSpPr>
            <a:spLocks noGrp="1"/>
          </p:cNvSpPr>
          <p:nvPr>
            <p:ph idx="1"/>
          </p:nvPr>
        </p:nvSpPr>
        <p:spPr/>
        <p:txBody>
          <a:bodyPr/>
          <a:lstStyle/>
          <a:p>
            <a:r>
              <a:rPr lang="en-US" dirty="0"/>
              <a:t>Start by asking: How do we make an operation </a:t>
            </a:r>
            <a:r>
              <a:rPr lang="en-US" b="1" dirty="0"/>
              <a:t>atomic</a:t>
            </a:r>
            <a:r>
              <a:rPr lang="en-US" dirty="0"/>
              <a:t>?</a:t>
            </a:r>
          </a:p>
          <a:p>
            <a:pPr lvl="1"/>
            <a:r>
              <a:rPr lang="en-US" b="1" dirty="0"/>
              <a:t>All</a:t>
            </a:r>
            <a:r>
              <a:rPr lang="en-US" dirty="0"/>
              <a:t> operations are atomic on a </a:t>
            </a:r>
            <a:r>
              <a:rPr lang="en-US" b="1" dirty="0"/>
              <a:t>serial</a:t>
            </a:r>
            <a:r>
              <a:rPr lang="en-US" dirty="0"/>
              <a:t> computer (single CPU, no pipelining) with </a:t>
            </a:r>
            <a:r>
              <a:rPr lang="en-US" b="1" dirty="0"/>
              <a:t>no compiler optimizations</a:t>
            </a:r>
          </a:p>
          <a:p>
            <a:pPr lvl="1"/>
            <a:r>
              <a:rPr lang="en-US" b="1" dirty="0"/>
              <a:t>Some</a:t>
            </a:r>
            <a:r>
              <a:rPr lang="en-US" dirty="0"/>
              <a:t> operations are atomic “for free” on </a:t>
            </a:r>
            <a:r>
              <a:rPr lang="en-US" b="1" dirty="0"/>
              <a:t>multicore</a:t>
            </a:r>
            <a:r>
              <a:rPr lang="en-US" dirty="0"/>
              <a:t> computers (e.g. x86 </a:t>
            </a:r>
            <a:r>
              <a:rPr lang="en-US" b="1" dirty="0" err="1"/>
              <a:t>mov</a:t>
            </a:r>
            <a:r>
              <a:rPr lang="en-US" dirty="0"/>
              <a:t> instructions)</a:t>
            </a:r>
          </a:p>
          <a:p>
            <a:pPr lvl="1"/>
            <a:r>
              <a:rPr lang="en-US" dirty="0"/>
              <a:t>But it’s impossible to make operations </a:t>
            </a:r>
            <a:r>
              <a:rPr lang="en-US" i="1" dirty="0"/>
              <a:t>in general </a:t>
            </a:r>
            <a:r>
              <a:rPr lang="en-US" dirty="0"/>
              <a:t>without </a:t>
            </a:r>
            <a:r>
              <a:rPr lang="en-US" b="1" dirty="0"/>
              <a:t>help</a:t>
            </a:r>
            <a:r>
              <a:rPr lang="en-US" dirty="0"/>
              <a:t> from the </a:t>
            </a:r>
            <a:r>
              <a:rPr lang="en-US" b="1" dirty="0"/>
              <a:t>kernel</a:t>
            </a:r>
            <a:r>
              <a:rPr lang="en-US" dirty="0"/>
              <a:t> and/or the </a:t>
            </a:r>
            <a:r>
              <a:rPr lang="en-US" b="1" dirty="0"/>
              <a:t>CPU</a:t>
            </a:r>
          </a:p>
          <a:p>
            <a:pPr lvl="2"/>
            <a:r>
              <a:rPr lang="en-US" dirty="0"/>
              <a:t>Operating system dependent!</a:t>
            </a:r>
          </a:p>
          <a:p>
            <a:pPr lvl="2"/>
            <a:r>
              <a:rPr lang="en-US" dirty="0"/>
              <a:t>Hardware dependent!</a:t>
            </a:r>
          </a:p>
        </p:txBody>
      </p:sp>
      <p:sp>
        <p:nvSpPr>
          <p:cNvPr id="4" name="Footer Placeholder 3">
            <a:extLst>
              <a:ext uri="{FF2B5EF4-FFF2-40B4-BE49-F238E27FC236}">
                <a16:creationId xmlns="" xmlns:a16="http://schemas.microsoft.com/office/drawing/2014/main" id="{21F95816-AFC1-4BAA-AB6C-5C33FAD3607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231115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Operation Atomic</a:t>
            </a:r>
          </a:p>
        </p:txBody>
      </p:sp>
      <p:sp>
        <p:nvSpPr>
          <p:cNvPr id="3" name="Content Placeholder 2"/>
          <p:cNvSpPr>
            <a:spLocks noGrp="1"/>
          </p:cNvSpPr>
          <p:nvPr>
            <p:ph idx="1"/>
          </p:nvPr>
        </p:nvSpPr>
        <p:spPr/>
        <p:txBody>
          <a:bodyPr>
            <a:normAutofit lnSpcReduction="10000"/>
          </a:bodyPr>
          <a:lstStyle/>
          <a:p>
            <a:r>
              <a:rPr lang="en-US" dirty="0"/>
              <a:t>First consider a </a:t>
            </a:r>
            <a:r>
              <a:rPr lang="en-US" b="1" dirty="0"/>
              <a:t>single-core </a:t>
            </a:r>
            <a:r>
              <a:rPr lang="en-US" dirty="0"/>
              <a:t>computer</a:t>
            </a:r>
          </a:p>
          <a:p>
            <a:r>
              <a:rPr lang="en-US" dirty="0"/>
              <a:t>What can cause our increment to be interrupted?</a:t>
            </a:r>
          </a:p>
          <a:p>
            <a:pPr lvl="1"/>
            <a:r>
              <a:rPr lang="en-US" b="1" dirty="0"/>
              <a:t>Hardware interrupt</a:t>
            </a:r>
            <a:r>
              <a:rPr lang="en-US" dirty="0"/>
              <a:t>: can cause context switch</a:t>
            </a:r>
          </a:p>
          <a:p>
            <a:pPr lvl="1"/>
            <a:r>
              <a:rPr lang="en-US" b="1" dirty="0"/>
              <a:t>Compiler optimizations</a:t>
            </a:r>
            <a:r>
              <a:rPr lang="en-US" dirty="0"/>
              <a:t>: can cause a read or write to be skipped, or instructions to be </a:t>
            </a:r>
            <a:r>
              <a:rPr lang="en-US" b="1" i="1" dirty="0"/>
              <a:t>reordered</a:t>
            </a:r>
          </a:p>
          <a:p>
            <a:pPr lvl="1"/>
            <a:r>
              <a:rPr lang="en-US" b="1" dirty="0"/>
              <a:t>Out-of-order execution</a:t>
            </a:r>
            <a:r>
              <a:rPr lang="en-US" dirty="0"/>
              <a:t> (OOO) in pipelined CPU can also cause instructions to be </a:t>
            </a:r>
            <a:r>
              <a:rPr lang="en-US" b="1" i="1" dirty="0"/>
              <a:t>reordered</a:t>
            </a:r>
          </a:p>
          <a:p>
            <a:r>
              <a:rPr lang="en-US" dirty="0"/>
              <a:t>Solutions?</a:t>
            </a:r>
          </a:p>
          <a:p>
            <a:pPr lvl="1"/>
            <a:r>
              <a:rPr lang="en-US" b="1" dirty="0"/>
              <a:t>Disable interrupts </a:t>
            </a:r>
            <a:r>
              <a:rPr lang="en-US" dirty="0"/>
              <a:t>to prevent preemption</a:t>
            </a:r>
          </a:p>
          <a:p>
            <a:pPr lvl="1"/>
            <a:r>
              <a:rPr lang="en-US" dirty="0"/>
              <a:t>Use </a:t>
            </a:r>
            <a:r>
              <a:rPr lang="en-US" sz="2000" b="1" dirty="0">
                <a:latin typeface="Consolas"/>
                <a:cs typeface="Consolas"/>
              </a:rPr>
              <a:t>volatile</a:t>
            </a:r>
            <a:r>
              <a:rPr lang="en-US" dirty="0"/>
              <a:t> to prevent compiler optimizations</a:t>
            </a:r>
          </a:p>
        </p:txBody>
      </p:sp>
      <p:sp>
        <p:nvSpPr>
          <p:cNvPr id="4" name="Footer Placeholder 3">
            <a:extLst>
              <a:ext uri="{FF2B5EF4-FFF2-40B4-BE49-F238E27FC236}">
                <a16:creationId xmlns="" xmlns:a16="http://schemas.microsoft.com/office/drawing/2014/main" id="{7D467B45-1C89-4AEB-87D4-DF22A9CB3A4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913165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Operation Atomic</a:t>
            </a:r>
          </a:p>
        </p:txBody>
      </p:sp>
      <p:sp>
        <p:nvSpPr>
          <p:cNvPr id="3" name="Content Placeholder 2"/>
          <p:cNvSpPr>
            <a:spLocks noGrp="1"/>
          </p:cNvSpPr>
          <p:nvPr>
            <p:ph idx="1"/>
          </p:nvPr>
        </p:nvSpPr>
        <p:spPr/>
        <p:txBody>
          <a:bodyPr/>
          <a:lstStyle/>
          <a:p>
            <a:r>
              <a:rPr lang="en-US" dirty="0"/>
              <a:t>Unfortunately this approach is not portable</a:t>
            </a:r>
          </a:p>
          <a:p>
            <a:pPr lvl="1"/>
            <a:r>
              <a:rPr lang="en-US" dirty="0"/>
              <a:t>Disabling interrupts is </a:t>
            </a:r>
            <a:r>
              <a:rPr lang="en-US" b="1" dirty="0"/>
              <a:t>CPU-specific</a:t>
            </a:r>
          </a:p>
          <a:p>
            <a:pPr lvl="1"/>
            <a:r>
              <a:rPr lang="en-US" b="1" dirty="0"/>
              <a:t>Single-byte </a:t>
            </a:r>
            <a:r>
              <a:rPr lang="en-US" dirty="0"/>
              <a:t>read or write is atomic on all CPUs</a:t>
            </a:r>
            <a:r>
              <a:rPr lang="is-IS" dirty="0"/>
              <a:t>…</a:t>
            </a:r>
            <a:endParaRPr lang="en-US" dirty="0"/>
          </a:p>
          <a:p>
            <a:pPr lvl="1"/>
            <a:r>
              <a:rPr lang="is-IS" dirty="0"/>
              <a:t>… b</a:t>
            </a:r>
            <a:r>
              <a:rPr lang="en-US" dirty="0" err="1"/>
              <a:t>ut</a:t>
            </a:r>
            <a:r>
              <a:rPr lang="en-US" dirty="0"/>
              <a:t> </a:t>
            </a:r>
            <a:r>
              <a:rPr lang="en-US" b="1" dirty="0" err="1"/>
              <a:t>multibyte</a:t>
            </a:r>
            <a:r>
              <a:rPr lang="en-US" dirty="0"/>
              <a:t> reads and writes may or may not be</a:t>
            </a:r>
          </a:p>
          <a:p>
            <a:r>
              <a:rPr lang="is-IS" dirty="0"/>
              <a:t>Can’t prevent instruction </a:t>
            </a:r>
            <a:r>
              <a:rPr lang="is-IS" b="1" dirty="0"/>
              <a:t>reordering</a:t>
            </a:r>
            <a:r>
              <a:rPr lang="is-IS" dirty="0"/>
              <a:t> with </a:t>
            </a:r>
            <a:r>
              <a:rPr lang="is-IS" sz="2000" b="1" dirty="0">
                <a:latin typeface="Consolas"/>
                <a:cs typeface="Consolas"/>
              </a:rPr>
              <a:t>volatile</a:t>
            </a:r>
          </a:p>
          <a:p>
            <a:r>
              <a:rPr lang="is-IS" dirty="0"/>
              <a:t>And... </a:t>
            </a:r>
            <a:r>
              <a:rPr lang="en-US" dirty="0"/>
              <a:t>even disabling interrupts doesn’t work to solve the race problem on a </a:t>
            </a:r>
            <a:r>
              <a:rPr lang="en-US" b="1" dirty="0"/>
              <a:t>multicore</a:t>
            </a:r>
            <a:r>
              <a:rPr lang="en-US" dirty="0"/>
              <a:t> machine!</a:t>
            </a:r>
          </a:p>
          <a:p>
            <a:pPr lvl="1"/>
            <a:endParaRPr lang="en-US" dirty="0"/>
          </a:p>
        </p:txBody>
      </p:sp>
      <p:sp>
        <p:nvSpPr>
          <p:cNvPr id="4" name="Footer Placeholder 3">
            <a:extLst>
              <a:ext uri="{FF2B5EF4-FFF2-40B4-BE49-F238E27FC236}">
                <a16:creationId xmlns="" xmlns:a16="http://schemas.microsoft.com/office/drawing/2014/main" id="{9F2E7D66-37FF-46C2-91CD-BEEA69FBC84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791879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Help from the CPU</a:t>
            </a:r>
          </a:p>
        </p:txBody>
      </p:sp>
      <p:sp>
        <p:nvSpPr>
          <p:cNvPr id="3" name="Content Placeholder 2"/>
          <p:cNvSpPr>
            <a:spLocks noGrp="1"/>
          </p:cNvSpPr>
          <p:nvPr>
            <p:ph idx="1"/>
          </p:nvPr>
        </p:nvSpPr>
        <p:spPr/>
        <p:txBody>
          <a:bodyPr/>
          <a:lstStyle/>
          <a:p>
            <a:r>
              <a:rPr lang="en-US" dirty="0"/>
              <a:t>To avoid data races </a:t>
            </a:r>
            <a:r>
              <a:rPr lang="en-US" i="1" dirty="0"/>
              <a:t>reliably</a:t>
            </a:r>
            <a:r>
              <a:rPr lang="en-US" dirty="0"/>
              <a:t>, we need</a:t>
            </a:r>
            <a:r>
              <a:rPr lang="is-IS" dirty="0"/>
              <a:t>…</a:t>
            </a:r>
            <a:endParaRPr lang="en-US" dirty="0"/>
          </a:p>
          <a:p>
            <a:pPr lvl="1"/>
            <a:r>
              <a:rPr lang="en-US" dirty="0"/>
              <a:t>the help of the </a:t>
            </a:r>
            <a:r>
              <a:rPr lang="en-US" b="1" dirty="0"/>
              <a:t>CPU</a:t>
            </a:r>
            <a:r>
              <a:rPr lang="en-US" dirty="0"/>
              <a:t>!</a:t>
            </a:r>
          </a:p>
          <a:p>
            <a:r>
              <a:rPr lang="en-US" dirty="0"/>
              <a:t>Some machine language instructions are </a:t>
            </a:r>
            <a:r>
              <a:rPr lang="en-US" b="1" dirty="0"/>
              <a:t>atomic “for free”</a:t>
            </a:r>
          </a:p>
          <a:p>
            <a:pPr lvl="1"/>
            <a:r>
              <a:rPr lang="en-US" dirty="0"/>
              <a:t>e.g., on x86, </a:t>
            </a:r>
            <a:r>
              <a:rPr lang="en-US" b="1" dirty="0"/>
              <a:t>aligned loads and stores </a:t>
            </a:r>
            <a:r>
              <a:rPr lang="en-US" dirty="0"/>
              <a:t>up to the </a:t>
            </a:r>
            <a:r>
              <a:rPr lang="en-US" b="1" dirty="0"/>
              <a:t>width of the data bus</a:t>
            </a:r>
            <a:r>
              <a:rPr lang="en-US" dirty="0"/>
              <a:t> are automatically atomic (uninterruptible)</a:t>
            </a:r>
          </a:p>
          <a:p>
            <a:r>
              <a:rPr lang="en-US" b="1" dirty="0"/>
              <a:t>Special machine language instructions </a:t>
            </a:r>
            <a:r>
              <a:rPr lang="en-US" dirty="0"/>
              <a:t>are provided to perform other multi-step operations </a:t>
            </a:r>
            <a:r>
              <a:rPr lang="en-US" b="1" dirty="0"/>
              <a:t>atomically</a:t>
            </a:r>
          </a:p>
        </p:txBody>
      </p:sp>
      <p:sp>
        <p:nvSpPr>
          <p:cNvPr id="4" name="Footer Placeholder 3">
            <a:extLst>
              <a:ext uri="{FF2B5EF4-FFF2-40B4-BE49-F238E27FC236}">
                <a16:creationId xmlns="" xmlns:a16="http://schemas.microsoft.com/office/drawing/2014/main" id="{C4C60631-DA10-41FB-9219-2D164AFC53B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5589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Today’s computer hardware is increasingly </a:t>
            </a:r>
            <a:r>
              <a:rPr lang="en-US" b="1" dirty="0"/>
              <a:t>parallel</a:t>
            </a:r>
          </a:p>
          <a:p>
            <a:r>
              <a:rPr lang="en-US" dirty="0"/>
              <a:t>Need to understand </a:t>
            </a:r>
            <a:r>
              <a:rPr lang="en-US" b="1" dirty="0"/>
              <a:t>concurrency</a:t>
            </a:r>
            <a:r>
              <a:rPr lang="en-US" dirty="0"/>
              <a:t> to take advantage of parallelism</a:t>
            </a:r>
          </a:p>
          <a:p>
            <a:r>
              <a:rPr lang="en-US" dirty="0"/>
              <a:t>Need to understand the </a:t>
            </a:r>
            <a:r>
              <a:rPr lang="en-US" b="1" dirty="0"/>
              <a:t>hardware</a:t>
            </a:r>
            <a:r>
              <a:rPr lang="en-US" dirty="0"/>
              <a:t> and the </a:t>
            </a:r>
            <a:r>
              <a:rPr lang="en-US" b="1" dirty="0"/>
              <a:t>kernel</a:t>
            </a:r>
            <a:r>
              <a:rPr lang="en-US" dirty="0"/>
              <a:t> to understand concurrent programming!</a:t>
            </a:r>
          </a:p>
          <a:p>
            <a:r>
              <a:rPr lang="en-US" dirty="0"/>
              <a:t>In this talk we’ll cover:</a:t>
            </a:r>
          </a:p>
          <a:p>
            <a:pPr lvl="1"/>
            <a:r>
              <a:rPr lang="en-US" dirty="0"/>
              <a:t>modern </a:t>
            </a:r>
            <a:r>
              <a:rPr lang="en-US" b="1" dirty="0"/>
              <a:t>parallel</a:t>
            </a:r>
            <a:r>
              <a:rPr lang="en-US" dirty="0"/>
              <a:t> computing </a:t>
            </a:r>
            <a:r>
              <a:rPr lang="en-US" b="1" dirty="0"/>
              <a:t>hardware</a:t>
            </a:r>
            <a:r>
              <a:rPr lang="en-US" dirty="0"/>
              <a:t>,</a:t>
            </a:r>
          </a:p>
          <a:p>
            <a:pPr lvl="1"/>
            <a:r>
              <a:rPr lang="en-US" b="1" dirty="0"/>
              <a:t>concurrent programming </a:t>
            </a:r>
            <a:r>
              <a:rPr lang="en-US" dirty="0"/>
              <a:t>techniques, and</a:t>
            </a:r>
          </a:p>
          <a:p>
            <a:pPr lvl="1"/>
            <a:r>
              <a:rPr lang="en-US" dirty="0"/>
              <a:t>how to apply this to building a </a:t>
            </a:r>
            <a:r>
              <a:rPr lang="en-US" b="1" dirty="0"/>
              <a:t>high-performance game engine</a:t>
            </a:r>
          </a:p>
        </p:txBody>
      </p:sp>
      <p:sp>
        <p:nvSpPr>
          <p:cNvPr id="4" name="Footer Placeholder 3">
            <a:extLst>
              <a:ext uri="{FF2B5EF4-FFF2-40B4-BE49-F238E27FC236}">
                <a16:creationId xmlns="" xmlns:a16="http://schemas.microsoft.com/office/drawing/2014/main" id="{02A2FA0E-0CB2-4D1D-9B49-C654BFC330C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3884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Parallelism</a:t>
            </a:r>
          </a:p>
        </p:txBody>
      </p:sp>
      <p:sp>
        <p:nvSpPr>
          <p:cNvPr id="3" name="Content Placeholder 2"/>
          <p:cNvSpPr>
            <a:spLocks noGrp="1"/>
          </p:cNvSpPr>
          <p:nvPr>
            <p:ph idx="1"/>
          </p:nvPr>
        </p:nvSpPr>
        <p:spPr/>
        <p:txBody>
          <a:bodyPr>
            <a:normAutofit lnSpcReduction="10000"/>
          </a:bodyPr>
          <a:lstStyle/>
          <a:p>
            <a:r>
              <a:rPr lang="en-US" b="1" dirty="0"/>
              <a:t>Explicit parallelism </a:t>
            </a:r>
            <a:r>
              <a:rPr lang="en-US" dirty="0"/>
              <a:t>exposes the presence of parallel computing hardware to the:</a:t>
            </a:r>
          </a:p>
          <a:p>
            <a:pPr lvl="1"/>
            <a:r>
              <a:rPr lang="en-US" dirty="0"/>
              <a:t>programmer and/or</a:t>
            </a:r>
          </a:p>
          <a:p>
            <a:pPr lvl="1"/>
            <a:r>
              <a:rPr lang="en-US" dirty="0"/>
              <a:t>compiler</a:t>
            </a:r>
          </a:p>
          <a:p>
            <a:r>
              <a:rPr lang="en-US" dirty="0"/>
              <a:t>Used in consumer electronics since ~2002</a:t>
            </a:r>
          </a:p>
          <a:p>
            <a:pPr lvl="1"/>
            <a:r>
              <a:rPr lang="en-US" b="1" dirty="0"/>
              <a:t>Multiprocessor</a:t>
            </a:r>
            <a:r>
              <a:rPr lang="en-US" dirty="0"/>
              <a:t> computers</a:t>
            </a:r>
          </a:p>
          <a:p>
            <a:pPr lvl="1"/>
            <a:r>
              <a:rPr lang="en-US" b="1" dirty="0"/>
              <a:t>Multicore</a:t>
            </a:r>
            <a:r>
              <a:rPr lang="en-US" dirty="0"/>
              <a:t> CPUs</a:t>
            </a:r>
          </a:p>
          <a:p>
            <a:pPr lvl="1"/>
            <a:r>
              <a:rPr lang="en-US" dirty="0"/>
              <a:t>SIMD </a:t>
            </a:r>
            <a:r>
              <a:rPr lang="en-US" b="1" dirty="0"/>
              <a:t>vector processing unit </a:t>
            </a:r>
            <a:r>
              <a:rPr lang="en-US" dirty="0"/>
              <a:t>in x86 (SSE)</a:t>
            </a:r>
          </a:p>
          <a:p>
            <a:pPr lvl="1"/>
            <a:r>
              <a:rPr lang="en-US" b="1" dirty="0" err="1"/>
              <a:t>Manycore</a:t>
            </a:r>
            <a:r>
              <a:rPr lang="en-US" dirty="0"/>
              <a:t> GPUs (SIMT)</a:t>
            </a:r>
          </a:p>
          <a:p>
            <a:r>
              <a:rPr lang="en-US" dirty="0"/>
              <a:t>Explicit parallelism supports </a:t>
            </a:r>
            <a:r>
              <a:rPr lang="en-US" b="1" dirty="0"/>
              <a:t>concurrency</a:t>
            </a:r>
          </a:p>
        </p:txBody>
      </p:sp>
      <p:sp>
        <p:nvSpPr>
          <p:cNvPr id="4" name="Footer Placeholder 3">
            <a:extLst>
              <a:ext uri="{FF2B5EF4-FFF2-40B4-BE49-F238E27FC236}">
                <a16:creationId xmlns="" xmlns:a16="http://schemas.microsoft.com/office/drawing/2014/main" id="{1A5B0D20-517A-4F7F-A0F5-08D902B300A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8704961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and Set</a:t>
            </a:r>
          </a:p>
        </p:txBody>
      </p:sp>
      <p:sp>
        <p:nvSpPr>
          <p:cNvPr id="3" name="Content Placeholder 2"/>
          <p:cNvSpPr>
            <a:spLocks noGrp="1"/>
          </p:cNvSpPr>
          <p:nvPr>
            <p:ph idx="1"/>
          </p:nvPr>
        </p:nvSpPr>
        <p:spPr/>
        <p:txBody>
          <a:bodyPr anchor="t" anchorCtr="0"/>
          <a:lstStyle/>
          <a:p>
            <a:r>
              <a:rPr lang="en-US" b="1" dirty="0"/>
              <a:t>Test and set</a:t>
            </a:r>
            <a:r>
              <a:rPr lang="en-US" dirty="0"/>
              <a:t> (TAS) instruction:</a:t>
            </a:r>
          </a:p>
          <a:p>
            <a:pPr lvl="1"/>
            <a:r>
              <a:rPr lang="en-US" b="1" i="1" dirty="0"/>
              <a:t>Set</a:t>
            </a:r>
            <a:r>
              <a:rPr lang="en-US" dirty="0"/>
              <a:t> a bit to 1, and</a:t>
            </a:r>
          </a:p>
          <a:p>
            <a:pPr lvl="1"/>
            <a:r>
              <a:rPr lang="en-US" dirty="0"/>
              <a:t>return its previous value (so it can be </a:t>
            </a:r>
            <a:r>
              <a:rPr lang="en-US" b="1" i="1" dirty="0"/>
              <a:t>tested</a:t>
            </a:r>
            <a:r>
              <a:rPr lang="en-US" dirty="0"/>
              <a:t>)</a:t>
            </a:r>
          </a:p>
          <a:p>
            <a:pPr lvl="1"/>
            <a:endParaRPr lang="en-US" dirty="0"/>
          </a:p>
        </p:txBody>
      </p:sp>
      <p:sp>
        <p:nvSpPr>
          <p:cNvPr id="4" name="Content Placeholder 2"/>
          <p:cNvSpPr txBox="1">
            <a:spLocks/>
          </p:cNvSpPr>
          <p:nvPr/>
        </p:nvSpPr>
        <p:spPr>
          <a:xfrm>
            <a:off x="1811573" y="3540859"/>
            <a:ext cx="5520854" cy="235735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Font typeface="Calisto MT" pitchFamily="18" charset="0"/>
              <a:buNone/>
            </a:pPr>
            <a:r>
              <a:rPr lang="en-US" sz="1800" dirty="0">
                <a:latin typeface="Consolas"/>
                <a:cs typeface="Consolas"/>
              </a:rPr>
              <a:t>// </a:t>
            </a:r>
            <a:r>
              <a:rPr lang="en-US" sz="1800" dirty="0" err="1">
                <a:latin typeface="Consolas"/>
                <a:cs typeface="Consolas"/>
              </a:rPr>
              <a:t>pseudocode</a:t>
            </a:r>
            <a:r>
              <a:rPr lang="en-US" sz="1800" dirty="0">
                <a:latin typeface="Consolas"/>
                <a:cs typeface="Consolas"/>
              </a:rPr>
              <a:t> for test and set</a:t>
            </a:r>
            <a:br>
              <a:rPr lang="en-US" sz="1800" dirty="0">
                <a:latin typeface="Consolas"/>
                <a:cs typeface="Consolas"/>
              </a:rPr>
            </a:b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test_and_set</a:t>
            </a:r>
            <a:r>
              <a:rPr lang="en-US" sz="1800" dirty="0">
                <a:latin typeface="Consolas"/>
                <a:cs typeface="Consolas"/>
              </a:rPr>
              <a:t>(</a:t>
            </a:r>
            <a:r>
              <a:rPr lang="en-US" sz="1800" dirty="0" err="1">
                <a:latin typeface="Consolas"/>
                <a:cs typeface="Consolas"/>
              </a:rPr>
              <a:t>bool</a:t>
            </a:r>
            <a:r>
              <a:rPr lang="en-US" sz="1800" dirty="0">
                <a:latin typeface="Consolas"/>
                <a:cs typeface="Consolas"/>
              </a:rPr>
              <a:t>* </a:t>
            </a:r>
            <a:r>
              <a:rPr lang="en-US" sz="1800" dirty="0" err="1">
                <a:latin typeface="Consolas"/>
                <a:cs typeface="Consolas"/>
              </a:rPr>
              <a:t>pLock</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 atomically...</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a:t>
            </a:r>
            <a:r>
              <a:rPr lang="en-US" sz="1800" dirty="0" err="1">
                <a:latin typeface="Consolas"/>
                <a:cs typeface="Consolas"/>
              </a:rPr>
              <a:t>bool</a:t>
            </a:r>
            <a:r>
              <a:rPr lang="en-US" sz="1800" dirty="0">
                <a:latin typeface="Consolas"/>
                <a:cs typeface="Consolas"/>
              </a:rPr>
              <a:t> old = *</a:t>
            </a:r>
            <a:r>
              <a:rPr lang="en-US" sz="1800" dirty="0" err="1">
                <a:latin typeface="Consolas"/>
                <a:cs typeface="Consolas"/>
              </a:rPr>
              <a:t>pLock</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pLock</a:t>
            </a:r>
            <a:r>
              <a:rPr lang="en-US" sz="1800" dirty="0">
                <a:latin typeface="Consolas"/>
                <a:cs typeface="Consolas"/>
              </a:rPr>
              <a:t> = </a:t>
            </a:r>
            <a:r>
              <a:rPr lang="en-US" sz="1800" b="1" dirty="0">
                <a:latin typeface="Consolas"/>
                <a:cs typeface="Consolas"/>
              </a:rPr>
              <a:t>true</a:t>
            </a:r>
            <a:r>
              <a:rPr lang="en-US" sz="1800" dirty="0">
                <a:latin typeface="Consolas"/>
                <a:cs typeface="Consolas"/>
              </a:rPr>
              <a:t>;</a:t>
            </a:r>
            <a:br>
              <a:rPr lang="en-US" sz="1800" dirty="0">
                <a:latin typeface="Consolas"/>
                <a:cs typeface="Consolas"/>
              </a:rPr>
            </a:br>
            <a:r>
              <a:rPr lang="en-US" sz="1800" dirty="0">
                <a:latin typeface="Consolas"/>
                <a:cs typeface="Consolas"/>
              </a:rPr>
              <a:t>    return old;</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95F41434-0482-40C5-A58B-7F181C78F2C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479570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and Set</a:t>
            </a:r>
          </a:p>
        </p:txBody>
      </p:sp>
      <p:sp>
        <p:nvSpPr>
          <p:cNvPr id="3" name="Content Placeholder 2"/>
          <p:cNvSpPr>
            <a:spLocks noGrp="1"/>
          </p:cNvSpPr>
          <p:nvPr>
            <p:ph idx="1"/>
          </p:nvPr>
        </p:nvSpPr>
        <p:spPr/>
        <p:txBody>
          <a:bodyPr/>
          <a:lstStyle/>
          <a:p>
            <a:r>
              <a:rPr lang="en-US" dirty="0"/>
              <a:t>Can use TAS to atomically “lock” a resource</a:t>
            </a:r>
          </a:p>
          <a:p>
            <a:r>
              <a:rPr lang="en-US" dirty="0"/>
              <a:t>This is called a </a:t>
            </a:r>
            <a:r>
              <a:rPr lang="en-US" b="1" dirty="0"/>
              <a:t>spin lock </a:t>
            </a:r>
            <a:r>
              <a:rPr lang="en-US" dirty="0"/>
              <a:t>because the thread spins in a tight loop while waiting for the lock to be free</a:t>
            </a:r>
          </a:p>
          <a:p>
            <a:endParaRPr lang="en-US" dirty="0"/>
          </a:p>
          <a:p>
            <a:endParaRPr lang="en-US" dirty="0"/>
          </a:p>
          <a:p>
            <a:endParaRPr lang="en-US" dirty="0"/>
          </a:p>
          <a:p>
            <a:r>
              <a:rPr lang="en-US" dirty="0"/>
              <a:t>Disadvantage of TAS: Boolean values only (single bit)</a:t>
            </a:r>
          </a:p>
          <a:p>
            <a:pPr lvl="1"/>
            <a:endParaRPr lang="en-US" dirty="0"/>
          </a:p>
        </p:txBody>
      </p:sp>
      <p:sp>
        <p:nvSpPr>
          <p:cNvPr id="4" name="Content Placeholder 2"/>
          <p:cNvSpPr txBox="1">
            <a:spLocks/>
          </p:cNvSpPr>
          <p:nvPr/>
        </p:nvSpPr>
        <p:spPr>
          <a:xfrm>
            <a:off x="1811573" y="3540859"/>
            <a:ext cx="5520854" cy="1626099"/>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Font typeface="Calisto MT" pitchFamily="18" charset="0"/>
              <a:buNone/>
            </a:pPr>
            <a:r>
              <a:rPr lang="en-US" sz="1800" dirty="0">
                <a:latin typeface="Consolas"/>
                <a:cs typeface="Consolas"/>
              </a:rPr>
              <a:t>void </a:t>
            </a:r>
            <a:r>
              <a:rPr lang="en-US" sz="1800" b="1" dirty="0" err="1">
                <a:latin typeface="Consolas"/>
                <a:cs typeface="Consolas"/>
              </a:rPr>
              <a:t>spin_lock</a:t>
            </a:r>
            <a:r>
              <a:rPr lang="en-US" sz="1800" dirty="0">
                <a:latin typeface="Consolas"/>
                <a:cs typeface="Consolas"/>
              </a:rPr>
              <a:t>(</a:t>
            </a:r>
            <a:r>
              <a:rPr lang="en-US" sz="1800" dirty="0" err="1">
                <a:latin typeface="Consolas"/>
                <a:cs typeface="Consolas"/>
              </a:rPr>
              <a:t>bool</a:t>
            </a:r>
            <a:r>
              <a:rPr lang="en-US" sz="1800" dirty="0">
                <a:latin typeface="Consolas"/>
                <a:cs typeface="Consolas"/>
              </a:rPr>
              <a:t>* </a:t>
            </a:r>
            <a:r>
              <a:rPr lang="en-US" sz="1800" dirty="0" err="1">
                <a:latin typeface="Consolas"/>
                <a:cs typeface="Consolas"/>
              </a:rPr>
              <a:t>pLock</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while (</a:t>
            </a:r>
            <a:r>
              <a:rPr lang="en-US" sz="1800" b="1" dirty="0" err="1">
                <a:latin typeface="Consolas"/>
                <a:cs typeface="Consolas"/>
              </a:rPr>
              <a:t>test_and_set</a:t>
            </a:r>
            <a:r>
              <a:rPr lang="en-US" sz="1800" dirty="0">
                <a:latin typeface="Consolas"/>
                <a:cs typeface="Consolas"/>
              </a:rPr>
              <a:t>(</a:t>
            </a:r>
            <a:r>
              <a:rPr lang="en-US" sz="1800" dirty="0" err="1">
                <a:latin typeface="Consolas"/>
                <a:cs typeface="Consolas"/>
              </a:rPr>
              <a:t>pLock</a:t>
            </a:r>
            <a:r>
              <a:rPr lang="en-US" sz="1800" dirty="0">
                <a:latin typeface="Consolas"/>
                <a:cs typeface="Consolas"/>
              </a:rPr>
              <a:t>) == </a:t>
            </a:r>
            <a:r>
              <a:rPr lang="en-US" sz="1800" b="1" dirty="0">
                <a:latin typeface="Consolas"/>
                <a:cs typeface="Consolas"/>
              </a:rPr>
              <a:t>true</a:t>
            </a:r>
            <a:r>
              <a:rPr lang="en-US" sz="1800" dirty="0">
                <a:latin typeface="Consolas"/>
                <a:cs typeface="Consolas"/>
              </a:rPr>
              <a:t>)</a:t>
            </a:r>
            <a:br>
              <a:rPr lang="en-US" sz="1800" dirty="0">
                <a:latin typeface="Consolas"/>
                <a:cs typeface="Consolas"/>
              </a:rPr>
            </a:br>
            <a:r>
              <a:rPr lang="en-US" sz="1800" dirty="0">
                <a:latin typeface="Consolas"/>
                <a:cs typeface="Consolas"/>
              </a:rPr>
              <a:t>        ; // someone else has lock – spin!</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F7F2A999-C871-48D8-B12F-4FDBAAE9E0C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5718528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Exchange</a:t>
            </a:r>
          </a:p>
        </p:txBody>
      </p:sp>
      <p:sp>
        <p:nvSpPr>
          <p:cNvPr id="3" name="Content Placeholder 2"/>
          <p:cNvSpPr>
            <a:spLocks noGrp="1"/>
          </p:cNvSpPr>
          <p:nvPr>
            <p:ph idx="1"/>
          </p:nvPr>
        </p:nvSpPr>
        <p:spPr/>
        <p:txBody>
          <a:bodyPr/>
          <a:lstStyle/>
          <a:p>
            <a:r>
              <a:rPr lang="en-US" dirty="0"/>
              <a:t>Some CPUs (e.g., x86) support an </a:t>
            </a:r>
            <a:r>
              <a:rPr lang="en-US" b="1" dirty="0"/>
              <a:t>exchange</a:t>
            </a:r>
            <a:r>
              <a:rPr lang="en-US" dirty="0"/>
              <a:t> instruction (</a:t>
            </a:r>
            <a:r>
              <a:rPr lang="en-US" b="1" dirty="0" err="1"/>
              <a:t>xchg</a:t>
            </a:r>
            <a:r>
              <a:rPr lang="en-US" dirty="0"/>
              <a:t>)</a:t>
            </a:r>
          </a:p>
          <a:p>
            <a:pPr lvl="1"/>
            <a:r>
              <a:rPr lang="en-US" b="1" dirty="0"/>
              <a:t>Swaps</a:t>
            </a:r>
            <a:r>
              <a:rPr lang="en-US" dirty="0"/>
              <a:t> two registers, or a memory location and a register</a:t>
            </a:r>
          </a:p>
          <a:p>
            <a:r>
              <a:rPr lang="en-US" dirty="0"/>
              <a:t>On x86, this instruction is </a:t>
            </a:r>
            <a:r>
              <a:rPr lang="en-US" b="1" dirty="0"/>
              <a:t>atomic</a:t>
            </a:r>
            <a:r>
              <a:rPr lang="en-US" dirty="0"/>
              <a:t> (like </a:t>
            </a:r>
            <a:r>
              <a:rPr lang="en-US" b="1" dirty="0" err="1"/>
              <a:t>mov</a:t>
            </a:r>
            <a:r>
              <a:rPr lang="en-US" dirty="0"/>
              <a:t>)</a:t>
            </a:r>
          </a:p>
        </p:txBody>
      </p:sp>
      <p:sp>
        <p:nvSpPr>
          <p:cNvPr id="4" name="Content Placeholder 2"/>
          <p:cNvSpPr txBox="1">
            <a:spLocks/>
          </p:cNvSpPr>
          <p:nvPr/>
        </p:nvSpPr>
        <p:spPr>
          <a:xfrm>
            <a:off x="1994801" y="4002710"/>
            <a:ext cx="5154399" cy="253055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 </a:t>
            </a:r>
            <a:r>
              <a:rPr lang="en-US" sz="1800" dirty="0" err="1">
                <a:latin typeface="Consolas"/>
                <a:cs typeface="Consolas"/>
              </a:rPr>
              <a:t>pseudocode</a:t>
            </a:r>
            <a:r>
              <a:rPr lang="en-US" sz="1800" dirty="0">
                <a:latin typeface="Consolas"/>
                <a:cs typeface="Consolas"/>
              </a:rPr>
              <a:t> for </a:t>
            </a:r>
            <a:r>
              <a:rPr lang="en-US" sz="1800" dirty="0" err="1">
                <a:latin typeface="Consolas"/>
                <a:cs typeface="Consolas"/>
              </a:rPr>
              <a:t>xchg</a:t>
            </a:r>
            <a:r>
              <a:rPr lang="en-US" sz="1800" dirty="0">
                <a:latin typeface="Consolas"/>
                <a:cs typeface="Consolas"/>
              </a:rPr>
              <a:t> instruction</a:t>
            </a:r>
            <a:br>
              <a:rPr lang="en-US" sz="1800" dirty="0">
                <a:latin typeface="Consolas"/>
                <a:cs typeface="Consolas"/>
              </a:rPr>
            </a:br>
            <a:r>
              <a:rPr lang="en-US" sz="1800" dirty="0">
                <a:latin typeface="Consolas"/>
                <a:cs typeface="Consolas"/>
              </a:rPr>
              <a:t>void </a:t>
            </a:r>
            <a:r>
              <a:rPr lang="en-US" sz="1800" b="1" dirty="0" err="1">
                <a:latin typeface="Consolas"/>
                <a:cs typeface="Consolas"/>
              </a:rPr>
              <a:t>xchg</a:t>
            </a:r>
            <a:r>
              <a:rPr lang="en-US" sz="1800" dirty="0">
                <a:latin typeface="Consolas"/>
                <a:cs typeface="Consolas"/>
              </a:rPr>
              <a:t>(register </a:t>
            </a:r>
            <a:r>
              <a:rPr lang="en-US" sz="1800" dirty="0" err="1">
                <a:latin typeface="Consolas"/>
                <a:cs typeface="Consolas"/>
              </a:rPr>
              <a:t>int</a:t>
            </a:r>
            <a:r>
              <a:rPr lang="en-US" sz="1800" dirty="0">
                <a:latin typeface="Consolas"/>
                <a:cs typeface="Consolas"/>
              </a:rPr>
              <a:t> r0,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pAddr</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 atomically...</a:t>
            </a:r>
            <a:br>
              <a:rPr lang="en-US" sz="1800" dirty="0">
                <a:latin typeface="Consolas"/>
                <a:cs typeface="Consolas"/>
              </a:rPr>
            </a:br>
            <a:r>
              <a:rPr lang="en-US" sz="1800" dirty="0">
                <a:latin typeface="Consolas"/>
                <a:cs typeface="Consolas"/>
              </a:rPr>
              <a:t>    register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rTemp</a:t>
            </a:r>
            <a:r>
              <a:rPr lang="en-US" sz="1800" dirty="0">
                <a:latin typeface="Consolas"/>
                <a:cs typeface="Consolas"/>
              </a:rPr>
              <a:t> = r0;</a:t>
            </a:r>
            <a:br>
              <a:rPr lang="en-US" sz="1800" dirty="0">
                <a:latin typeface="Consolas"/>
                <a:cs typeface="Consolas"/>
              </a:rPr>
            </a:br>
            <a:r>
              <a:rPr lang="en-US" sz="1800" dirty="0">
                <a:latin typeface="Consolas"/>
                <a:cs typeface="Consolas"/>
              </a:rPr>
              <a:t>    r0 = *</a:t>
            </a:r>
            <a:r>
              <a:rPr lang="en-US" sz="1800" dirty="0" err="1">
                <a:latin typeface="Consolas"/>
                <a:cs typeface="Consolas"/>
              </a:rPr>
              <a:t>pAddr</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pAddr</a:t>
            </a:r>
            <a:r>
              <a:rPr lang="en-US" sz="1800" dirty="0">
                <a:latin typeface="Consolas"/>
                <a:cs typeface="Consolas"/>
              </a:rPr>
              <a:t> = </a:t>
            </a:r>
            <a:r>
              <a:rPr lang="en-US" sz="1800" dirty="0" err="1">
                <a:latin typeface="Consolas"/>
                <a:cs typeface="Consolas"/>
              </a:rPr>
              <a:t>rTemp</a:t>
            </a:r>
            <a:r>
              <a:rPr lang="en-US" sz="1800" dirty="0">
                <a:latin typeface="Consolas"/>
                <a:cs typeface="Consolas"/>
              </a:rPr>
              <a:t>;</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471E437D-8BCE-442A-A15D-5F3064C176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161180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Exchange</a:t>
            </a:r>
          </a:p>
        </p:txBody>
      </p:sp>
      <p:sp>
        <p:nvSpPr>
          <p:cNvPr id="3" name="Content Placeholder 2"/>
          <p:cNvSpPr>
            <a:spLocks noGrp="1"/>
          </p:cNvSpPr>
          <p:nvPr>
            <p:ph idx="1"/>
          </p:nvPr>
        </p:nvSpPr>
        <p:spPr/>
        <p:txBody>
          <a:bodyPr/>
          <a:lstStyle/>
          <a:p>
            <a:r>
              <a:rPr lang="en-US" dirty="0"/>
              <a:t>Can use atomic </a:t>
            </a:r>
            <a:r>
              <a:rPr lang="en-US" b="1" dirty="0" err="1"/>
              <a:t>xchg</a:t>
            </a:r>
            <a:r>
              <a:rPr lang="en-US" dirty="0"/>
              <a:t> to implement a lock</a:t>
            </a:r>
          </a:p>
        </p:txBody>
      </p:sp>
      <p:sp>
        <p:nvSpPr>
          <p:cNvPr id="4" name="Content Placeholder 2"/>
          <p:cNvSpPr txBox="1">
            <a:spLocks/>
          </p:cNvSpPr>
          <p:nvPr/>
        </p:nvSpPr>
        <p:spPr>
          <a:xfrm>
            <a:off x="1523349" y="2761486"/>
            <a:ext cx="6097302" cy="2559417"/>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err="1">
                <a:latin typeface="Consolas"/>
                <a:cs typeface="Consolas"/>
              </a:rPr>
              <a:t>spin_lock</a:t>
            </a:r>
            <a:r>
              <a:rPr lang="en-US" sz="1800" dirty="0">
                <a:latin typeface="Consolas"/>
                <a:cs typeface="Consolas"/>
              </a:rPr>
              <a:t>(</a:t>
            </a:r>
            <a:r>
              <a:rPr lang="en-US" sz="1800" dirty="0" err="1">
                <a:latin typeface="Consolas"/>
                <a:cs typeface="Consolas"/>
              </a:rPr>
              <a:t>bool</a:t>
            </a:r>
            <a:r>
              <a:rPr lang="en-US" sz="1800" dirty="0">
                <a:latin typeface="Consolas"/>
                <a:cs typeface="Consolas"/>
              </a:rPr>
              <a:t>* </a:t>
            </a:r>
            <a:r>
              <a:rPr lang="en-US" sz="1800" dirty="0" err="1">
                <a:latin typeface="Consolas"/>
                <a:cs typeface="Consolas"/>
              </a:rPr>
              <a:t>pLock</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register </a:t>
            </a:r>
            <a:r>
              <a:rPr lang="en-US" sz="1800" dirty="0" err="1">
                <a:latin typeface="Consolas"/>
                <a:cs typeface="Consolas"/>
              </a:rPr>
              <a:t>bool</a:t>
            </a:r>
            <a:r>
              <a:rPr lang="en-US" sz="1800" dirty="0">
                <a:latin typeface="Consolas"/>
                <a:cs typeface="Consolas"/>
              </a:rPr>
              <a:t> r0 = true; // </a:t>
            </a:r>
            <a:r>
              <a:rPr lang="en-US" sz="1800" dirty="0" err="1">
                <a:latin typeface="Consolas"/>
                <a:cs typeface="Consolas"/>
              </a:rPr>
              <a:t>pseudocode</a:t>
            </a:r>
            <a:r>
              <a:rPr lang="en-US" sz="1800" dirty="0">
                <a:latin typeface="Consolas"/>
                <a:cs typeface="Consolas"/>
              </a:rPr>
              <a:t>!</a:t>
            </a:r>
            <a:br>
              <a:rPr lang="en-US" sz="1800" dirty="0">
                <a:latin typeface="Consolas"/>
                <a:cs typeface="Consolas"/>
              </a:rPr>
            </a:br>
            <a:r>
              <a:rPr lang="en-US" sz="1800" dirty="0">
                <a:latin typeface="Consolas"/>
                <a:cs typeface="Consolas"/>
              </a:rPr>
              <a:t>    do {</a:t>
            </a:r>
            <a:br>
              <a:rPr lang="en-US" sz="1800" dirty="0">
                <a:latin typeface="Consolas"/>
                <a:cs typeface="Consolas"/>
              </a:rPr>
            </a:br>
            <a:r>
              <a:rPr lang="en-US" sz="1800" dirty="0">
                <a:latin typeface="Consolas"/>
                <a:cs typeface="Consolas"/>
              </a:rPr>
              <a:t>        </a:t>
            </a:r>
            <a:r>
              <a:rPr lang="en-US" sz="1800" b="1" dirty="0" err="1">
                <a:latin typeface="Consolas"/>
                <a:cs typeface="Consolas"/>
              </a:rPr>
              <a:t>xchg</a:t>
            </a:r>
            <a:r>
              <a:rPr lang="en-US" sz="1800" dirty="0">
                <a:latin typeface="Consolas"/>
                <a:cs typeface="Consolas"/>
              </a:rPr>
              <a:t>(r0, </a:t>
            </a:r>
            <a:r>
              <a:rPr lang="en-US" sz="1800" dirty="0" err="1">
                <a:latin typeface="Consolas"/>
                <a:cs typeface="Consolas"/>
              </a:rPr>
              <a:t>pLock</a:t>
            </a:r>
            <a:r>
              <a:rPr lang="en-US" sz="1800" dirty="0">
                <a:latin typeface="Consolas"/>
                <a:cs typeface="Consolas"/>
              </a:rPr>
              <a:t>);</a:t>
            </a:r>
            <a:br>
              <a:rPr lang="en-US" sz="1800" dirty="0">
                <a:latin typeface="Consolas"/>
                <a:cs typeface="Consolas"/>
              </a:rPr>
            </a:br>
            <a:r>
              <a:rPr lang="en-US" sz="1800" dirty="0">
                <a:latin typeface="Consolas"/>
                <a:cs typeface="Consolas"/>
              </a:rPr>
              <a:t>    } while (r0); // if we get back </a:t>
            </a:r>
            <a:r>
              <a:rPr lang="en-US" sz="1800" b="1" dirty="0">
                <a:latin typeface="Consolas"/>
                <a:cs typeface="Consolas"/>
              </a:rPr>
              <a:t>false</a:t>
            </a:r>
            <a:r>
              <a:rPr lang="en-US" sz="1800" dirty="0">
                <a:latin typeface="Consolas"/>
                <a:cs typeface="Consolas"/>
              </a:rPr>
              <a:t>,</a:t>
            </a:r>
            <a:br>
              <a:rPr lang="en-US" sz="1800" dirty="0">
                <a:latin typeface="Consolas"/>
                <a:cs typeface="Consolas"/>
              </a:rPr>
            </a:br>
            <a:r>
              <a:rPr lang="en-US" sz="1800" dirty="0">
                <a:latin typeface="Consolas"/>
                <a:cs typeface="Consolas"/>
              </a:rPr>
              <a:t>                  // then the lock succeeded</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225755A6-C837-4046-B0E6-02B3FD4EC47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121928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and Swap</a:t>
            </a:r>
          </a:p>
        </p:txBody>
      </p:sp>
      <p:sp>
        <p:nvSpPr>
          <p:cNvPr id="3" name="Content Placeholder 2"/>
          <p:cNvSpPr>
            <a:spLocks noGrp="1"/>
          </p:cNvSpPr>
          <p:nvPr>
            <p:ph idx="1"/>
          </p:nvPr>
        </p:nvSpPr>
        <p:spPr>
          <a:xfrm>
            <a:off x="779463" y="1636360"/>
            <a:ext cx="7583488" cy="4771817"/>
          </a:xfrm>
        </p:spPr>
        <p:txBody>
          <a:bodyPr>
            <a:normAutofit lnSpcReduction="10000"/>
          </a:bodyPr>
          <a:lstStyle/>
          <a:p>
            <a:r>
              <a:rPr lang="en-US" b="1" dirty="0"/>
              <a:t>Compare and swap </a:t>
            </a:r>
            <a:r>
              <a:rPr lang="en-US" dirty="0"/>
              <a:t>(CAS) extends TAS to </a:t>
            </a:r>
            <a:r>
              <a:rPr lang="en-US" i="1" dirty="0"/>
              <a:t>n</a:t>
            </a:r>
            <a:r>
              <a:rPr lang="en-US" dirty="0"/>
              <a:t>-bit words</a:t>
            </a:r>
          </a:p>
          <a:p>
            <a:pPr lvl="1"/>
            <a:r>
              <a:rPr lang="en-US" dirty="0"/>
              <a:t>A CPU may offer 8-bit, 16-bit, 32-bit and 64-bit variants of compare and swap</a:t>
            </a:r>
          </a:p>
          <a:p>
            <a:pPr lvl="1"/>
            <a:endParaRPr lang="en-US" dirty="0"/>
          </a:p>
          <a:p>
            <a:pPr lvl="1"/>
            <a:endParaRPr lang="en-US" dirty="0"/>
          </a:p>
          <a:p>
            <a:pPr lvl="1"/>
            <a:endParaRPr lang="en-US" dirty="0"/>
          </a:p>
          <a:p>
            <a:pPr lvl="1"/>
            <a:endParaRPr lang="en-US" dirty="0"/>
          </a:p>
          <a:p>
            <a:endParaRPr lang="en-US" dirty="0"/>
          </a:p>
          <a:p>
            <a:endParaRPr lang="en-US" dirty="0"/>
          </a:p>
          <a:p>
            <a:r>
              <a:rPr lang="en-US" dirty="0"/>
              <a:t>Not all CPUs (ISAs) support CAS</a:t>
            </a:r>
          </a:p>
          <a:p>
            <a:pPr lvl="1"/>
            <a:r>
              <a:rPr lang="en-US" dirty="0"/>
              <a:t>On x86 it’s called </a:t>
            </a:r>
            <a:r>
              <a:rPr lang="en-US" b="1" dirty="0" err="1"/>
              <a:t>cmpxchg</a:t>
            </a:r>
            <a:endParaRPr lang="en-US" b="1" dirty="0"/>
          </a:p>
        </p:txBody>
      </p:sp>
      <p:sp>
        <p:nvSpPr>
          <p:cNvPr id="5" name="Content Placeholder 2"/>
          <p:cNvSpPr txBox="1">
            <a:spLocks/>
          </p:cNvSpPr>
          <p:nvPr/>
        </p:nvSpPr>
        <p:spPr>
          <a:xfrm>
            <a:off x="1667687" y="2944302"/>
            <a:ext cx="5808627" cy="2357358"/>
          </a:xfrm>
          <a:prstGeom prst="rect">
            <a:avLst/>
          </a:prstGeom>
        </p:spPr>
        <p:txBody>
          <a:bodyPr vert="horz" lIns="91440" tIns="45720" rIns="91440" bIns="45720" rtlCol="0">
            <a:normAutofit fontScale="85000"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Font typeface="Calisto MT" pitchFamily="18" charset="0"/>
              <a:buNone/>
            </a:pPr>
            <a:r>
              <a:rPr lang="en-US" sz="1800" dirty="0">
                <a:latin typeface="Consolas"/>
                <a:cs typeface="Consolas"/>
              </a:rPr>
              <a:t>// </a:t>
            </a:r>
            <a:r>
              <a:rPr lang="en-US" sz="1800" dirty="0" err="1">
                <a:latin typeface="Consolas"/>
                <a:cs typeface="Consolas"/>
              </a:rPr>
              <a:t>pseudocode</a:t>
            </a:r>
            <a:r>
              <a:rPr lang="en-US" sz="1800" dirty="0">
                <a:latin typeface="Consolas"/>
                <a:cs typeface="Consolas"/>
              </a:rPr>
              <a:t> for compare and swap</a:t>
            </a:r>
            <a:br>
              <a:rPr lang="en-US" sz="1800" dirty="0">
                <a:latin typeface="Consolas"/>
                <a:cs typeface="Consolas"/>
              </a:rPr>
            </a:b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cas</a:t>
            </a:r>
            <a:r>
              <a:rPr lang="en-US" sz="1800" dirty="0">
                <a:latin typeface="Consolas"/>
                <a:cs typeface="Consolas"/>
              </a:rPr>
              <a:t>(</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pValue</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oldValue</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newValue</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 atomically...</a:t>
            </a:r>
            <a:br>
              <a:rPr lang="en-US" sz="1800" dirty="0">
                <a:latin typeface="Consolas"/>
                <a:cs typeface="Consolas"/>
              </a:rPr>
            </a:br>
            <a:r>
              <a:rPr lang="en-US" sz="1800" dirty="0">
                <a:latin typeface="Consolas"/>
                <a:cs typeface="Consolas"/>
              </a:rPr>
              <a:t>    if (*</a:t>
            </a:r>
            <a:r>
              <a:rPr lang="en-US" sz="1800" dirty="0" err="1">
                <a:latin typeface="Consolas"/>
                <a:cs typeface="Consolas"/>
              </a:rPr>
              <a:t>pValue</a:t>
            </a:r>
            <a:r>
              <a:rPr lang="en-US" sz="1800" dirty="0">
                <a:latin typeface="Consolas"/>
                <a:cs typeface="Consolas"/>
              </a:rPr>
              <a:t> == </a:t>
            </a:r>
            <a:r>
              <a:rPr lang="en-US" sz="1800" dirty="0" err="1">
                <a:latin typeface="Consolas"/>
                <a:cs typeface="Consolas"/>
              </a:rPr>
              <a:t>oldValue</a:t>
            </a:r>
            <a:r>
              <a:rPr lang="en-US" sz="1800" dirty="0">
                <a:latin typeface="Consolas"/>
                <a:cs typeface="Consolas"/>
              </a:rPr>
              <a:t>)</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a:t>
            </a:r>
            <a:r>
              <a:rPr lang="en-US" sz="1800" dirty="0" err="1">
                <a:latin typeface="Consolas"/>
                <a:cs typeface="Consolas"/>
              </a:rPr>
              <a:t>pValue</a:t>
            </a:r>
            <a:r>
              <a:rPr lang="en-US" sz="1800" dirty="0">
                <a:latin typeface="Consolas"/>
                <a:cs typeface="Consolas"/>
              </a:rPr>
              <a:t> = </a:t>
            </a:r>
            <a:r>
              <a:rPr lang="en-US" sz="1800" dirty="0" err="1">
                <a:latin typeface="Consolas"/>
                <a:cs typeface="Consolas"/>
              </a:rPr>
              <a:t>newValue</a:t>
            </a:r>
            <a:r>
              <a:rPr lang="en-US" sz="1800" dirty="0">
                <a:latin typeface="Consolas"/>
                <a:cs typeface="Consolas"/>
              </a:rPr>
              <a:t>;</a:t>
            </a:r>
            <a:br>
              <a:rPr lang="en-US" sz="1800" dirty="0">
                <a:latin typeface="Consolas"/>
                <a:cs typeface="Consolas"/>
              </a:rPr>
            </a:br>
            <a:r>
              <a:rPr lang="en-US" sz="1800" dirty="0">
                <a:latin typeface="Consolas"/>
                <a:cs typeface="Consolas"/>
              </a:rPr>
              <a:t>        return true;</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return false;</a:t>
            </a:r>
            <a:br>
              <a:rPr lang="en-US" sz="1800" dirty="0">
                <a:latin typeface="Consolas"/>
                <a:cs typeface="Consolas"/>
              </a:rPr>
            </a:br>
            <a:r>
              <a:rPr lang="en-US" sz="1800" dirty="0">
                <a:latin typeface="Consolas"/>
                <a:cs typeface="Consolas"/>
              </a:rPr>
              <a:t>}</a:t>
            </a:r>
          </a:p>
        </p:txBody>
      </p:sp>
      <p:sp>
        <p:nvSpPr>
          <p:cNvPr id="4" name="Footer Placeholder 3">
            <a:extLst>
              <a:ext uri="{FF2B5EF4-FFF2-40B4-BE49-F238E27FC236}">
                <a16:creationId xmlns="" xmlns:a16="http://schemas.microsoft.com/office/drawing/2014/main" id="{4615FF51-1FA2-41BC-8F87-CA31EE7A55A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738212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and Swap</a:t>
            </a:r>
          </a:p>
        </p:txBody>
      </p:sp>
      <p:sp>
        <p:nvSpPr>
          <p:cNvPr id="3" name="Content Placeholder 2"/>
          <p:cNvSpPr>
            <a:spLocks noGrp="1"/>
          </p:cNvSpPr>
          <p:nvPr>
            <p:ph idx="1"/>
          </p:nvPr>
        </p:nvSpPr>
        <p:spPr>
          <a:xfrm>
            <a:off x="779463" y="1636361"/>
            <a:ext cx="7583488" cy="4800682"/>
          </a:xfrm>
        </p:spPr>
        <p:txBody>
          <a:bodyPr>
            <a:normAutofit fontScale="92500" lnSpcReduction="10000"/>
          </a:bodyPr>
          <a:lstStyle/>
          <a:p>
            <a:r>
              <a:rPr lang="en-US" dirty="0"/>
              <a:t>CAS can be used to implement </a:t>
            </a:r>
            <a:r>
              <a:rPr lang="en-US" b="1" dirty="0"/>
              <a:t>atomic increment</a:t>
            </a:r>
          </a:p>
          <a:p>
            <a:pPr lvl="1"/>
            <a:r>
              <a:rPr lang="en-US" dirty="0"/>
              <a:t>and other atomic operations (and, or, etc.)</a:t>
            </a:r>
          </a:p>
          <a:p>
            <a:endParaRPr lang="en-US" dirty="0"/>
          </a:p>
          <a:p>
            <a:endParaRPr lang="en-US" dirty="0"/>
          </a:p>
          <a:p>
            <a:endParaRPr lang="en-US" dirty="0"/>
          </a:p>
          <a:p>
            <a:endParaRPr lang="en-US" dirty="0"/>
          </a:p>
          <a:p>
            <a:endParaRPr lang="en-US" dirty="0"/>
          </a:p>
          <a:p>
            <a:r>
              <a:rPr lang="en-US" dirty="0"/>
              <a:t>CAS suffers from the </a:t>
            </a:r>
            <a:r>
              <a:rPr lang="en-US" b="1" dirty="0"/>
              <a:t>ABA problem</a:t>
            </a:r>
          </a:p>
          <a:p>
            <a:pPr lvl="1"/>
            <a:r>
              <a:rPr lang="en-US" dirty="0"/>
              <a:t>We read value A from the shared variable</a:t>
            </a:r>
          </a:p>
          <a:p>
            <a:pPr lvl="1"/>
            <a:r>
              <a:rPr lang="en-US" dirty="0"/>
              <a:t>Can’t tell if another thread wrote B and then A again</a:t>
            </a:r>
          </a:p>
        </p:txBody>
      </p:sp>
      <p:sp>
        <p:nvSpPr>
          <p:cNvPr id="4" name="Content Placeholder 2"/>
          <p:cNvSpPr txBox="1">
            <a:spLocks/>
          </p:cNvSpPr>
          <p:nvPr/>
        </p:nvSpPr>
        <p:spPr>
          <a:xfrm>
            <a:off x="1095209" y="2443963"/>
            <a:ext cx="6953583" cy="299000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err="1">
                <a:latin typeface="Consolas"/>
                <a:cs typeface="Consolas"/>
              </a:rPr>
              <a:t>atomic_increment</a:t>
            </a:r>
            <a:r>
              <a:rPr lang="en-US" sz="1800" dirty="0">
                <a:latin typeface="Consolas"/>
                <a:cs typeface="Consolas"/>
              </a:rPr>
              <a:t>(</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pValue</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while (true)</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oldValue</a:t>
            </a:r>
            <a:r>
              <a:rPr lang="en-US" sz="1800" dirty="0">
                <a:latin typeface="Consolas"/>
                <a:cs typeface="Consolas"/>
              </a:rPr>
              <a:t> = *</a:t>
            </a:r>
            <a:r>
              <a:rPr lang="en-US" sz="1800" dirty="0" err="1">
                <a:latin typeface="Consolas"/>
                <a:cs typeface="Consolas"/>
              </a:rPr>
              <a:t>pValue</a:t>
            </a:r>
            <a:r>
              <a:rPr lang="en-US" sz="1800" dirty="0">
                <a:latin typeface="Consolas"/>
                <a:cs typeface="Consolas"/>
              </a:rPr>
              <a:t>; // atomic read</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newValue</a:t>
            </a:r>
            <a:r>
              <a:rPr lang="en-US" sz="1800" dirty="0">
                <a:latin typeface="Consolas"/>
                <a:cs typeface="Consolas"/>
              </a:rPr>
              <a:t> = </a:t>
            </a:r>
            <a:r>
              <a:rPr lang="en-US" sz="1800" dirty="0" err="1">
                <a:latin typeface="Consolas"/>
                <a:cs typeface="Consolas"/>
              </a:rPr>
              <a:t>oldValue</a:t>
            </a:r>
            <a:r>
              <a:rPr lang="en-US" sz="1800" dirty="0">
                <a:latin typeface="Consolas"/>
                <a:cs typeface="Consolas"/>
              </a:rPr>
              <a:t> + 1;</a:t>
            </a:r>
            <a:br>
              <a:rPr lang="en-US" sz="1800" dirty="0">
                <a:latin typeface="Consolas"/>
                <a:cs typeface="Consolas"/>
              </a:rPr>
            </a:br>
            <a:r>
              <a:rPr lang="en-US" sz="1800" dirty="0">
                <a:latin typeface="Consolas"/>
                <a:cs typeface="Consolas"/>
              </a:rPr>
              <a:t>        if (</a:t>
            </a:r>
            <a:r>
              <a:rPr lang="en-US" sz="1800" b="1" dirty="0" err="1">
                <a:latin typeface="Consolas"/>
                <a:cs typeface="Consolas"/>
              </a:rPr>
              <a:t>cas</a:t>
            </a:r>
            <a:r>
              <a:rPr lang="en-US" sz="1800" dirty="0">
                <a:latin typeface="Consolas"/>
                <a:cs typeface="Consolas"/>
              </a:rPr>
              <a:t>(</a:t>
            </a:r>
            <a:r>
              <a:rPr lang="en-US" sz="1800" dirty="0" err="1">
                <a:latin typeface="Consolas"/>
                <a:cs typeface="Consolas"/>
              </a:rPr>
              <a:t>pValue</a:t>
            </a:r>
            <a:r>
              <a:rPr lang="en-US" sz="1800" dirty="0">
                <a:latin typeface="Consolas"/>
                <a:cs typeface="Consolas"/>
              </a:rPr>
              <a:t>, </a:t>
            </a:r>
            <a:r>
              <a:rPr lang="en-US" sz="1800" dirty="0" err="1">
                <a:latin typeface="Consolas"/>
                <a:cs typeface="Consolas"/>
              </a:rPr>
              <a:t>oldValue</a:t>
            </a:r>
            <a:r>
              <a:rPr lang="en-US" sz="1800" dirty="0">
                <a:latin typeface="Consolas"/>
                <a:cs typeface="Consolas"/>
              </a:rPr>
              <a:t>, </a:t>
            </a:r>
            <a:r>
              <a:rPr lang="en-US" sz="1800" dirty="0" err="1">
                <a:latin typeface="Consolas"/>
                <a:cs typeface="Consolas"/>
              </a:rPr>
              <a:t>newValue</a:t>
            </a:r>
            <a:r>
              <a:rPr lang="en-US" sz="1800" dirty="0">
                <a:latin typeface="Consolas"/>
                <a:cs typeface="Consolas"/>
              </a:rPr>
              <a:t>))</a:t>
            </a:r>
            <a:br>
              <a:rPr lang="en-US" sz="1800" dirty="0">
                <a:latin typeface="Consolas"/>
                <a:cs typeface="Consolas"/>
              </a:rPr>
            </a:br>
            <a:r>
              <a:rPr lang="en-US" sz="1800" dirty="0">
                <a:latin typeface="Consolas"/>
                <a:cs typeface="Consolas"/>
              </a:rPr>
              <a:t>            break; // success!</a:t>
            </a:r>
            <a:br>
              <a:rPr lang="en-US" sz="1800" dirty="0">
                <a:latin typeface="Consolas"/>
                <a:cs typeface="Consolas"/>
              </a:rPr>
            </a:br>
            <a:r>
              <a:rPr lang="en-US" sz="1800" dirty="0">
                <a:latin typeface="Consolas"/>
                <a:cs typeface="Consolas"/>
              </a:rPr>
              <a:t>    } </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0FAB5ED5-FC1B-488D-AFB2-052D40181F7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9897335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Linked /</a:t>
            </a:r>
            <a:br>
              <a:rPr lang="en-US" dirty="0"/>
            </a:br>
            <a:r>
              <a:rPr lang="en-US" dirty="0"/>
              <a:t>Store Conditional</a:t>
            </a:r>
          </a:p>
        </p:txBody>
      </p:sp>
      <p:sp>
        <p:nvSpPr>
          <p:cNvPr id="3" name="Content Placeholder 2"/>
          <p:cNvSpPr>
            <a:spLocks noGrp="1"/>
          </p:cNvSpPr>
          <p:nvPr>
            <p:ph idx="1"/>
          </p:nvPr>
        </p:nvSpPr>
        <p:spPr>
          <a:xfrm>
            <a:off x="779463" y="1828800"/>
            <a:ext cx="7583488" cy="4800680"/>
          </a:xfrm>
        </p:spPr>
        <p:txBody>
          <a:bodyPr>
            <a:normAutofit/>
          </a:bodyPr>
          <a:lstStyle/>
          <a:p>
            <a:r>
              <a:rPr lang="en-US" dirty="0"/>
              <a:t>A lot of modern CPUs split the compare and swap operation into two separate instructions</a:t>
            </a:r>
          </a:p>
          <a:p>
            <a:pPr lvl="1"/>
            <a:r>
              <a:rPr lang="en-US" b="1" dirty="0"/>
              <a:t>Load linked: </a:t>
            </a:r>
            <a:r>
              <a:rPr lang="en-US" dirty="0"/>
              <a:t>Read a memory address and save the address in a special </a:t>
            </a:r>
            <a:r>
              <a:rPr lang="en-US" b="1" dirty="0"/>
              <a:t>link register</a:t>
            </a:r>
          </a:p>
          <a:p>
            <a:pPr lvl="1"/>
            <a:r>
              <a:rPr lang="en-US" b="1" dirty="0"/>
              <a:t>Store conditional: </a:t>
            </a:r>
            <a:r>
              <a:rPr lang="en-US" dirty="0"/>
              <a:t>If the address </a:t>
            </a:r>
            <a:r>
              <a:rPr lang="en-US" b="1" dirty="0"/>
              <a:t>matches</a:t>
            </a:r>
            <a:r>
              <a:rPr lang="en-US" dirty="0"/>
              <a:t> the one in the link register</a:t>
            </a:r>
          </a:p>
          <a:p>
            <a:pPr lvl="2"/>
            <a:r>
              <a:rPr lang="en-US" dirty="0"/>
              <a:t>then </a:t>
            </a:r>
            <a:r>
              <a:rPr lang="en-US" b="1" dirty="0"/>
              <a:t>write</a:t>
            </a:r>
            <a:r>
              <a:rPr lang="en-US" dirty="0"/>
              <a:t> the value and return 1</a:t>
            </a:r>
          </a:p>
          <a:p>
            <a:pPr lvl="2"/>
            <a:r>
              <a:rPr lang="en-US" dirty="0"/>
              <a:t>otherwise </a:t>
            </a:r>
            <a:r>
              <a:rPr lang="en-US" b="1" dirty="0"/>
              <a:t>fail</a:t>
            </a:r>
            <a:r>
              <a:rPr lang="en-US" dirty="0"/>
              <a:t> and return 0</a:t>
            </a:r>
          </a:p>
          <a:p>
            <a:pPr lvl="1"/>
            <a:r>
              <a:rPr lang="en-US" dirty="0"/>
              <a:t>SC works by “</a:t>
            </a:r>
            <a:r>
              <a:rPr lang="en-US" b="1" dirty="0"/>
              <a:t>snooping</a:t>
            </a:r>
            <a:r>
              <a:rPr lang="en-US" dirty="0"/>
              <a:t>” writes to the address in link </a:t>
            </a:r>
            <a:r>
              <a:rPr lang="en-US" dirty="0" err="1"/>
              <a:t>reg</a:t>
            </a:r>
            <a:endParaRPr lang="en-US" dirty="0"/>
          </a:p>
          <a:p>
            <a:pPr lvl="2"/>
            <a:r>
              <a:rPr lang="en-US" dirty="0"/>
              <a:t>If a write is detected, </a:t>
            </a:r>
            <a:r>
              <a:rPr lang="en-US" b="1" dirty="0"/>
              <a:t>clear</a:t>
            </a:r>
            <a:r>
              <a:rPr lang="en-US" dirty="0"/>
              <a:t> link register to 0</a:t>
            </a:r>
          </a:p>
          <a:p>
            <a:r>
              <a:rPr lang="en-US" dirty="0"/>
              <a:t>https://</a:t>
            </a:r>
            <a:r>
              <a:rPr lang="en-US" dirty="0" err="1"/>
              <a:t>www.youtube.com</a:t>
            </a:r>
            <a:r>
              <a:rPr lang="en-US" dirty="0"/>
              <a:t>/</a:t>
            </a:r>
            <a:r>
              <a:rPr lang="en-US" dirty="0" err="1"/>
              <a:t>watch?v</a:t>
            </a:r>
            <a:r>
              <a:rPr lang="en-US" dirty="0"/>
              <a:t>=</a:t>
            </a:r>
            <a:r>
              <a:rPr lang="en-US" dirty="0" err="1"/>
              <a:t>fuHwmyZXnPA</a:t>
            </a:r>
            <a:endParaRPr lang="en-US" dirty="0"/>
          </a:p>
        </p:txBody>
      </p:sp>
      <p:sp>
        <p:nvSpPr>
          <p:cNvPr id="4" name="Footer Placeholder 3">
            <a:extLst>
              <a:ext uri="{FF2B5EF4-FFF2-40B4-BE49-F238E27FC236}">
                <a16:creationId xmlns="" xmlns:a16="http://schemas.microsoft.com/office/drawing/2014/main" id="{8E757D62-A641-431B-8513-75C6A734A05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895284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Linked /</a:t>
            </a:r>
            <a:br>
              <a:rPr lang="en-US" dirty="0"/>
            </a:br>
            <a:r>
              <a:rPr lang="en-US" dirty="0"/>
              <a:t>Store Conditional</a:t>
            </a:r>
          </a:p>
        </p:txBody>
      </p:sp>
      <p:sp>
        <p:nvSpPr>
          <p:cNvPr id="3" name="Content Placeholder 2"/>
          <p:cNvSpPr>
            <a:spLocks noGrp="1"/>
          </p:cNvSpPr>
          <p:nvPr>
            <p:ph idx="1"/>
          </p:nvPr>
        </p:nvSpPr>
        <p:spPr/>
        <p:txBody>
          <a:bodyPr/>
          <a:lstStyle/>
          <a:p>
            <a:r>
              <a:rPr lang="en-US" dirty="0"/>
              <a:t>Atomic increment with LL/SC</a:t>
            </a:r>
          </a:p>
        </p:txBody>
      </p:sp>
      <p:sp>
        <p:nvSpPr>
          <p:cNvPr id="4" name="Content Placeholder 2"/>
          <p:cNvSpPr txBox="1">
            <a:spLocks/>
          </p:cNvSpPr>
          <p:nvPr/>
        </p:nvSpPr>
        <p:spPr>
          <a:xfrm>
            <a:off x="1778333" y="3002034"/>
            <a:ext cx="5587334" cy="2434336"/>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err="1">
                <a:latin typeface="Consolas"/>
                <a:cs typeface="Consolas"/>
              </a:rPr>
              <a:t>atomic_increment</a:t>
            </a:r>
            <a:r>
              <a:rPr lang="en-US" sz="1800" dirty="0">
                <a:latin typeface="Consolas"/>
                <a:cs typeface="Consolas"/>
              </a:rPr>
              <a:t>(</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pValue</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do</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oldValue</a:t>
            </a:r>
            <a:r>
              <a:rPr lang="en-US" sz="1800" dirty="0">
                <a:latin typeface="Consolas"/>
                <a:cs typeface="Consolas"/>
              </a:rPr>
              <a:t> = </a:t>
            </a:r>
            <a:r>
              <a:rPr lang="en-US" sz="1800" b="1" dirty="0" err="1">
                <a:latin typeface="Consolas"/>
                <a:cs typeface="Consolas"/>
              </a:rPr>
              <a:t>ll</a:t>
            </a:r>
            <a:r>
              <a:rPr lang="en-US" sz="1800" dirty="0">
                <a:latin typeface="Consolas"/>
                <a:cs typeface="Consolas"/>
              </a:rPr>
              <a:t>(</a:t>
            </a:r>
            <a:r>
              <a:rPr lang="en-US" sz="1800" dirty="0" err="1">
                <a:latin typeface="Consolas"/>
                <a:cs typeface="Consolas"/>
              </a:rPr>
              <a:t>pValue</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a:t>
            </a:r>
            <a:r>
              <a:rPr lang="en-US" sz="1800" dirty="0" err="1">
                <a:latin typeface="Consolas"/>
                <a:cs typeface="Consolas"/>
              </a:rPr>
              <a:t>int</a:t>
            </a:r>
            <a:r>
              <a:rPr lang="en-US" sz="1800" dirty="0">
                <a:latin typeface="Consolas"/>
                <a:cs typeface="Consolas"/>
              </a:rPr>
              <a:t> </a:t>
            </a:r>
            <a:r>
              <a:rPr lang="en-US" sz="1800" dirty="0" err="1">
                <a:latin typeface="Consolas"/>
                <a:cs typeface="Consolas"/>
              </a:rPr>
              <a:t>newValue</a:t>
            </a:r>
            <a:r>
              <a:rPr lang="en-US" sz="1800" dirty="0">
                <a:latin typeface="Consolas"/>
                <a:cs typeface="Consolas"/>
              </a:rPr>
              <a:t> = </a:t>
            </a:r>
            <a:r>
              <a:rPr lang="en-US" sz="1800" dirty="0" err="1">
                <a:latin typeface="Consolas"/>
                <a:cs typeface="Consolas"/>
              </a:rPr>
              <a:t>oldValue</a:t>
            </a:r>
            <a:r>
              <a:rPr lang="en-US" sz="1800" dirty="0">
                <a:latin typeface="Consolas"/>
                <a:cs typeface="Consolas"/>
              </a:rPr>
              <a:t> + 1;</a:t>
            </a:r>
            <a:br>
              <a:rPr lang="en-US" sz="1800" dirty="0">
                <a:latin typeface="Consolas"/>
                <a:cs typeface="Consolas"/>
              </a:rPr>
            </a:br>
            <a:r>
              <a:rPr lang="en-US" sz="1800" dirty="0">
                <a:latin typeface="Consolas"/>
                <a:cs typeface="Consolas"/>
              </a:rPr>
              <a:t>    } while (!</a:t>
            </a:r>
            <a:r>
              <a:rPr lang="en-US" sz="1800" b="1" dirty="0" err="1">
                <a:latin typeface="Consolas"/>
                <a:cs typeface="Consolas"/>
              </a:rPr>
              <a:t>sc</a:t>
            </a:r>
            <a:r>
              <a:rPr lang="en-US" sz="1800" dirty="0">
                <a:latin typeface="Consolas"/>
                <a:cs typeface="Consolas"/>
              </a:rPr>
              <a:t>(</a:t>
            </a:r>
            <a:r>
              <a:rPr lang="en-US" sz="1800" dirty="0" err="1">
                <a:latin typeface="Consolas"/>
                <a:cs typeface="Consolas"/>
              </a:rPr>
              <a:t>pValue</a:t>
            </a:r>
            <a:r>
              <a:rPr lang="en-US" sz="1800" dirty="0">
                <a:latin typeface="Consolas"/>
                <a:cs typeface="Consolas"/>
              </a:rPr>
              <a:t>, </a:t>
            </a:r>
            <a:r>
              <a:rPr lang="en-US" sz="1800" dirty="0" err="1">
                <a:latin typeface="Consolas"/>
                <a:cs typeface="Consolas"/>
              </a:rPr>
              <a:t>newValue</a:t>
            </a:r>
            <a:r>
              <a:rPr lang="en-US" sz="1800" dirty="0">
                <a:latin typeface="Consolas"/>
                <a:cs typeface="Consolas"/>
              </a:rPr>
              <a:t>));</a:t>
            </a:r>
            <a:br>
              <a:rPr lang="en-US" sz="1800" dirty="0">
                <a:latin typeface="Consolas"/>
                <a:cs typeface="Consolas"/>
              </a:rPr>
            </a:br>
            <a:r>
              <a:rPr lang="en-US" sz="1800" dirty="0">
                <a:latin typeface="Consolas"/>
                <a:cs typeface="Consolas"/>
              </a:rPr>
              <a:t>}</a:t>
            </a:r>
          </a:p>
        </p:txBody>
      </p:sp>
      <p:sp>
        <p:nvSpPr>
          <p:cNvPr id="5" name="Footer Placeholder 4">
            <a:extLst>
              <a:ext uri="{FF2B5EF4-FFF2-40B4-BE49-F238E27FC236}">
                <a16:creationId xmlns="" xmlns:a16="http://schemas.microsoft.com/office/drawing/2014/main" id="{C96EC681-A11B-4431-B0B0-0D3CEE82906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5018037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Linked /</a:t>
            </a:r>
            <a:br>
              <a:rPr lang="en-US" dirty="0"/>
            </a:br>
            <a:r>
              <a:rPr lang="en-US" dirty="0"/>
              <a:t>Store Conditional</a:t>
            </a:r>
          </a:p>
        </p:txBody>
      </p:sp>
      <p:sp>
        <p:nvSpPr>
          <p:cNvPr id="3" name="Content Placeholder 2"/>
          <p:cNvSpPr>
            <a:spLocks noGrp="1"/>
          </p:cNvSpPr>
          <p:nvPr>
            <p:ph idx="1"/>
          </p:nvPr>
        </p:nvSpPr>
        <p:spPr/>
        <p:txBody>
          <a:bodyPr>
            <a:normAutofit/>
          </a:bodyPr>
          <a:lstStyle/>
          <a:p>
            <a:r>
              <a:rPr lang="en-US" dirty="0"/>
              <a:t>LL/SC advantages over CAS:</a:t>
            </a:r>
          </a:p>
          <a:p>
            <a:pPr lvl="1"/>
            <a:r>
              <a:rPr lang="en-US" dirty="0"/>
              <a:t>LL/SC does </a:t>
            </a:r>
            <a:r>
              <a:rPr lang="en-US" b="1" dirty="0"/>
              <a:t>not suffer </a:t>
            </a:r>
            <a:r>
              <a:rPr lang="en-US" dirty="0"/>
              <a:t>from ABA problem</a:t>
            </a:r>
          </a:p>
          <a:p>
            <a:pPr lvl="2"/>
            <a:r>
              <a:rPr lang="en-US" dirty="0"/>
              <a:t>LL/SC is “stronger” than CAS in this sense</a:t>
            </a:r>
          </a:p>
          <a:p>
            <a:pPr lvl="1"/>
            <a:r>
              <a:rPr lang="en-US" dirty="0"/>
              <a:t>Each instruction only uses </a:t>
            </a:r>
            <a:r>
              <a:rPr lang="en-US" b="1" dirty="0"/>
              <a:t>two registers</a:t>
            </a:r>
            <a:r>
              <a:rPr lang="en-US" dirty="0"/>
              <a:t> </a:t>
            </a:r>
          </a:p>
          <a:p>
            <a:pPr lvl="2"/>
            <a:r>
              <a:rPr lang="en-US" dirty="0"/>
              <a:t>Smaller instruction words, good for RISC</a:t>
            </a:r>
          </a:p>
          <a:p>
            <a:pPr lvl="1"/>
            <a:r>
              <a:rPr lang="en-US" dirty="0"/>
              <a:t>Much better for </a:t>
            </a:r>
            <a:r>
              <a:rPr lang="en-US" b="1" dirty="0"/>
              <a:t>pipelined</a:t>
            </a:r>
            <a:r>
              <a:rPr lang="en-US" dirty="0"/>
              <a:t> CPU architectures</a:t>
            </a:r>
          </a:p>
        </p:txBody>
      </p:sp>
      <p:grpSp>
        <p:nvGrpSpPr>
          <p:cNvPr id="31" name="Group 30"/>
          <p:cNvGrpSpPr/>
          <p:nvPr/>
        </p:nvGrpSpPr>
        <p:grpSpPr>
          <a:xfrm>
            <a:off x="5466707" y="4644779"/>
            <a:ext cx="2030145" cy="404119"/>
            <a:chOff x="5466707" y="4644779"/>
            <a:chExt cx="2030145" cy="404119"/>
          </a:xfrm>
        </p:grpSpPr>
        <p:sp>
          <p:nvSpPr>
            <p:cNvPr id="11" name="Rectangle 10"/>
            <p:cNvSpPr/>
            <p:nvPr/>
          </p:nvSpPr>
          <p:spPr>
            <a:xfrm>
              <a:off x="5466707" y="4644779"/>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12" name="Rectangle 11"/>
            <p:cNvSpPr/>
            <p:nvPr/>
          </p:nvSpPr>
          <p:spPr>
            <a:xfrm>
              <a:off x="5873218" y="4644779"/>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13" name="Rectangle 12"/>
            <p:cNvSpPr/>
            <p:nvPr/>
          </p:nvSpPr>
          <p:spPr>
            <a:xfrm>
              <a:off x="6686240" y="4644779"/>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14" name="Rectangle 13"/>
            <p:cNvSpPr/>
            <p:nvPr/>
          </p:nvSpPr>
          <p:spPr>
            <a:xfrm>
              <a:off x="7092751" y="4644779"/>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15" name="Rectangle 14"/>
            <p:cNvSpPr/>
            <p:nvPr/>
          </p:nvSpPr>
          <p:spPr>
            <a:xfrm>
              <a:off x="6279729" y="4644779"/>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grpSp>
        <p:nvGrpSpPr>
          <p:cNvPr id="30" name="Group 29"/>
          <p:cNvGrpSpPr/>
          <p:nvPr/>
        </p:nvGrpSpPr>
        <p:grpSpPr>
          <a:xfrm>
            <a:off x="5466707" y="5392184"/>
            <a:ext cx="2030145" cy="404119"/>
            <a:chOff x="5466707" y="5392184"/>
            <a:chExt cx="2030145" cy="404119"/>
          </a:xfrm>
        </p:grpSpPr>
        <p:sp>
          <p:nvSpPr>
            <p:cNvPr id="17" name="Rectangle 16"/>
            <p:cNvSpPr/>
            <p:nvPr/>
          </p:nvSpPr>
          <p:spPr>
            <a:xfrm>
              <a:off x="5466707" y="5392184"/>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18" name="Rectangle 17"/>
            <p:cNvSpPr/>
            <p:nvPr/>
          </p:nvSpPr>
          <p:spPr>
            <a:xfrm>
              <a:off x="5873218" y="5392184"/>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19" name="Rectangle 18"/>
            <p:cNvSpPr/>
            <p:nvPr/>
          </p:nvSpPr>
          <p:spPr>
            <a:xfrm>
              <a:off x="6686240" y="5392184"/>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20" name="Rectangle 19"/>
            <p:cNvSpPr/>
            <p:nvPr/>
          </p:nvSpPr>
          <p:spPr>
            <a:xfrm>
              <a:off x="7092751" y="5392184"/>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sp>
          <p:nvSpPr>
            <p:cNvPr id="21" name="Rectangle 20"/>
            <p:cNvSpPr/>
            <p:nvPr/>
          </p:nvSpPr>
          <p:spPr>
            <a:xfrm>
              <a:off x="6279729" y="5392184"/>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grpSp>
      <p:sp>
        <p:nvSpPr>
          <p:cNvPr id="22" name="TextBox 21"/>
          <p:cNvSpPr txBox="1"/>
          <p:nvPr/>
        </p:nvSpPr>
        <p:spPr>
          <a:xfrm>
            <a:off x="644639" y="4679566"/>
            <a:ext cx="565404" cy="369332"/>
          </a:xfrm>
          <a:prstGeom prst="rect">
            <a:avLst/>
          </a:prstGeom>
          <a:noFill/>
        </p:spPr>
        <p:txBody>
          <a:bodyPr wrap="none" rtlCol="0">
            <a:spAutoFit/>
          </a:bodyPr>
          <a:lstStyle/>
          <a:p>
            <a:r>
              <a:rPr lang="en-US" dirty="0" err="1">
                <a:solidFill>
                  <a:schemeClr val="bg2"/>
                </a:solidFill>
                <a:latin typeface="Consolas"/>
                <a:cs typeface="Consolas"/>
              </a:rPr>
              <a:t>cas</a:t>
            </a:r>
            <a:endParaRPr lang="en-US" dirty="0">
              <a:solidFill>
                <a:schemeClr val="bg2"/>
              </a:solidFill>
              <a:latin typeface="Consolas"/>
              <a:cs typeface="Consolas"/>
            </a:endParaRPr>
          </a:p>
        </p:txBody>
      </p:sp>
      <p:grpSp>
        <p:nvGrpSpPr>
          <p:cNvPr id="32" name="Group 31"/>
          <p:cNvGrpSpPr/>
          <p:nvPr/>
        </p:nvGrpSpPr>
        <p:grpSpPr>
          <a:xfrm>
            <a:off x="1313321" y="4662173"/>
            <a:ext cx="2838347" cy="404119"/>
            <a:chOff x="1313321" y="4662173"/>
            <a:chExt cx="2838347" cy="404119"/>
          </a:xfrm>
        </p:grpSpPr>
        <p:sp>
          <p:nvSpPr>
            <p:cNvPr id="5" name="Rectangle 4"/>
            <p:cNvSpPr/>
            <p:nvPr/>
          </p:nvSpPr>
          <p:spPr>
            <a:xfrm>
              <a:off x="1313321" y="466217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F</a:t>
              </a:r>
            </a:p>
          </p:txBody>
        </p:sp>
        <p:sp>
          <p:nvSpPr>
            <p:cNvPr id="6" name="Rectangle 5"/>
            <p:cNvSpPr/>
            <p:nvPr/>
          </p:nvSpPr>
          <p:spPr>
            <a:xfrm>
              <a:off x="1719029" y="466217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D/R</a:t>
              </a:r>
            </a:p>
          </p:txBody>
        </p:sp>
        <p:sp>
          <p:nvSpPr>
            <p:cNvPr id="7" name="Rectangle 6"/>
            <p:cNvSpPr/>
            <p:nvPr/>
          </p:nvSpPr>
          <p:spPr>
            <a:xfrm>
              <a:off x="2530445" y="466217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a:t>
              </a:r>
            </a:p>
          </p:txBody>
        </p:sp>
        <p:sp>
          <p:nvSpPr>
            <p:cNvPr id="9" name="Rectangle 8"/>
            <p:cNvSpPr/>
            <p:nvPr/>
          </p:nvSpPr>
          <p:spPr>
            <a:xfrm>
              <a:off x="2124737" y="466217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E</a:t>
              </a:r>
            </a:p>
          </p:txBody>
        </p:sp>
        <p:sp>
          <p:nvSpPr>
            <p:cNvPr id="23" name="Rectangle 22"/>
            <p:cNvSpPr/>
            <p:nvPr/>
          </p:nvSpPr>
          <p:spPr>
            <a:xfrm>
              <a:off x="2936153" y="4662173"/>
              <a:ext cx="404101" cy="404119"/>
            </a:xfrm>
            <a:prstGeom prst="rect">
              <a:avLst/>
            </a:prstGeom>
            <a:solidFill>
              <a:schemeClr val="accent6">
                <a:lumMod val="60000"/>
                <a:lumOff val="4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C</a:t>
              </a:r>
            </a:p>
          </p:txBody>
        </p:sp>
        <p:sp>
          <p:nvSpPr>
            <p:cNvPr id="24" name="Rectangle 23"/>
            <p:cNvSpPr/>
            <p:nvPr/>
          </p:nvSpPr>
          <p:spPr>
            <a:xfrm>
              <a:off x="3341861" y="4662173"/>
              <a:ext cx="404101" cy="404119"/>
            </a:xfrm>
            <a:prstGeom prst="rect">
              <a:avLst/>
            </a:prstGeom>
            <a:solidFill>
              <a:schemeClr val="accent6">
                <a:lumMod val="60000"/>
                <a:lumOff val="4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M2</a:t>
              </a:r>
            </a:p>
          </p:txBody>
        </p:sp>
        <p:sp>
          <p:nvSpPr>
            <p:cNvPr id="25" name="Rectangle 24"/>
            <p:cNvSpPr/>
            <p:nvPr/>
          </p:nvSpPr>
          <p:spPr>
            <a:xfrm>
              <a:off x="3747567" y="4662173"/>
              <a:ext cx="404101" cy="404119"/>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rgbClr val="333333"/>
                  </a:solidFill>
                </a:rPr>
                <a:t>W</a:t>
              </a:r>
            </a:p>
          </p:txBody>
        </p:sp>
      </p:grpSp>
      <p:sp>
        <p:nvSpPr>
          <p:cNvPr id="26" name="TextBox 25"/>
          <p:cNvSpPr txBox="1"/>
          <p:nvPr/>
        </p:nvSpPr>
        <p:spPr>
          <a:xfrm>
            <a:off x="4915016" y="4675125"/>
            <a:ext cx="438491" cy="369332"/>
          </a:xfrm>
          <a:prstGeom prst="rect">
            <a:avLst/>
          </a:prstGeom>
          <a:noFill/>
        </p:spPr>
        <p:txBody>
          <a:bodyPr wrap="none" rtlCol="0">
            <a:spAutoFit/>
          </a:bodyPr>
          <a:lstStyle/>
          <a:p>
            <a:r>
              <a:rPr lang="en-US" dirty="0" err="1">
                <a:solidFill>
                  <a:schemeClr val="bg2"/>
                </a:solidFill>
                <a:latin typeface="Consolas"/>
                <a:cs typeface="Consolas"/>
              </a:rPr>
              <a:t>ll</a:t>
            </a:r>
            <a:endParaRPr lang="en-US" dirty="0">
              <a:solidFill>
                <a:schemeClr val="bg2"/>
              </a:solidFill>
              <a:latin typeface="Consolas"/>
              <a:cs typeface="Consolas"/>
            </a:endParaRPr>
          </a:p>
        </p:txBody>
      </p:sp>
      <p:sp>
        <p:nvSpPr>
          <p:cNvPr id="28" name="TextBox 27"/>
          <p:cNvSpPr txBox="1"/>
          <p:nvPr/>
        </p:nvSpPr>
        <p:spPr>
          <a:xfrm>
            <a:off x="4915016" y="5411356"/>
            <a:ext cx="438491" cy="369332"/>
          </a:xfrm>
          <a:prstGeom prst="rect">
            <a:avLst/>
          </a:prstGeom>
          <a:noFill/>
        </p:spPr>
        <p:txBody>
          <a:bodyPr wrap="none" rtlCol="0">
            <a:spAutoFit/>
          </a:bodyPr>
          <a:lstStyle/>
          <a:p>
            <a:r>
              <a:rPr lang="en-US" dirty="0" err="1">
                <a:solidFill>
                  <a:schemeClr val="bg2"/>
                </a:solidFill>
                <a:latin typeface="Consolas"/>
                <a:cs typeface="Consolas"/>
              </a:rPr>
              <a:t>sc</a:t>
            </a:r>
            <a:endParaRPr lang="en-US" dirty="0">
              <a:solidFill>
                <a:schemeClr val="bg2"/>
              </a:solidFill>
              <a:latin typeface="Consolas"/>
              <a:cs typeface="Consolas"/>
            </a:endParaRPr>
          </a:p>
        </p:txBody>
      </p:sp>
      <p:sp>
        <p:nvSpPr>
          <p:cNvPr id="4" name="Footer Placeholder 3">
            <a:extLst>
              <a:ext uri="{FF2B5EF4-FFF2-40B4-BE49-F238E27FC236}">
                <a16:creationId xmlns="" xmlns:a16="http://schemas.microsoft.com/office/drawing/2014/main" id="{C245DA95-B05D-4CCC-904A-B76895D4984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544265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Linked /</a:t>
            </a:r>
            <a:br>
              <a:rPr lang="en-US" dirty="0"/>
            </a:br>
            <a:r>
              <a:rPr lang="en-US" dirty="0"/>
              <a:t>Store Conditional</a:t>
            </a:r>
          </a:p>
        </p:txBody>
      </p:sp>
      <p:sp>
        <p:nvSpPr>
          <p:cNvPr id="3" name="Content Placeholder 2"/>
          <p:cNvSpPr>
            <a:spLocks noGrp="1"/>
          </p:cNvSpPr>
          <p:nvPr>
            <p:ph idx="1"/>
          </p:nvPr>
        </p:nvSpPr>
        <p:spPr>
          <a:xfrm>
            <a:off x="779463" y="1828800"/>
            <a:ext cx="7583488" cy="4560133"/>
          </a:xfrm>
        </p:spPr>
        <p:txBody>
          <a:bodyPr>
            <a:normAutofit fontScale="92500" lnSpcReduction="10000"/>
          </a:bodyPr>
          <a:lstStyle/>
          <a:p>
            <a:r>
              <a:rPr lang="en-US" dirty="0"/>
              <a:t>Load linked/store conditional supported by wide range of CPUs/ISAs</a:t>
            </a:r>
          </a:p>
          <a:p>
            <a:pPr lvl="1"/>
            <a:r>
              <a:rPr lang="en-US" dirty="0"/>
              <a:t>DEC Alpha: </a:t>
            </a:r>
            <a:r>
              <a:rPr lang="en-US" dirty="0" err="1"/>
              <a:t>ldl_l</a:t>
            </a:r>
            <a:r>
              <a:rPr lang="en-US" dirty="0"/>
              <a:t>/</a:t>
            </a:r>
            <a:r>
              <a:rPr lang="en-US" dirty="0" err="1"/>
              <a:t>stl_c</a:t>
            </a:r>
            <a:r>
              <a:rPr lang="en-US" dirty="0"/>
              <a:t>, </a:t>
            </a:r>
            <a:r>
              <a:rPr lang="en-US" dirty="0" err="1"/>
              <a:t>ldq_l</a:t>
            </a:r>
            <a:r>
              <a:rPr lang="en-US" dirty="0"/>
              <a:t>/</a:t>
            </a:r>
            <a:r>
              <a:rPr lang="en-US" dirty="0" err="1"/>
              <a:t>stq_c</a:t>
            </a:r>
            <a:endParaRPr lang="en-US" dirty="0"/>
          </a:p>
          <a:p>
            <a:pPr lvl="1"/>
            <a:r>
              <a:rPr lang="en-US" dirty="0"/>
              <a:t>PowerPC: </a:t>
            </a:r>
            <a:r>
              <a:rPr lang="en-US" dirty="0" err="1"/>
              <a:t>lwarx</a:t>
            </a:r>
            <a:r>
              <a:rPr lang="en-US" dirty="0"/>
              <a:t>/</a:t>
            </a:r>
            <a:r>
              <a:rPr lang="en-US" dirty="0" err="1"/>
              <a:t>stwcx</a:t>
            </a:r>
            <a:r>
              <a:rPr lang="en-US" dirty="0"/>
              <a:t>, </a:t>
            </a:r>
            <a:r>
              <a:rPr lang="en-US" dirty="0" err="1"/>
              <a:t>ldarx</a:t>
            </a:r>
            <a:r>
              <a:rPr lang="en-US" dirty="0"/>
              <a:t>/</a:t>
            </a:r>
            <a:r>
              <a:rPr lang="en-US" dirty="0" err="1"/>
              <a:t>stdcx</a:t>
            </a:r>
            <a:endParaRPr lang="en-US" dirty="0"/>
          </a:p>
          <a:p>
            <a:pPr lvl="1"/>
            <a:r>
              <a:rPr lang="en-US" dirty="0"/>
              <a:t>MIPS: </a:t>
            </a:r>
            <a:r>
              <a:rPr lang="en-US" dirty="0" err="1"/>
              <a:t>ll</a:t>
            </a:r>
            <a:r>
              <a:rPr lang="en-US" dirty="0"/>
              <a:t>/</a:t>
            </a:r>
            <a:r>
              <a:rPr lang="en-US" dirty="0" err="1"/>
              <a:t>sc</a:t>
            </a:r>
            <a:endParaRPr lang="en-US" dirty="0"/>
          </a:p>
          <a:p>
            <a:pPr lvl="1"/>
            <a:r>
              <a:rPr lang="en-US" dirty="0"/>
              <a:t>ARM: </a:t>
            </a:r>
            <a:r>
              <a:rPr lang="en-US" dirty="0" err="1"/>
              <a:t>ldrex</a:t>
            </a:r>
            <a:r>
              <a:rPr lang="en-US" dirty="0"/>
              <a:t>/</a:t>
            </a:r>
            <a:r>
              <a:rPr lang="en-US" dirty="0" err="1"/>
              <a:t>strex</a:t>
            </a:r>
            <a:r>
              <a:rPr lang="en-US" dirty="0"/>
              <a:t> (ARMv6, v7), </a:t>
            </a:r>
            <a:r>
              <a:rPr lang="en-US" dirty="0" err="1"/>
              <a:t>ldxr</a:t>
            </a:r>
            <a:r>
              <a:rPr lang="en-US" dirty="0"/>
              <a:t>/</a:t>
            </a:r>
            <a:r>
              <a:rPr lang="en-US" dirty="0" err="1"/>
              <a:t>stxr</a:t>
            </a:r>
            <a:r>
              <a:rPr lang="en-US" dirty="0"/>
              <a:t> (v8)</a:t>
            </a:r>
          </a:p>
          <a:p>
            <a:pPr lvl="1"/>
            <a:r>
              <a:rPr lang="en-US" dirty="0"/>
              <a:t>RISC-V: </a:t>
            </a:r>
            <a:r>
              <a:rPr lang="en-US" dirty="0" err="1"/>
              <a:t>lr</a:t>
            </a:r>
            <a:r>
              <a:rPr lang="en-US" dirty="0"/>
              <a:t>/</a:t>
            </a:r>
            <a:r>
              <a:rPr lang="en-US" dirty="0" err="1"/>
              <a:t>sc</a:t>
            </a:r>
            <a:endParaRPr lang="en-US" dirty="0"/>
          </a:p>
          <a:p>
            <a:r>
              <a:rPr lang="en-US" dirty="0"/>
              <a:t>The devil’s in the details</a:t>
            </a:r>
          </a:p>
          <a:p>
            <a:pPr lvl="1"/>
            <a:r>
              <a:rPr lang="en-US" dirty="0"/>
              <a:t>How </a:t>
            </a:r>
            <a:r>
              <a:rPr lang="en-US" b="1" dirty="0"/>
              <a:t>many</a:t>
            </a:r>
            <a:r>
              <a:rPr lang="en-US" dirty="0"/>
              <a:t> link registers are supported? one? multiple?</a:t>
            </a:r>
          </a:p>
          <a:p>
            <a:pPr lvl="1"/>
            <a:r>
              <a:rPr lang="en-US" dirty="0"/>
              <a:t>Link usually at granularity of a </a:t>
            </a:r>
            <a:r>
              <a:rPr lang="en-US" b="1" dirty="0"/>
              <a:t>cache line</a:t>
            </a:r>
          </a:p>
          <a:p>
            <a:pPr lvl="1"/>
            <a:r>
              <a:rPr lang="en-US" dirty="0"/>
              <a:t>LL/SC is sometimes </a:t>
            </a:r>
            <a:r>
              <a:rPr lang="en-US" b="1" dirty="0"/>
              <a:t>overly conservative </a:t>
            </a:r>
            <a:r>
              <a:rPr lang="en-US" dirty="0"/>
              <a:t>(false failures)</a:t>
            </a:r>
          </a:p>
          <a:p>
            <a:pPr lvl="1"/>
            <a:r>
              <a:rPr lang="en-US" dirty="0"/>
              <a:t>Can emulate LL/SC on x86 with </a:t>
            </a:r>
            <a:r>
              <a:rPr lang="en-US" i="1" dirty="0"/>
              <a:t>double-width </a:t>
            </a:r>
            <a:r>
              <a:rPr lang="en-US" b="1" dirty="0" err="1"/>
              <a:t>cmpxchg</a:t>
            </a:r>
            <a:endParaRPr lang="en-US" b="1" dirty="0"/>
          </a:p>
          <a:p>
            <a:pPr lvl="1"/>
            <a:endParaRPr lang="en-US" dirty="0"/>
          </a:p>
          <a:p>
            <a:pPr lvl="1"/>
            <a:endParaRPr lang="en-US" dirty="0"/>
          </a:p>
          <a:p>
            <a:pPr lvl="1"/>
            <a:endParaRPr lang="en-US" dirty="0"/>
          </a:p>
        </p:txBody>
      </p:sp>
      <p:sp>
        <p:nvSpPr>
          <p:cNvPr id="4" name="Footer Placeholder 3">
            <a:extLst>
              <a:ext uri="{FF2B5EF4-FFF2-40B4-BE49-F238E27FC236}">
                <a16:creationId xmlns="" xmlns:a16="http://schemas.microsoft.com/office/drawing/2014/main" id="{96213094-9D5D-425E-A5BF-DCD4D3BC8C0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5057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y-of-cpu-perf.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7395"/>
            <a:ext cx="9144000" cy="6683251"/>
          </a:xfrm>
          <a:prstGeom prst="rect">
            <a:avLst/>
          </a:prstGeom>
        </p:spPr>
      </p:pic>
      <p:sp>
        <p:nvSpPr>
          <p:cNvPr id="3" name="Rectangle 2"/>
          <p:cNvSpPr/>
          <p:nvPr/>
        </p:nvSpPr>
        <p:spPr>
          <a:xfrm>
            <a:off x="827445" y="1087273"/>
            <a:ext cx="2463096" cy="4079680"/>
          </a:xfrm>
          <a:prstGeom prst="rect">
            <a:avLst/>
          </a:prstGeom>
          <a:solidFill>
            <a:schemeClr val="accent6">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Technology-</a:t>
            </a:r>
            <a:br>
              <a:rPr lang="en-US" dirty="0">
                <a:solidFill>
                  <a:srgbClr val="333333"/>
                </a:solidFill>
              </a:rPr>
            </a:br>
            <a:r>
              <a:rPr lang="en-US" dirty="0">
                <a:solidFill>
                  <a:srgbClr val="333333"/>
                </a:solidFill>
              </a:rPr>
              <a:t>Driven</a:t>
            </a:r>
          </a:p>
        </p:txBody>
      </p:sp>
      <p:sp>
        <p:nvSpPr>
          <p:cNvPr id="5" name="Rectangle 4"/>
          <p:cNvSpPr/>
          <p:nvPr/>
        </p:nvSpPr>
        <p:spPr>
          <a:xfrm>
            <a:off x="6225087" y="1087273"/>
            <a:ext cx="1385492" cy="407968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Shift to</a:t>
            </a:r>
            <a:br>
              <a:rPr lang="en-US" dirty="0">
                <a:solidFill>
                  <a:srgbClr val="333333"/>
                </a:solidFill>
              </a:rPr>
            </a:br>
            <a:r>
              <a:rPr lang="en-US" dirty="0">
                <a:solidFill>
                  <a:srgbClr val="333333"/>
                </a:solidFill>
              </a:rPr>
              <a:t>Multicore/</a:t>
            </a:r>
            <a:br>
              <a:rPr lang="en-US" dirty="0">
                <a:solidFill>
                  <a:srgbClr val="333333"/>
                </a:solidFill>
              </a:rPr>
            </a:br>
            <a:r>
              <a:rPr lang="en-US" dirty="0" err="1">
                <a:solidFill>
                  <a:srgbClr val="333333"/>
                </a:solidFill>
              </a:rPr>
              <a:t>Manycore</a:t>
            </a:r>
            <a:endParaRPr lang="en-US" dirty="0">
              <a:solidFill>
                <a:srgbClr val="333333"/>
              </a:solidFill>
            </a:endParaRPr>
          </a:p>
          <a:p>
            <a:pPr algn="ctr"/>
            <a:r>
              <a:rPr lang="en-US" sz="1400" dirty="0">
                <a:solidFill>
                  <a:srgbClr val="333333"/>
                </a:solidFill>
              </a:rPr>
              <a:t>- Explicit</a:t>
            </a:r>
            <a:br>
              <a:rPr lang="en-US" sz="1400" dirty="0">
                <a:solidFill>
                  <a:srgbClr val="333333"/>
                </a:solidFill>
              </a:rPr>
            </a:br>
            <a:r>
              <a:rPr lang="en-US" sz="1400" dirty="0">
                <a:solidFill>
                  <a:srgbClr val="333333"/>
                </a:solidFill>
              </a:rPr>
              <a:t>parallelism</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r>
              <a:rPr lang="en-US" sz="1400" dirty="0">
                <a:solidFill>
                  <a:srgbClr val="333333"/>
                </a:solidFill>
              </a:rPr>
              <a:t/>
            </a:r>
            <a:br>
              <a:rPr lang="en-US" sz="1400" dirty="0">
                <a:solidFill>
                  <a:srgbClr val="333333"/>
                </a:solidFill>
              </a:rPr>
            </a:br>
            <a:endParaRPr lang="en-US" sz="1400" dirty="0">
              <a:solidFill>
                <a:srgbClr val="333333"/>
              </a:solidFill>
            </a:endParaRPr>
          </a:p>
        </p:txBody>
      </p:sp>
      <p:sp>
        <p:nvSpPr>
          <p:cNvPr id="4" name="Rectangle 3"/>
          <p:cNvSpPr/>
          <p:nvPr/>
        </p:nvSpPr>
        <p:spPr>
          <a:xfrm>
            <a:off x="3290541" y="1087273"/>
            <a:ext cx="2934546" cy="4079680"/>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spcBef>
                <a:spcPts val="1600"/>
              </a:spcBef>
            </a:pPr>
            <a:r>
              <a:rPr lang="en-US" dirty="0">
                <a:solidFill>
                  <a:srgbClr val="333333"/>
                </a:solidFill>
              </a:rPr>
              <a:t>Architecture-</a:t>
            </a:r>
            <a:br>
              <a:rPr lang="en-US" dirty="0">
                <a:solidFill>
                  <a:srgbClr val="333333"/>
                </a:solidFill>
              </a:rPr>
            </a:br>
            <a:r>
              <a:rPr lang="en-US" dirty="0">
                <a:solidFill>
                  <a:srgbClr val="333333"/>
                </a:solidFill>
              </a:rPr>
              <a:t>Driven</a:t>
            </a:r>
            <a:br>
              <a:rPr lang="en-US" dirty="0">
                <a:solidFill>
                  <a:srgbClr val="333333"/>
                </a:solidFill>
              </a:rPr>
            </a:br>
            <a:r>
              <a:rPr lang="en-US" dirty="0">
                <a:solidFill>
                  <a:srgbClr val="333333"/>
                </a:solidFill>
              </a:rPr>
              <a:t>- </a:t>
            </a:r>
            <a:r>
              <a:rPr lang="en-US" sz="1400" dirty="0">
                <a:solidFill>
                  <a:srgbClr val="333333"/>
                </a:solidFill>
              </a:rPr>
              <a:t>Memory gap begins</a:t>
            </a:r>
            <a:br>
              <a:rPr lang="en-US" sz="1400" dirty="0">
                <a:solidFill>
                  <a:srgbClr val="333333"/>
                </a:solidFill>
              </a:rPr>
            </a:br>
            <a:r>
              <a:rPr lang="en-US" sz="1400" dirty="0">
                <a:solidFill>
                  <a:srgbClr val="333333"/>
                </a:solidFill>
              </a:rPr>
              <a:t>to dominate</a:t>
            </a:r>
            <a:br>
              <a:rPr lang="en-US" sz="1400" dirty="0">
                <a:solidFill>
                  <a:srgbClr val="333333"/>
                </a:solidFill>
              </a:rPr>
            </a:br>
            <a:r>
              <a:rPr lang="en-US" sz="1400" dirty="0">
                <a:solidFill>
                  <a:srgbClr val="333333"/>
                </a:solidFill>
              </a:rPr>
              <a:t>- Implicit parallelism</a:t>
            </a:r>
            <a:br>
              <a:rPr lang="en-US" sz="1400" dirty="0">
                <a:solidFill>
                  <a:srgbClr val="333333"/>
                </a:solidFill>
              </a:rPr>
            </a:br>
            <a:r>
              <a:rPr lang="en-US" dirty="0">
                <a:solidFill>
                  <a:srgbClr val="333333"/>
                </a:solidFill>
              </a:rPr>
              <a:t/>
            </a:r>
            <a:br>
              <a:rPr lang="en-US" dirty="0">
                <a:solidFill>
                  <a:srgbClr val="333333"/>
                </a:solidFill>
              </a:rPr>
            </a:br>
            <a:endParaRPr lang="en-US" dirty="0">
              <a:solidFill>
                <a:srgbClr val="333333"/>
              </a:solidFill>
            </a:endParaRPr>
          </a:p>
        </p:txBody>
      </p:sp>
      <p:sp>
        <p:nvSpPr>
          <p:cNvPr id="6" name="Footer Placeholder 5">
            <a:extLst>
              <a:ext uri="{FF2B5EF4-FFF2-40B4-BE49-F238E27FC236}">
                <a16:creationId xmlns="" xmlns:a16="http://schemas.microsoft.com/office/drawing/2014/main" id="{B292CFE8-648C-4B78-9818-69B495FF771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889851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LL/SC and Cache Lines</a:t>
            </a:r>
          </a:p>
        </p:txBody>
      </p:sp>
      <p:sp>
        <p:nvSpPr>
          <p:cNvPr id="3" name="Content Placeholder 2"/>
          <p:cNvSpPr>
            <a:spLocks noGrp="1"/>
          </p:cNvSpPr>
          <p:nvPr>
            <p:ph idx="1"/>
          </p:nvPr>
        </p:nvSpPr>
        <p:spPr/>
        <p:txBody>
          <a:bodyPr/>
          <a:lstStyle/>
          <a:p>
            <a:r>
              <a:rPr lang="en-US" dirty="0"/>
              <a:t>On many CPUs, load linked/store conditional operates on an </a:t>
            </a:r>
            <a:r>
              <a:rPr lang="en-US" b="1" dirty="0"/>
              <a:t>entire cache line</a:t>
            </a:r>
          </a:p>
          <a:p>
            <a:pPr lvl="1"/>
            <a:r>
              <a:rPr lang="en-US" dirty="0"/>
              <a:t>Any read or write anywhere in the cache line may invalidate the link register</a:t>
            </a:r>
          </a:p>
          <a:p>
            <a:r>
              <a:rPr lang="en-US" dirty="0"/>
              <a:t>As such, programmer must take steps to ensure multiple locks don’t lie within a single cache line</a:t>
            </a:r>
          </a:p>
          <a:p>
            <a:pPr lvl="1"/>
            <a:r>
              <a:rPr lang="en-US" dirty="0"/>
              <a:t>Know your hardware!</a:t>
            </a:r>
          </a:p>
          <a:p>
            <a:endParaRPr lang="en-US" dirty="0"/>
          </a:p>
        </p:txBody>
      </p:sp>
      <p:sp>
        <p:nvSpPr>
          <p:cNvPr id="4" name="Footer Placeholder 3">
            <a:extLst>
              <a:ext uri="{FF2B5EF4-FFF2-40B4-BE49-F238E27FC236}">
                <a16:creationId xmlns="" xmlns:a16="http://schemas.microsoft.com/office/drawing/2014/main" id="{ADC7E2CF-34E0-42AB-B322-EA725532B05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54055740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p:txBody>
          <a:bodyPr>
            <a:normAutofit/>
          </a:bodyPr>
          <a:lstStyle/>
          <a:p>
            <a:r>
              <a:rPr lang="en-US" dirty="0"/>
              <a:t>The TAS, CAS or LL/SC instructions are only part of the picture</a:t>
            </a:r>
          </a:p>
          <a:p>
            <a:r>
              <a:rPr lang="en-US" dirty="0"/>
              <a:t>Instruction </a:t>
            </a:r>
            <a:r>
              <a:rPr lang="en-US" b="1" dirty="0"/>
              <a:t>reordering</a:t>
            </a:r>
            <a:r>
              <a:rPr lang="en-US" dirty="0"/>
              <a:t> can also cause your locks and other atomic operations not to function as expected!</a:t>
            </a:r>
          </a:p>
          <a:p>
            <a:endParaRPr lang="en-US" dirty="0"/>
          </a:p>
        </p:txBody>
      </p:sp>
      <p:sp>
        <p:nvSpPr>
          <p:cNvPr id="4" name="Footer Placeholder 3">
            <a:extLst>
              <a:ext uri="{FF2B5EF4-FFF2-40B4-BE49-F238E27FC236}">
                <a16:creationId xmlns="" xmlns:a16="http://schemas.microsoft.com/office/drawing/2014/main" id="{9529E96B-CF28-4511-8C6F-B940744B11A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2303376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p:txBody>
          <a:bodyPr>
            <a:normAutofit/>
          </a:bodyPr>
          <a:lstStyle/>
          <a:p>
            <a:r>
              <a:rPr lang="en-US" dirty="0"/>
              <a:t>Reads and writes can be </a:t>
            </a:r>
            <a:r>
              <a:rPr lang="en-US" b="1" i="1" dirty="0"/>
              <a:t>reordered</a:t>
            </a:r>
            <a:r>
              <a:rPr lang="is-IS" dirty="0"/>
              <a:t>…</a:t>
            </a:r>
            <a:endParaRPr lang="en-US" dirty="0"/>
          </a:p>
          <a:p>
            <a:pPr lvl="1"/>
            <a:r>
              <a:rPr lang="en-US" dirty="0"/>
              <a:t>by </a:t>
            </a:r>
            <a:r>
              <a:rPr lang="en-US" b="1" dirty="0"/>
              <a:t>compiler optimizations</a:t>
            </a:r>
            <a:r>
              <a:rPr lang="en-US" dirty="0"/>
              <a:t>,</a:t>
            </a:r>
          </a:p>
          <a:p>
            <a:pPr lvl="1"/>
            <a:r>
              <a:rPr lang="en-US" dirty="0"/>
              <a:t>by </a:t>
            </a:r>
            <a:r>
              <a:rPr lang="en-US" b="1" dirty="0"/>
              <a:t>OOO execution logic </a:t>
            </a:r>
            <a:r>
              <a:rPr lang="en-US" dirty="0"/>
              <a:t>on pipelined/superscalar CPU,</a:t>
            </a:r>
          </a:p>
          <a:p>
            <a:pPr lvl="1"/>
            <a:r>
              <a:rPr lang="en-US" dirty="0"/>
              <a:t>by the way the CPU interacts with </a:t>
            </a:r>
            <a:r>
              <a:rPr lang="en-US" b="1" dirty="0"/>
              <a:t>memory</a:t>
            </a:r>
            <a:r>
              <a:rPr lang="en-US" dirty="0"/>
              <a:t> and the </a:t>
            </a:r>
            <a:r>
              <a:rPr lang="en-US" b="1" dirty="0"/>
              <a:t>cache hierarchy</a:t>
            </a:r>
            <a:r>
              <a:rPr lang="en-US" dirty="0"/>
              <a:t> (</a:t>
            </a:r>
            <a:r>
              <a:rPr lang="en-US" b="1" dirty="0"/>
              <a:t>effectively</a:t>
            </a:r>
            <a:r>
              <a:rPr lang="en-US" dirty="0"/>
              <a:t> reordering reads and/or writes)</a:t>
            </a:r>
          </a:p>
        </p:txBody>
      </p:sp>
      <p:sp>
        <p:nvSpPr>
          <p:cNvPr id="4" name="Footer Placeholder 3">
            <a:extLst>
              <a:ext uri="{FF2B5EF4-FFF2-40B4-BE49-F238E27FC236}">
                <a16:creationId xmlns="" xmlns:a16="http://schemas.microsoft.com/office/drawing/2014/main" id="{6015554A-F5C4-4FFF-8F9E-9946A500B4C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555010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p:txBody>
          <a:bodyPr>
            <a:normAutofit/>
          </a:bodyPr>
          <a:lstStyle/>
          <a:p>
            <a:r>
              <a:rPr lang="en-US" dirty="0"/>
              <a:t>To prevent instruction reordering, use a </a:t>
            </a:r>
            <a:r>
              <a:rPr lang="en-US" b="1" dirty="0"/>
              <a:t>barrier</a:t>
            </a:r>
          </a:p>
          <a:p>
            <a:pPr lvl="1"/>
            <a:r>
              <a:rPr lang="en-US" dirty="0"/>
              <a:t>Also called a </a:t>
            </a:r>
            <a:r>
              <a:rPr lang="en-US" b="1" dirty="0"/>
              <a:t>fence</a:t>
            </a:r>
          </a:p>
          <a:p>
            <a:pPr lvl="1"/>
            <a:r>
              <a:rPr lang="en-US" dirty="0"/>
              <a:t>A special machine language </a:t>
            </a:r>
            <a:r>
              <a:rPr lang="en-US" b="1" dirty="0"/>
              <a:t>instruction</a:t>
            </a:r>
            <a:r>
              <a:rPr lang="en-US" dirty="0"/>
              <a:t> creates the barrier</a:t>
            </a:r>
            <a:endParaRPr lang="en-US" b="1" dirty="0"/>
          </a:p>
          <a:p>
            <a:r>
              <a:rPr lang="en-US" dirty="0"/>
              <a:t>A barrier imposes a </a:t>
            </a:r>
            <a:r>
              <a:rPr lang="en-US" b="1" dirty="0"/>
              <a:t>global ordering </a:t>
            </a:r>
            <a:r>
              <a:rPr lang="en-US" dirty="0"/>
              <a:t>on instructions</a:t>
            </a:r>
          </a:p>
          <a:p>
            <a:pPr lvl="1"/>
            <a:r>
              <a:rPr lang="en-US" dirty="0"/>
              <a:t>within a single thread, and/or</a:t>
            </a:r>
          </a:p>
          <a:p>
            <a:pPr lvl="1"/>
            <a:r>
              <a:rPr lang="en-US" dirty="0"/>
              <a:t>across multiple threads</a:t>
            </a:r>
          </a:p>
          <a:p>
            <a:r>
              <a:rPr lang="en-US" dirty="0"/>
              <a:t>Instructions </a:t>
            </a:r>
            <a:r>
              <a:rPr lang="en-US" b="1" dirty="0"/>
              <a:t>before</a:t>
            </a:r>
            <a:r>
              <a:rPr lang="en-US" dirty="0"/>
              <a:t> the barrier cannot be reordered in such a way that they end up </a:t>
            </a:r>
            <a:r>
              <a:rPr lang="en-US" b="1" dirty="0"/>
              <a:t>after</a:t>
            </a:r>
            <a:r>
              <a:rPr lang="en-US" dirty="0"/>
              <a:t> it, or vice-versa</a:t>
            </a:r>
          </a:p>
        </p:txBody>
      </p:sp>
      <p:sp>
        <p:nvSpPr>
          <p:cNvPr id="4" name="Footer Placeholder 3">
            <a:extLst>
              <a:ext uri="{FF2B5EF4-FFF2-40B4-BE49-F238E27FC236}">
                <a16:creationId xmlns="" xmlns:a16="http://schemas.microsoft.com/office/drawing/2014/main" id="{BAD82569-7381-4F52-8F7F-D559DBA2C93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7499372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a:bodyPr>
          <a:lstStyle/>
          <a:p>
            <a:r>
              <a:rPr lang="en-US" dirty="0"/>
              <a:t>In addition to preventing instruction reordering, a </a:t>
            </a:r>
            <a:r>
              <a:rPr lang="en-US" b="1" dirty="0"/>
              <a:t>multicore</a:t>
            </a:r>
            <a:r>
              <a:rPr lang="en-US" dirty="0"/>
              <a:t> CPU that supports a memory </a:t>
            </a:r>
            <a:r>
              <a:rPr lang="en-US" b="1" dirty="0"/>
              <a:t>cache hierarchy </a:t>
            </a:r>
            <a:r>
              <a:rPr lang="en-US" dirty="0"/>
              <a:t>requires </a:t>
            </a:r>
            <a:r>
              <a:rPr lang="en-US" b="1" dirty="0"/>
              <a:t>memory barriers</a:t>
            </a:r>
          </a:p>
          <a:p>
            <a:pPr lvl="1"/>
            <a:r>
              <a:rPr lang="en-US" dirty="0"/>
              <a:t>aka memory </a:t>
            </a:r>
            <a:r>
              <a:rPr lang="en-US" b="1" dirty="0"/>
              <a:t>fences</a:t>
            </a:r>
          </a:p>
          <a:p>
            <a:pPr lvl="1"/>
            <a:r>
              <a:rPr lang="en-US" dirty="0"/>
              <a:t>Memory barriers prevent reads and writes to/from memory from being </a:t>
            </a:r>
            <a:r>
              <a:rPr lang="en-US" b="1" i="1" dirty="0"/>
              <a:t>effectively</a:t>
            </a:r>
            <a:r>
              <a:rPr lang="en-US" dirty="0"/>
              <a:t> </a:t>
            </a:r>
            <a:r>
              <a:rPr lang="en-US" b="1" dirty="0"/>
              <a:t>reordered</a:t>
            </a:r>
          </a:p>
          <a:p>
            <a:r>
              <a:rPr lang="en-US" dirty="0"/>
              <a:t>Memory barriers </a:t>
            </a:r>
            <a:r>
              <a:rPr lang="en-US" b="1" i="1" dirty="0"/>
              <a:t>serve as </a:t>
            </a:r>
            <a:r>
              <a:rPr lang="en-US" dirty="0"/>
              <a:t>instruction reordering barriers as well</a:t>
            </a:r>
          </a:p>
          <a:p>
            <a:pPr lvl="1"/>
            <a:r>
              <a:rPr lang="en-US" dirty="0"/>
              <a:t>ISAs provide one set of barrier/fence instructions that serve both purposes</a:t>
            </a:r>
          </a:p>
        </p:txBody>
      </p:sp>
      <p:sp>
        <p:nvSpPr>
          <p:cNvPr id="4" name="Footer Placeholder 3">
            <a:extLst>
              <a:ext uri="{FF2B5EF4-FFF2-40B4-BE49-F238E27FC236}">
                <a16:creationId xmlns="" xmlns:a16="http://schemas.microsoft.com/office/drawing/2014/main" id="{46D83111-3DE5-4389-8075-2E371FC8403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0492066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a:bodyPr>
          <a:lstStyle/>
          <a:p>
            <a:r>
              <a:rPr lang="en-US" dirty="0"/>
              <a:t>There are two fundamental kinds of memory barrier:</a:t>
            </a:r>
          </a:p>
          <a:p>
            <a:pPr lvl="1"/>
            <a:r>
              <a:rPr lang="en-US" b="1" dirty="0"/>
              <a:t>Release</a:t>
            </a:r>
            <a:r>
              <a:rPr lang="en-US" dirty="0"/>
              <a:t> and </a:t>
            </a:r>
            <a:r>
              <a:rPr lang="en-US" b="1" dirty="0"/>
              <a:t>acquire</a:t>
            </a:r>
          </a:p>
        </p:txBody>
      </p:sp>
      <p:grpSp>
        <p:nvGrpSpPr>
          <p:cNvPr id="8" name="Group 7"/>
          <p:cNvGrpSpPr/>
          <p:nvPr/>
        </p:nvGrpSpPr>
        <p:grpSpPr>
          <a:xfrm>
            <a:off x="1318265" y="3462686"/>
            <a:ext cx="7273704" cy="2097571"/>
            <a:chOff x="1318265" y="2963541"/>
            <a:chExt cx="7273704" cy="2097571"/>
          </a:xfrm>
        </p:grpSpPr>
        <p:sp>
          <p:nvSpPr>
            <p:cNvPr id="9" name="Content Placeholder 2"/>
            <p:cNvSpPr txBox="1">
              <a:spLocks/>
            </p:cNvSpPr>
            <p:nvPr/>
          </p:nvSpPr>
          <p:spPr>
            <a:xfrm>
              <a:off x="1318265" y="3050138"/>
              <a:ext cx="3598426" cy="201097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a:latin typeface="Consolas"/>
                  <a:cs typeface="Consolas"/>
                </a:rPr>
                <a:t>producer</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g_data</a:t>
              </a:r>
              <a:r>
                <a:rPr lang="en-US" sz="1800" dirty="0">
                  <a:latin typeface="Consolas"/>
                  <a:cs typeface="Consolas"/>
                </a:rPr>
                <a:t> = 42;</a:t>
              </a:r>
              <a:br>
                <a:rPr lang="en-US" sz="1800" dirty="0">
                  <a:latin typeface="Consolas"/>
                  <a:cs typeface="Consolas"/>
                </a:rPr>
              </a:br>
              <a:r>
                <a:rPr lang="en-US" sz="1800" dirty="0">
                  <a:latin typeface="Consolas"/>
                  <a:cs typeface="Consolas"/>
                </a:rPr>
                <a:t>    </a:t>
              </a:r>
              <a:r>
                <a:rPr lang="en-US" sz="1800" b="1" dirty="0">
                  <a:latin typeface="Consolas"/>
                  <a:cs typeface="Consolas"/>
                </a:rPr>
                <a:t>__</a:t>
              </a:r>
              <a:r>
                <a:rPr lang="en-US" sz="1800" b="1" dirty="0" err="1">
                  <a:latin typeface="Consolas"/>
                  <a:cs typeface="Consolas"/>
                </a:rPr>
                <a:t>mb_release</a:t>
              </a:r>
              <a:r>
                <a:rPr lang="en-US" sz="1800" b="1" dirty="0">
                  <a:latin typeface="Consolas"/>
                  <a:cs typeface="Consolas"/>
                </a:rPr>
                <a:t>()</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g_ready</a:t>
              </a:r>
              <a:r>
                <a:rPr lang="en-US" sz="1800" dirty="0">
                  <a:latin typeface="Consolas"/>
                  <a:cs typeface="Consolas"/>
                </a:rPr>
                <a:t> = 1;</a:t>
              </a:r>
              <a:br>
                <a:rPr lang="en-US" sz="1800" dirty="0">
                  <a:latin typeface="Consolas"/>
                  <a:cs typeface="Consolas"/>
                </a:rPr>
              </a:br>
              <a:r>
                <a:rPr lang="en-US" sz="1800" dirty="0">
                  <a:latin typeface="Consolas"/>
                  <a:cs typeface="Consolas"/>
                </a:rPr>
                <a:t>}</a:t>
              </a:r>
            </a:p>
          </p:txBody>
        </p:sp>
        <p:sp>
          <p:nvSpPr>
            <p:cNvPr id="10" name="Content Placeholder 2"/>
            <p:cNvSpPr txBox="1">
              <a:spLocks/>
            </p:cNvSpPr>
            <p:nvPr/>
          </p:nvSpPr>
          <p:spPr>
            <a:xfrm>
              <a:off x="4482061" y="3050138"/>
              <a:ext cx="4109908" cy="201097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a:latin typeface="Consolas"/>
                  <a:cs typeface="Consolas"/>
                </a:rPr>
                <a:t>consumer</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while (</a:t>
              </a:r>
              <a:r>
                <a:rPr lang="en-US" sz="1800" dirty="0" err="1">
                  <a:latin typeface="Consolas"/>
                  <a:cs typeface="Consolas"/>
                </a:rPr>
                <a:t>g_ready</a:t>
              </a:r>
              <a:r>
                <a:rPr lang="en-US" sz="1800" dirty="0">
                  <a:latin typeface="Consolas"/>
                  <a:cs typeface="Consolas"/>
                </a:rPr>
                <a:t> == 0) { }</a:t>
              </a:r>
              <a:br>
                <a:rPr lang="en-US" sz="1800" dirty="0">
                  <a:latin typeface="Consolas"/>
                  <a:cs typeface="Consolas"/>
                </a:rPr>
              </a:br>
              <a:r>
                <a:rPr lang="en-US" sz="1800" dirty="0">
                  <a:latin typeface="Consolas"/>
                  <a:cs typeface="Consolas"/>
                </a:rPr>
                <a:t>    </a:t>
              </a:r>
              <a:r>
                <a:rPr lang="en-US" sz="1800" b="1" dirty="0">
                  <a:latin typeface="Consolas"/>
                  <a:cs typeface="Consolas"/>
                </a:rPr>
                <a:t>__</a:t>
              </a:r>
              <a:r>
                <a:rPr lang="en-US" sz="1800" b="1" dirty="0" err="1">
                  <a:latin typeface="Consolas"/>
                  <a:cs typeface="Consolas"/>
                </a:rPr>
                <a:t>mb_acquire</a:t>
              </a:r>
              <a:r>
                <a:rPr lang="en-US" sz="1800" b="1" dirty="0">
                  <a:latin typeface="Consolas"/>
                  <a:cs typeface="Consolas"/>
                </a:rPr>
                <a:t>()</a:t>
              </a:r>
              <a:r>
                <a:rPr lang="en-US" sz="1800" dirty="0">
                  <a:latin typeface="Consolas"/>
                  <a:cs typeface="Consolas"/>
                </a:rPr>
                <a:t>;</a:t>
              </a:r>
              <a:br>
                <a:rPr lang="en-US" sz="1800" dirty="0">
                  <a:latin typeface="Consolas"/>
                  <a:cs typeface="Consolas"/>
                </a:rPr>
              </a:br>
              <a:r>
                <a:rPr lang="en-US" sz="1800" dirty="0">
                  <a:latin typeface="Consolas"/>
                  <a:cs typeface="Consolas"/>
                </a:rPr>
                <a:t>    use(</a:t>
              </a:r>
              <a:r>
                <a:rPr lang="en-US" sz="1800" dirty="0" err="1">
                  <a:latin typeface="Consolas"/>
                  <a:cs typeface="Consolas"/>
                </a:rPr>
                <a:t>g_data</a:t>
              </a:r>
              <a:r>
                <a:rPr lang="en-US" sz="1800" dirty="0">
                  <a:latin typeface="Consolas"/>
                  <a:cs typeface="Consolas"/>
                </a:rPr>
                <a:t>);</a:t>
              </a:r>
              <a:br>
                <a:rPr lang="en-US" sz="1800" dirty="0">
                  <a:latin typeface="Consolas"/>
                  <a:cs typeface="Consolas"/>
                </a:rPr>
              </a:br>
              <a:r>
                <a:rPr lang="en-US" sz="1800" dirty="0">
                  <a:latin typeface="Consolas"/>
                  <a:cs typeface="Consolas"/>
                </a:rPr>
                <a:t>}</a:t>
              </a:r>
            </a:p>
          </p:txBody>
        </p:sp>
        <p:cxnSp>
          <p:nvCxnSpPr>
            <p:cNvPr id="11" name="Straight Connector 10"/>
            <p:cNvCxnSpPr/>
            <p:nvPr/>
          </p:nvCxnSpPr>
          <p:spPr>
            <a:xfrm>
              <a:off x="4137230" y="2963541"/>
              <a:ext cx="0" cy="1991731"/>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grpSp>
      <p:sp>
        <p:nvSpPr>
          <p:cNvPr id="4" name="Right Arrow 3"/>
          <p:cNvSpPr/>
          <p:nvPr/>
        </p:nvSpPr>
        <p:spPr>
          <a:xfrm>
            <a:off x="1024758" y="4396731"/>
            <a:ext cx="805793" cy="324069"/>
          </a:xfrm>
          <a:prstGeom prst="rightArrow">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 name="Right Arrow 11"/>
          <p:cNvSpPr/>
          <p:nvPr/>
        </p:nvSpPr>
        <p:spPr>
          <a:xfrm>
            <a:off x="4207641" y="4396731"/>
            <a:ext cx="805793" cy="324069"/>
          </a:xfrm>
          <a:prstGeom prst="rightArrow">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 name="Footer Placeholder 4">
            <a:extLst>
              <a:ext uri="{FF2B5EF4-FFF2-40B4-BE49-F238E27FC236}">
                <a16:creationId xmlns="" xmlns:a16="http://schemas.microsoft.com/office/drawing/2014/main" id="{EFD2CECD-3F81-4295-918F-0686D84F685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5504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a:bodyPr>
          <a:lstStyle/>
          <a:p>
            <a:r>
              <a:rPr lang="en-US" b="1" dirty="0"/>
              <a:t>Release semantics </a:t>
            </a:r>
            <a:r>
              <a:rPr lang="en-US" dirty="0"/>
              <a:t>(write/store barrier)</a:t>
            </a:r>
          </a:p>
          <a:p>
            <a:pPr lvl="1"/>
            <a:r>
              <a:rPr lang="en-US" dirty="0"/>
              <a:t>Producer behavior</a:t>
            </a:r>
          </a:p>
          <a:p>
            <a:pPr lvl="1"/>
            <a:r>
              <a:rPr lang="en-US" dirty="0"/>
              <a:t>Prevents </a:t>
            </a:r>
            <a:r>
              <a:rPr lang="en-US" b="1" dirty="0"/>
              <a:t>writes</a:t>
            </a:r>
            <a:r>
              <a:rPr lang="en-US" dirty="0"/>
              <a:t> from being reordered </a:t>
            </a:r>
            <a:r>
              <a:rPr lang="en-US" b="1" dirty="0"/>
              <a:t>past</a:t>
            </a:r>
            <a:r>
              <a:rPr lang="en-US" dirty="0"/>
              <a:t> the barrier</a:t>
            </a:r>
          </a:p>
        </p:txBody>
      </p:sp>
      <p:sp>
        <p:nvSpPr>
          <p:cNvPr id="4" name="Footer Placeholder 3">
            <a:extLst>
              <a:ext uri="{FF2B5EF4-FFF2-40B4-BE49-F238E27FC236}">
                <a16:creationId xmlns="" xmlns:a16="http://schemas.microsoft.com/office/drawing/2014/main" id="{1775F2EF-14F3-4AFB-95F1-F7BD1CE9121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1252774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a:bodyPr>
          <a:lstStyle/>
          <a:p>
            <a:r>
              <a:rPr lang="en-US" b="1" dirty="0"/>
              <a:t>Acquire semantics </a:t>
            </a:r>
            <a:r>
              <a:rPr lang="en-US" dirty="0"/>
              <a:t>(read/load barrier)</a:t>
            </a:r>
          </a:p>
          <a:p>
            <a:pPr lvl="1"/>
            <a:r>
              <a:rPr lang="en-US" dirty="0"/>
              <a:t>Consumer behavior</a:t>
            </a:r>
          </a:p>
          <a:p>
            <a:pPr lvl="1"/>
            <a:r>
              <a:rPr lang="en-US" dirty="0"/>
              <a:t>Ensures that any </a:t>
            </a:r>
            <a:r>
              <a:rPr lang="en-US" b="1" dirty="0"/>
              <a:t>read</a:t>
            </a:r>
            <a:r>
              <a:rPr lang="en-US" dirty="0"/>
              <a:t> that appears </a:t>
            </a:r>
            <a:r>
              <a:rPr lang="en-US" b="1" dirty="0"/>
              <a:t>after</a:t>
            </a:r>
            <a:r>
              <a:rPr lang="en-US" dirty="0"/>
              <a:t> the barrier will have a </a:t>
            </a:r>
            <a:r>
              <a:rPr lang="en-US" b="1" dirty="0"/>
              <a:t>consistent</a:t>
            </a:r>
            <a:r>
              <a:rPr lang="en-US" dirty="0"/>
              <a:t> view of memory</a:t>
            </a:r>
          </a:p>
          <a:p>
            <a:pPr lvl="2"/>
            <a:r>
              <a:rPr lang="en-US" dirty="0"/>
              <a:t>In other words, it ensures that all </a:t>
            </a:r>
            <a:r>
              <a:rPr lang="en-US" b="1" dirty="0"/>
              <a:t>writes</a:t>
            </a:r>
            <a:r>
              <a:rPr lang="en-US" dirty="0"/>
              <a:t> by </a:t>
            </a:r>
            <a:r>
              <a:rPr lang="en-US" b="1" dirty="0"/>
              <a:t>other cores </a:t>
            </a:r>
            <a:r>
              <a:rPr lang="en-US" dirty="0"/>
              <a:t>are fully committed and available in local cache </a:t>
            </a:r>
            <a:r>
              <a:rPr lang="en-US" b="1" dirty="0"/>
              <a:t>before</a:t>
            </a:r>
            <a:r>
              <a:rPr lang="en-US" dirty="0"/>
              <a:t> the barrier can be passed</a:t>
            </a:r>
          </a:p>
        </p:txBody>
      </p:sp>
      <p:sp>
        <p:nvSpPr>
          <p:cNvPr id="4" name="Footer Placeholder 3">
            <a:extLst>
              <a:ext uri="{FF2B5EF4-FFF2-40B4-BE49-F238E27FC236}">
                <a16:creationId xmlns="" xmlns:a16="http://schemas.microsoft.com/office/drawing/2014/main" id="{16BF1584-00CD-42DF-948D-66078DC5B99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648627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BD840-19FA-4E9A-9259-F57969E738EE}"/>
              </a:ext>
            </a:extLst>
          </p:cNvPr>
          <p:cNvSpPr>
            <a:spLocks noGrp="1"/>
          </p:cNvSpPr>
          <p:nvPr>
            <p:ph type="title"/>
          </p:nvPr>
        </p:nvSpPr>
        <p:spPr/>
        <p:txBody>
          <a:bodyPr/>
          <a:lstStyle/>
          <a:p>
            <a:r>
              <a:rPr lang="en-US" dirty="0"/>
              <a:t>Memory Barriers</a:t>
            </a:r>
          </a:p>
        </p:txBody>
      </p:sp>
      <p:sp>
        <p:nvSpPr>
          <p:cNvPr id="3" name="Content Placeholder 2">
            <a:extLst>
              <a:ext uri="{FF2B5EF4-FFF2-40B4-BE49-F238E27FC236}">
                <a16:creationId xmlns="" xmlns:a16="http://schemas.microsoft.com/office/drawing/2014/main" id="{69B798DC-90E3-4D7E-A742-3F9A9236BF8B}"/>
              </a:ext>
            </a:extLst>
          </p:cNvPr>
          <p:cNvSpPr>
            <a:spLocks noGrp="1"/>
          </p:cNvSpPr>
          <p:nvPr>
            <p:ph idx="1"/>
          </p:nvPr>
        </p:nvSpPr>
        <p:spPr/>
        <p:txBody>
          <a:bodyPr/>
          <a:lstStyle/>
          <a:p>
            <a:r>
              <a:rPr lang="en-US" dirty="0"/>
              <a:t>To truly understand release and acquire barriers, we need to delve into the MESI cache coherence protocol…</a:t>
            </a:r>
            <a:br>
              <a:rPr lang="en-US" dirty="0"/>
            </a:br>
            <a:r>
              <a:rPr lang="en-US" dirty="0"/>
              <a:t/>
            </a:r>
            <a:br>
              <a:rPr lang="en-US" dirty="0"/>
            </a:br>
            <a:endParaRPr lang="en-US" dirty="0"/>
          </a:p>
          <a:p>
            <a:pPr marL="0" indent="0" algn="ctr">
              <a:buNone/>
            </a:pPr>
            <a:r>
              <a:rPr lang="en-US" dirty="0"/>
              <a:t>Talk by </a:t>
            </a:r>
            <a:r>
              <a:rPr lang="en-US" b="1" dirty="0"/>
              <a:t>Christian </a:t>
            </a:r>
            <a:r>
              <a:rPr lang="en-US" b="1" dirty="0" err="1"/>
              <a:t>Gyrling</a:t>
            </a:r>
            <a:r>
              <a:rPr lang="en-US" dirty="0"/>
              <a:t>, Programming Director,</a:t>
            </a:r>
            <a:br>
              <a:rPr lang="en-US" dirty="0"/>
            </a:br>
            <a:r>
              <a:rPr lang="en-US" dirty="0"/>
              <a:t>Naughty Dog, Inc.</a:t>
            </a:r>
          </a:p>
        </p:txBody>
      </p:sp>
      <p:sp>
        <p:nvSpPr>
          <p:cNvPr id="4" name="Footer Placeholder 3">
            <a:extLst>
              <a:ext uri="{FF2B5EF4-FFF2-40B4-BE49-F238E27FC236}">
                <a16:creationId xmlns="" xmlns:a16="http://schemas.microsoft.com/office/drawing/2014/main" id="{CEB4E54C-4B66-4150-B426-D047546FF5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187337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a:bodyPr>
          <a:lstStyle/>
          <a:p>
            <a:pPr marL="0" indent="0" algn="ctr">
              <a:buNone/>
            </a:pPr>
            <a:r>
              <a:rPr lang="en-US" dirty="0"/>
              <a:t>Summary</a:t>
            </a:r>
          </a:p>
          <a:p>
            <a:r>
              <a:rPr lang="en-US" dirty="0"/>
              <a:t>Producer:</a:t>
            </a:r>
          </a:p>
          <a:p>
            <a:pPr lvl="1"/>
            <a:r>
              <a:rPr lang="en-US" dirty="0"/>
              <a:t>Always write the </a:t>
            </a:r>
            <a:r>
              <a:rPr lang="en-US" b="1" dirty="0"/>
              <a:t>data</a:t>
            </a:r>
            <a:r>
              <a:rPr lang="en-US" dirty="0"/>
              <a:t> </a:t>
            </a:r>
            <a:r>
              <a:rPr lang="en-US" i="1" dirty="0"/>
              <a:t>before</a:t>
            </a:r>
            <a:r>
              <a:rPr lang="en-US" dirty="0"/>
              <a:t> setting the </a:t>
            </a:r>
            <a:r>
              <a:rPr lang="en-US" b="1" dirty="0"/>
              <a:t>ready flag</a:t>
            </a:r>
          </a:p>
          <a:p>
            <a:pPr lvl="1"/>
            <a:r>
              <a:rPr lang="en-US" dirty="0"/>
              <a:t>Always put a </a:t>
            </a:r>
            <a:r>
              <a:rPr lang="en-US" b="1" dirty="0"/>
              <a:t>release barrier </a:t>
            </a:r>
            <a:r>
              <a:rPr lang="en-US" dirty="0"/>
              <a:t>between them</a:t>
            </a:r>
          </a:p>
          <a:p>
            <a:r>
              <a:rPr lang="en-US" dirty="0"/>
              <a:t>Consumer:</a:t>
            </a:r>
          </a:p>
          <a:p>
            <a:pPr lvl="1"/>
            <a:r>
              <a:rPr lang="en-US" dirty="0"/>
              <a:t>Of course read the </a:t>
            </a:r>
            <a:r>
              <a:rPr lang="en-US" b="1" dirty="0"/>
              <a:t>ready flag </a:t>
            </a:r>
            <a:r>
              <a:rPr lang="en-US" i="1" dirty="0"/>
              <a:t>before</a:t>
            </a:r>
            <a:r>
              <a:rPr lang="en-US" dirty="0"/>
              <a:t> using the producer’s </a:t>
            </a:r>
            <a:r>
              <a:rPr lang="en-US" b="1" dirty="0"/>
              <a:t>data</a:t>
            </a:r>
          </a:p>
          <a:p>
            <a:pPr lvl="1"/>
            <a:r>
              <a:rPr lang="en-US" dirty="0"/>
              <a:t>Always put an </a:t>
            </a:r>
            <a:r>
              <a:rPr lang="en-US" b="1" dirty="0"/>
              <a:t>acquire barrier </a:t>
            </a:r>
            <a:r>
              <a:rPr lang="en-US" dirty="0"/>
              <a:t>between them</a:t>
            </a:r>
          </a:p>
        </p:txBody>
      </p:sp>
      <p:sp>
        <p:nvSpPr>
          <p:cNvPr id="4" name="Footer Placeholder 3">
            <a:extLst>
              <a:ext uri="{FF2B5EF4-FFF2-40B4-BE49-F238E27FC236}">
                <a16:creationId xmlns="" xmlns:a16="http://schemas.microsoft.com/office/drawing/2014/main" id="{C6E583FA-86C1-4460-A699-BB7A4BFB42F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7587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Hardware Fundamentals</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BFC581D2-EB1E-41A3-9939-A27B7D3A87D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442802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Barriers</a:t>
            </a:r>
          </a:p>
        </p:txBody>
      </p:sp>
      <p:sp>
        <p:nvSpPr>
          <p:cNvPr id="3" name="Content Placeholder 2"/>
          <p:cNvSpPr>
            <a:spLocks noGrp="1"/>
          </p:cNvSpPr>
          <p:nvPr>
            <p:ph idx="1"/>
          </p:nvPr>
        </p:nvSpPr>
        <p:spPr/>
        <p:txBody>
          <a:bodyPr>
            <a:normAutofit lnSpcReduction="10000"/>
          </a:bodyPr>
          <a:lstStyle/>
          <a:p>
            <a:r>
              <a:rPr lang="en-US" dirty="0"/>
              <a:t>Note that barriers are CPU-specific</a:t>
            </a:r>
          </a:p>
          <a:p>
            <a:r>
              <a:rPr lang="en-US" dirty="0"/>
              <a:t>Intel x86</a:t>
            </a:r>
          </a:p>
          <a:p>
            <a:pPr lvl="1"/>
            <a:r>
              <a:rPr lang="en-US" dirty="0"/>
              <a:t>release fence (</a:t>
            </a:r>
            <a:r>
              <a:rPr lang="en-US" b="1" dirty="0" err="1"/>
              <a:t>sfence</a:t>
            </a:r>
            <a:r>
              <a:rPr lang="en-US" dirty="0"/>
              <a:t>, </a:t>
            </a:r>
            <a:r>
              <a:rPr lang="en-US" sz="2000" b="1" dirty="0">
                <a:latin typeface="Consolas"/>
                <a:cs typeface="Consolas"/>
              </a:rPr>
              <a:t>__</a:t>
            </a:r>
            <a:r>
              <a:rPr lang="en-US" sz="2000" b="1" dirty="0" err="1">
                <a:latin typeface="Consolas"/>
                <a:cs typeface="Consolas"/>
              </a:rPr>
              <a:t>mb_release</a:t>
            </a:r>
            <a:r>
              <a:rPr lang="en-US" sz="2000" b="1" dirty="0">
                <a:latin typeface="Consolas"/>
                <a:cs typeface="Consolas"/>
              </a:rPr>
              <a:t>()</a:t>
            </a:r>
            <a:r>
              <a:rPr lang="en-US" dirty="0"/>
              <a:t>): write barrier</a:t>
            </a:r>
          </a:p>
          <a:p>
            <a:pPr lvl="1"/>
            <a:r>
              <a:rPr lang="en-US" dirty="0"/>
              <a:t>acquire fence (</a:t>
            </a:r>
            <a:r>
              <a:rPr lang="en-US" b="1" dirty="0" err="1"/>
              <a:t>lfence</a:t>
            </a:r>
            <a:r>
              <a:rPr lang="en-US" dirty="0"/>
              <a:t>, </a:t>
            </a:r>
            <a:r>
              <a:rPr lang="en-US" sz="2000" b="1" dirty="0">
                <a:latin typeface="Consolas"/>
                <a:cs typeface="Consolas"/>
              </a:rPr>
              <a:t>__</a:t>
            </a:r>
            <a:r>
              <a:rPr lang="en-US" sz="2000" b="1" dirty="0" err="1">
                <a:latin typeface="Consolas"/>
                <a:cs typeface="Consolas"/>
              </a:rPr>
              <a:t>mb_acquire</a:t>
            </a:r>
            <a:r>
              <a:rPr lang="en-US" sz="2000" b="1" dirty="0">
                <a:latin typeface="Consolas"/>
                <a:cs typeface="Consolas"/>
              </a:rPr>
              <a:t>()</a:t>
            </a:r>
            <a:r>
              <a:rPr lang="en-US" dirty="0"/>
              <a:t>): read barrier</a:t>
            </a:r>
          </a:p>
          <a:p>
            <a:pPr lvl="1"/>
            <a:r>
              <a:rPr lang="en-US" dirty="0"/>
              <a:t>bidirectional fence (</a:t>
            </a:r>
            <a:r>
              <a:rPr lang="en-US" b="1" dirty="0" err="1"/>
              <a:t>mfence</a:t>
            </a:r>
            <a:r>
              <a:rPr lang="en-US" dirty="0"/>
              <a:t>): full barrier</a:t>
            </a:r>
            <a:endParaRPr lang="en-US" b="1" dirty="0"/>
          </a:p>
          <a:p>
            <a:r>
              <a:rPr lang="en-US" dirty="0"/>
              <a:t>PowerPC:</a:t>
            </a:r>
          </a:p>
          <a:p>
            <a:pPr lvl="1"/>
            <a:r>
              <a:rPr lang="en-US" dirty="0"/>
              <a:t>Full sync: </a:t>
            </a:r>
            <a:r>
              <a:rPr lang="en-US" b="1" dirty="0"/>
              <a:t>sync</a:t>
            </a:r>
            <a:endParaRPr lang="en-US" dirty="0"/>
          </a:p>
          <a:p>
            <a:pPr lvl="1"/>
            <a:r>
              <a:rPr lang="en-US" dirty="0"/>
              <a:t>Lightweight sync: </a:t>
            </a:r>
            <a:r>
              <a:rPr lang="en-US" b="1" dirty="0" err="1"/>
              <a:t>lwsync</a:t>
            </a:r>
            <a:endParaRPr lang="en-US" dirty="0"/>
          </a:p>
          <a:p>
            <a:pPr lvl="1"/>
            <a:r>
              <a:rPr lang="en-US" dirty="0"/>
              <a:t>Enforce in-order execution of I/O: </a:t>
            </a:r>
            <a:r>
              <a:rPr lang="en-US" b="1" dirty="0" err="1"/>
              <a:t>eieio</a:t>
            </a:r>
            <a:endParaRPr lang="en-US" dirty="0"/>
          </a:p>
          <a:p>
            <a:pPr lvl="1"/>
            <a:r>
              <a:rPr lang="en-US" dirty="0"/>
              <a:t>Instruction sync: </a:t>
            </a:r>
            <a:r>
              <a:rPr lang="en-US" b="1" dirty="0" err="1"/>
              <a:t>isync</a:t>
            </a:r>
            <a:endParaRPr lang="en-US" dirty="0"/>
          </a:p>
          <a:p>
            <a:pPr lvl="1"/>
            <a:endParaRPr lang="en-US" b="1" dirty="0"/>
          </a:p>
        </p:txBody>
      </p:sp>
      <p:sp>
        <p:nvSpPr>
          <p:cNvPr id="4" name="Footer Placeholder 3">
            <a:extLst>
              <a:ext uri="{FF2B5EF4-FFF2-40B4-BE49-F238E27FC236}">
                <a16:creationId xmlns="" xmlns:a16="http://schemas.microsoft.com/office/drawing/2014/main" id="{ABE60FB9-3173-4B69-A882-A008F9A0A9D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139529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Variables</a:t>
            </a:r>
          </a:p>
        </p:txBody>
      </p:sp>
      <p:sp>
        <p:nvSpPr>
          <p:cNvPr id="3" name="Content Placeholder 2"/>
          <p:cNvSpPr>
            <a:spLocks noGrp="1"/>
          </p:cNvSpPr>
          <p:nvPr>
            <p:ph idx="1"/>
          </p:nvPr>
        </p:nvSpPr>
        <p:spPr/>
        <p:txBody>
          <a:bodyPr>
            <a:normAutofit/>
          </a:bodyPr>
          <a:lstStyle/>
          <a:p>
            <a:r>
              <a:rPr lang="en-US" dirty="0"/>
              <a:t>C++11 provides a convenient means of dealing with data atomically—the </a:t>
            </a:r>
            <a:r>
              <a:rPr lang="en-US" b="1" dirty="0"/>
              <a:t>atomic data type</a:t>
            </a:r>
          </a:p>
          <a:p>
            <a:pPr lvl="1"/>
            <a:r>
              <a:rPr lang="en-US" b="1" dirty="0" err="1"/>
              <a:t>std</a:t>
            </a:r>
            <a:r>
              <a:rPr lang="en-US" b="1" dirty="0"/>
              <a:t>::atomic&lt;class T&gt;</a:t>
            </a:r>
            <a:r>
              <a:rPr lang="en-US" dirty="0"/>
              <a:t> and </a:t>
            </a:r>
            <a:r>
              <a:rPr lang="en-US" b="1" dirty="0" err="1"/>
              <a:t>std</a:t>
            </a:r>
            <a:r>
              <a:rPr lang="en-US" b="1" dirty="0"/>
              <a:t>::</a:t>
            </a:r>
            <a:r>
              <a:rPr lang="en-US" b="1" dirty="0" err="1"/>
              <a:t>atomic_flag</a:t>
            </a:r>
            <a:endParaRPr lang="en-US" b="1" dirty="0"/>
          </a:p>
          <a:p>
            <a:pPr lvl="1"/>
            <a:r>
              <a:rPr lang="en-US" dirty="0"/>
              <a:t>The atomic variable represents the state of the lock</a:t>
            </a:r>
            <a:br>
              <a:rPr lang="en-US" dirty="0"/>
            </a:br>
            <a:r>
              <a:rPr lang="en-US" dirty="0"/>
              <a:t>1 = locked, 0 = not locked</a:t>
            </a:r>
          </a:p>
          <a:p>
            <a:pPr lvl="1"/>
            <a:r>
              <a:rPr lang="en-US" dirty="0"/>
              <a:t>Only </a:t>
            </a:r>
            <a:r>
              <a:rPr lang="en-US" b="1" dirty="0" err="1"/>
              <a:t>std</a:t>
            </a:r>
            <a:r>
              <a:rPr lang="en-US" b="1" dirty="0"/>
              <a:t>::</a:t>
            </a:r>
            <a:r>
              <a:rPr lang="en-US" b="1" dirty="0" err="1"/>
              <a:t>atomic_flag</a:t>
            </a:r>
            <a:r>
              <a:rPr lang="en-US" b="1" dirty="0"/>
              <a:t> </a:t>
            </a:r>
            <a:r>
              <a:rPr lang="en-US" dirty="0"/>
              <a:t>is guaranteed to be </a:t>
            </a:r>
            <a:r>
              <a:rPr lang="en-US" b="1" dirty="0"/>
              <a:t>lock-free</a:t>
            </a:r>
          </a:p>
          <a:p>
            <a:r>
              <a:rPr lang="en-US" dirty="0"/>
              <a:t>Atomics are convenient because, by default, they do the atomic operation </a:t>
            </a:r>
            <a:r>
              <a:rPr lang="en-US" i="1" dirty="0"/>
              <a:t>and</a:t>
            </a:r>
            <a:r>
              <a:rPr lang="en-US" dirty="0"/>
              <a:t> the memory barrier(s) for you</a:t>
            </a:r>
          </a:p>
        </p:txBody>
      </p:sp>
      <p:sp>
        <p:nvSpPr>
          <p:cNvPr id="4" name="Footer Placeholder 3">
            <a:extLst>
              <a:ext uri="{FF2B5EF4-FFF2-40B4-BE49-F238E27FC236}">
                <a16:creationId xmlns="" xmlns:a16="http://schemas.microsoft.com/office/drawing/2014/main" id="{D664DC0E-D6B1-4ACB-BE11-32ADA33B1B8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932898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Producer/Consumer with </a:t>
            </a:r>
            <a:r>
              <a:rPr lang="en-US" dirty="0" err="1"/>
              <a:t>std</a:t>
            </a:r>
            <a:r>
              <a:rPr lang="en-US" dirty="0"/>
              <a:t>::atomic</a:t>
            </a:r>
          </a:p>
        </p:txBody>
      </p:sp>
      <p:sp>
        <p:nvSpPr>
          <p:cNvPr id="6" name="Content Placeholder 2"/>
          <p:cNvSpPr txBox="1">
            <a:spLocks/>
          </p:cNvSpPr>
          <p:nvPr/>
        </p:nvSpPr>
        <p:spPr>
          <a:xfrm>
            <a:off x="1287518" y="3488069"/>
            <a:ext cx="3242470" cy="201097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a:latin typeface="Consolas"/>
                <a:cs typeface="Consolas"/>
              </a:rPr>
              <a:t>producer</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g_data</a:t>
            </a:r>
            <a:r>
              <a:rPr lang="en-US" sz="1800" dirty="0">
                <a:latin typeface="Consolas"/>
                <a:cs typeface="Consolas"/>
              </a:rPr>
              <a:t> = 42;</a:t>
            </a:r>
            <a:br>
              <a:rPr lang="en-US" sz="1800" dirty="0">
                <a:latin typeface="Consolas"/>
                <a:cs typeface="Consolas"/>
              </a:rPr>
            </a:br>
            <a:r>
              <a:rPr lang="en-US" sz="1800" dirty="0">
                <a:latin typeface="Consolas"/>
                <a:cs typeface="Consolas"/>
              </a:rPr>
              <a:t>    </a:t>
            </a:r>
            <a:r>
              <a:rPr lang="en-US" sz="1800" dirty="0" err="1">
                <a:latin typeface="Consolas"/>
                <a:cs typeface="Consolas"/>
              </a:rPr>
              <a:t>g_ready</a:t>
            </a:r>
            <a:r>
              <a:rPr lang="en-US" sz="1800" dirty="0">
                <a:latin typeface="Consolas"/>
                <a:cs typeface="Consolas"/>
              </a:rPr>
              <a:t> = true;</a:t>
            </a:r>
            <a:br>
              <a:rPr lang="en-US" sz="1800" dirty="0">
                <a:latin typeface="Consolas"/>
                <a:cs typeface="Consolas"/>
              </a:rPr>
            </a:br>
            <a:r>
              <a:rPr lang="en-US" sz="1800" dirty="0">
                <a:latin typeface="Consolas"/>
                <a:cs typeface="Consolas"/>
              </a:rPr>
              <a:t>}</a:t>
            </a:r>
          </a:p>
        </p:txBody>
      </p:sp>
      <p:sp>
        <p:nvSpPr>
          <p:cNvPr id="7" name="Content Placeholder 2"/>
          <p:cNvSpPr txBox="1">
            <a:spLocks/>
          </p:cNvSpPr>
          <p:nvPr/>
        </p:nvSpPr>
        <p:spPr>
          <a:xfrm>
            <a:off x="4931103" y="3488069"/>
            <a:ext cx="3687380" cy="201097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void </a:t>
            </a:r>
            <a:r>
              <a:rPr lang="en-US" sz="1800" b="1" dirty="0">
                <a:latin typeface="Consolas"/>
                <a:cs typeface="Consolas"/>
              </a:rPr>
              <a:t>consumer</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while (!</a:t>
            </a:r>
            <a:r>
              <a:rPr lang="en-US" sz="1800" dirty="0" err="1">
                <a:latin typeface="Consolas"/>
                <a:cs typeface="Consolas"/>
              </a:rPr>
              <a:t>g_ready</a:t>
            </a:r>
            <a:r>
              <a:rPr lang="en-US" sz="1800" dirty="0">
                <a:latin typeface="Consolas"/>
                <a:cs typeface="Consolas"/>
              </a:rPr>
              <a:t>) { }</a:t>
            </a:r>
            <a:br>
              <a:rPr lang="en-US" sz="1800" dirty="0">
                <a:latin typeface="Consolas"/>
                <a:cs typeface="Consolas"/>
              </a:rPr>
            </a:br>
            <a:r>
              <a:rPr lang="en-US" sz="1800" dirty="0">
                <a:latin typeface="Consolas"/>
                <a:cs typeface="Consolas"/>
              </a:rPr>
              <a:t>    use(</a:t>
            </a:r>
            <a:r>
              <a:rPr lang="en-US" sz="1800" dirty="0" err="1">
                <a:latin typeface="Consolas"/>
                <a:cs typeface="Consolas"/>
              </a:rPr>
              <a:t>g_data</a:t>
            </a:r>
            <a:r>
              <a:rPr lang="en-US" sz="1800" dirty="0">
                <a:latin typeface="Consolas"/>
                <a:cs typeface="Consolas"/>
              </a:rPr>
              <a:t>);</a:t>
            </a:r>
            <a:br>
              <a:rPr lang="en-US" sz="1800" dirty="0">
                <a:latin typeface="Consolas"/>
                <a:cs typeface="Consolas"/>
              </a:rPr>
            </a:br>
            <a:r>
              <a:rPr lang="en-US" sz="1800" dirty="0">
                <a:latin typeface="Consolas"/>
                <a:cs typeface="Consolas"/>
              </a:rPr>
              <a:t>}</a:t>
            </a:r>
          </a:p>
        </p:txBody>
      </p:sp>
      <p:cxnSp>
        <p:nvCxnSpPr>
          <p:cNvPr id="8" name="Straight Connector 7"/>
          <p:cNvCxnSpPr/>
          <p:nvPr/>
        </p:nvCxnSpPr>
        <p:spPr>
          <a:xfrm>
            <a:off x="4408738" y="3401472"/>
            <a:ext cx="0" cy="1991731"/>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2338016" y="1713572"/>
            <a:ext cx="4484949" cy="2010974"/>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800" dirty="0">
                <a:latin typeface="Consolas"/>
                <a:cs typeface="Consolas"/>
              </a:rPr>
              <a:t>#include &lt;atomic&gt;</a:t>
            </a:r>
            <a:br>
              <a:rPr lang="en-US" sz="1800" dirty="0">
                <a:latin typeface="Consolas"/>
                <a:cs typeface="Consolas"/>
              </a:rPr>
            </a:br>
            <a:r>
              <a:rPr lang="en-US" sz="1800" dirty="0">
                <a:latin typeface="Consolas"/>
                <a:cs typeface="Consolas"/>
              </a:rPr>
              <a:t/>
            </a:r>
            <a:br>
              <a:rPr lang="en-US" sz="1800" dirty="0">
                <a:latin typeface="Consolas"/>
                <a:cs typeface="Consolas"/>
              </a:rPr>
            </a:br>
            <a:r>
              <a:rPr lang="en-US" sz="1800" dirty="0" err="1">
                <a:latin typeface="Consolas"/>
                <a:cs typeface="Consolas"/>
              </a:rPr>
              <a:t>std</a:t>
            </a:r>
            <a:r>
              <a:rPr lang="en-US" sz="1800" dirty="0">
                <a:latin typeface="Consolas"/>
                <a:cs typeface="Consolas"/>
              </a:rPr>
              <a:t>::</a:t>
            </a:r>
            <a:r>
              <a:rPr lang="en-US" sz="1800" b="1" dirty="0" err="1">
                <a:latin typeface="Consolas"/>
                <a:cs typeface="Consolas"/>
              </a:rPr>
              <a:t>atomic_flag</a:t>
            </a:r>
            <a:r>
              <a:rPr lang="en-US" sz="1800" b="1" dirty="0">
                <a:latin typeface="Consolas"/>
                <a:cs typeface="Consolas"/>
              </a:rPr>
              <a:t> </a:t>
            </a:r>
            <a:r>
              <a:rPr lang="en-US" sz="1800" dirty="0" err="1">
                <a:latin typeface="Consolas"/>
                <a:cs typeface="Consolas"/>
              </a:rPr>
              <a:t>g_ready</a:t>
            </a:r>
            <a:r>
              <a:rPr lang="en-US" sz="1800" dirty="0">
                <a:latin typeface="Consolas"/>
                <a:cs typeface="Consolas"/>
              </a:rPr>
              <a:t> = false;</a:t>
            </a:r>
            <a:br>
              <a:rPr lang="en-US" sz="1800" dirty="0">
                <a:latin typeface="Consolas"/>
                <a:cs typeface="Consolas"/>
              </a:rPr>
            </a:br>
            <a:r>
              <a:rPr lang="en-US" sz="1800" dirty="0" err="1">
                <a:latin typeface="Consolas"/>
                <a:cs typeface="Consolas"/>
              </a:rPr>
              <a:t>std</a:t>
            </a:r>
            <a:r>
              <a:rPr lang="en-US" sz="1800" dirty="0">
                <a:latin typeface="Consolas"/>
                <a:cs typeface="Consolas"/>
              </a:rPr>
              <a:t>::</a:t>
            </a:r>
            <a:r>
              <a:rPr lang="en-US" sz="1800" b="1" dirty="0">
                <a:latin typeface="Consolas"/>
                <a:cs typeface="Consolas"/>
              </a:rPr>
              <a:t>atomic</a:t>
            </a:r>
            <a:r>
              <a:rPr lang="en-US" sz="1800" dirty="0">
                <a:latin typeface="Consolas"/>
                <a:cs typeface="Consolas"/>
              </a:rPr>
              <a:t>&lt;</a:t>
            </a:r>
            <a:r>
              <a:rPr lang="en-US" sz="1800" b="1" dirty="0" err="1">
                <a:latin typeface="Consolas"/>
                <a:cs typeface="Consolas"/>
              </a:rPr>
              <a:t>int</a:t>
            </a:r>
            <a:r>
              <a:rPr lang="en-US" sz="1800" dirty="0">
                <a:latin typeface="Consolas"/>
                <a:cs typeface="Consolas"/>
              </a:rPr>
              <a:t>&gt; </a:t>
            </a:r>
            <a:r>
              <a:rPr lang="en-US" sz="1800" dirty="0" err="1">
                <a:latin typeface="Consolas"/>
                <a:cs typeface="Consolas"/>
              </a:rPr>
              <a:t>g_data</a:t>
            </a:r>
            <a:r>
              <a:rPr lang="en-US" sz="1800" dirty="0">
                <a:latin typeface="Consolas"/>
                <a:cs typeface="Consolas"/>
              </a:rPr>
              <a:t>;</a:t>
            </a:r>
          </a:p>
        </p:txBody>
      </p:sp>
      <p:sp>
        <p:nvSpPr>
          <p:cNvPr id="3" name="Footer Placeholder 2">
            <a:extLst>
              <a:ext uri="{FF2B5EF4-FFF2-40B4-BE49-F238E27FC236}">
                <a16:creationId xmlns="" xmlns:a16="http://schemas.microsoft.com/office/drawing/2014/main" id="{5FAEF143-B834-40C2-B17C-78D9DA51DD0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739675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Variables</a:t>
            </a:r>
          </a:p>
        </p:txBody>
      </p:sp>
      <p:sp>
        <p:nvSpPr>
          <p:cNvPr id="3" name="Content Placeholder 2"/>
          <p:cNvSpPr>
            <a:spLocks noGrp="1"/>
          </p:cNvSpPr>
          <p:nvPr>
            <p:ph idx="1"/>
          </p:nvPr>
        </p:nvSpPr>
        <p:spPr/>
        <p:txBody>
          <a:bodyPr>
            <a:normAutofit/>
          </a:bodyPr>
          <a:lstStyle/>
          <a:p>
            <a:r>
              <a:rPr lang="en-US" dirty="0"/>
              <a:t>Can use atomic variables to implement your own user-space </a:t>
            </a:r>
            <a:r>
              <a:rPr lang="en-US" b="1" dirty="0"/>
              <a:t>spin-locks</a:t>
            </a:r>
            <a:r>
              <a:rPr lang="en-US" dirty="0"/>
              <a:t>, or to write </a:t>
            </a:r>
            <a:r>
              <a:rPr lang="en-US" b="1" dirty="0"/>
              <a:t>lock-free </a:t>
            </a:r>
            <a:r>
              <a:rPr lang="en-US" dirty="0"/>
              <a:t>algorithms</a:t>
            </a:r>
          </a:p>
          <a:p>
            <a:pPr lvl="1"/>
            <a:r>
              <a:rPr lang="en-US" dirty="0"/>
              <a:t>NB: You can</a:t>
            </a:r>
            <a:r>
              <a:rPr lang="uk-UA" dirty="0"/>
              <a:t>’</a:t>
            </a:r>
            <a:r>
              <a:rPr lang="en-US" dirty="0"/>
              <a:t>t use an atomic to put a thread to </a:t>
            </a:r>
            <a:r>
              <a:rPr lang="en-US" b="1" dirty="0"/>
              <a:t>sleep</a:t>
            </a:r>
            <a:r>
              <a:rPr lang="en-US" dirty="0"/>
              <a:t> and </a:t>
            </a:r>
            <a:r>
              <a:rPr lang="en-US" b="1" dirty="0"/>
              <a:t>wake it back up </a:t>
            </a:r>
            <a:r>
              <a:rPr lang="en-US" dirty="0"/>
              <a:t>on a </a:t>
            </a:r>
            <a:r>
              <a:rPr lang="en-US" b="1" dirty="0"/>
              <a:t>condition</a:t>
            </a:r>
          </a:p>
          <a:p>
            <a:pPr lvl="2"/>
            <a:r>
              <a:rPr lang="en-US" dirty="0"/>
              <a:t>Need help from the kernel to do that</a:t>
            </a:r>
          </a:p>
          <a:p>
            <a:pPr lvl="2"/>
            <a:r>
              <a:rPr lang="en-US" dirty="0"/>
              <a:t>i.e., </a:t>
            </a:r>
            <a:r>
              <a:rPr lang="en-US" b="1" dirty="0"/>
              <a:t>non-blocking </a:t>
            </a:r>
            <a:r>
              <a:rPr lang="en-US" dirty="0"/>
              <a:t>algorithms only</a:t>
            </a:r>
          </a:p>
        </p:txBody>
      </p:sp>
      <p:sp>
        <p:nvSpPr>
          <p:cNvPr id="4" name="Footer Placeholder 3">
            <a:extLst>
              <a:ext uri="{FF2B5EF4-FFF2-40B4-BE49-F238E27FC236}">
                <a16:creationId xmlns="" xmlns:a16="http://schemas.microsoft.com/office/drawing/2014/main" id="{E598A6C6-F935-45D2-942E-B943390392F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8505197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C++11 Memory Order</a:t>
            </a:r>
          </a:p>
        </p:txBody>
      </p:sp>
      <p:sp>
        <p:nvSpPr>
          <p:cNvPr id="3" name="Content Placeholder 2"/>
          <p:cNvSpPr>
            <a:spLocks noGrp="1"/>
          </p:cNvSpPr>
          <p:nvPr>
            <p:ph idx="1"/>
          </p:nvPr>
        </p:nvSpPr>
        <p:spPr>
          <a:xfrm>
            <a:off x="779463" y="1836890"/>
            <a:ext cx="7583488" cy="4297363"/>
          </a:xfrm>
        </p:spPr>
        <p:txBody>
          <a:bodyPr>
            <a:normAutofit/>
          </a:bodyPr>
          <a:lstStyle/>
          <a:p>
            <a:r>
              <a:rPr lang="en-US" dirty="0"/>
              <a:t>C++11 allows you to </a:t>
            </a:r>
            <a:r>
              <a:rPr lang="en-US" b="1" dirty="0"/>
              <a:t>relax</a:t>
            </a:r>
            <a:r>
              <a:rPr lang="en-US" dirty="0"/>
              <a:t> the use of memory barriers in conjunction with </a:t>
            </a:r>
            <a:r>
              <a:rPr lang="en-US" sz="2000" b="1" dirty="0" err="1">
                <a:latin typeface="Consolas"/>
                <a:cs typeface="Consolas"/>
              </a:rPr>
              <a:t>std</a:t>
            </a:r>
            <a:r>
              <a:rPr lang="en-US" sz="2000" b="1" dirty="0">
                <a:latin typeface="Consolas"/>
                <a:cs typeface="Consolas"/>
              </a:rPr>
              <a:t>::atomic </a:t>
            </a:r>
            <a:r>
              <a:rPr lang="en-US" dirty="0"/>
              <a:t>variables</a:t>
            </a:r>
          </a:p>
          <a:p>
            <a:r>
              <a:rPr lang="en-US" sz="2000" b="1" dirty="0" err="1">
                <a:latin typeface="Consolas"/>
                <a:cs typeface="Consolas"/>
              </a:rPr>
              <a:t>std</a:t>
            </a:r>
            <a:r>
              <a:rPr lang="en-US" sz="2000" b="1" dirty="0">
                <a:latin typeface="Consolas"/>
                <a:cs typeface="Consolas"/>
              </a:rPr>
              <a:t>::</a:t>
            </a:r>
            <a:r>
              <a:rPr lang="en-US" sz="2000" b="1" dirty="0" err="1">
                <a:latin typeface="Consolas"/>
                <a:cs typeface="Consolas"/>
              </a:rPr>
              <a:t>memory_order</a:t>
            </a:r>
            <a:r>
              <a:rPr lang="en-US" sz="2000" b="1" dirty="0">
                <a:latin typeface="Consolas"/>
                <a:cs typeface="Consolas"/>
              </a:rPr>
              <a:t> </a:t>
            </a:r>
            <a:r>
              <a:rPr lang="en-US" dirty="0"/>
              <a:t>enumeration used to specify desired ordering semantics</a:t>
            </a:r>
          </a:p>
          <a:p>
            <a:pPr lvl="1"/>
            <a:r>
              <a:rPr lang="en-US" b="1" dirty="0"/>
              <a:t>Relaxed</a:t>
            </a:r>
            <a:r>
              <a:rPr lang="en-US" dirty="0"/>
              <a:t>: Atomic operations guarantee only </a:t>
            </a:r>
            <a:r>
              <a:rPr lang="en-US" dirty="0" err="1"/>
              <a:t>atomiticity</a:t>
            </a:r>
            <a:r>
              <a:rPr lang="en-US" dirty="0"/>
              <a:t>, not ordering of instructions (no barriers)</a:t>
            </a:r>
          </a:p>
          <a:p>
            <a:pPr lvl="1"/>
            <a:r>
              <a:rPr lang="en-US" b="1" dirty="0"/>
              <a:t>Consume</a:t>
            </a:r>
            <a:r>
              <a:rPr lang="en-US" dirty="0"/>
              <a:t>: A read performed with consume semantics guarantees that no other read or write </a:t>
            </a:r>
            <a:r>
              <a:rPr lang="en-US" b="1" i="1" dirty="0"/>
              <a:t>within the same thread </a:t>
            </a:r>
            <a:r>
              <a:rPr lang="en-US" dirty="0"/>
              <a:t>can be reordered before this read—in other words, this semantic disables </a:t>
            </a:r>
            <a:r>
              <a:rPr lang="en-US" b="1" dirty="0"/>
              <a:t>compiler optimizations </a:t>
            </a:r>
            <a:r>
              <a:rPr lang="en-US" dirty="0"/>
              <a:t>only</a:t>
            </a:r>
          </a:p>
          <a:p>
            <a:pPr lvl="1"/>
            <a:endParaRPr lang="en-US" b="1" dirty="0"/>
          </a:p>
        </p:txBody>
      </p:sp>
      <p:sp>
        <p:nvSpPr>
          <p:cNvPr id="4" name="Footer Placeholder 3">
            <a:extLst>
              <a:ext uri="{FF2B5EF4-FFF2-40B4-BE49-F238E27FC236}">
                <a16:creationId xmlns="" xmlns:a16="http://schemas.microsoft.com/office/drawing/2014/main" id="{9460E052-9C38-4CEC-A2E2-39096932808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767518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C++11 Memory Order</a:t>
            </a:r>
          </a:p>
        </p:txBody>
      </p:sp>
      <p:sp>
        <p:nvSpPr>
          <p:cNvPr id="3" name="Content Placeholder 2"/>
          <p:cNvSpPr>
            <a:spLocks noGrp="1"/>
          </p:cNvSpPr>
          <p:nvPr>
            <p:ph idx="1"/>
          </p:nvPr>
        </p:nvSpPr>
        <p:spPr/>
        <p:txBody>
          <a:bodyPr/>
          <a:lstStyle/>
          <a:p>
            <a:r>
              <a:rPr lang="en-US" dirty="0"/>
              <a:t>C++11</a:t>
            </a:r>
          </a:p>
          <a:p>
            <a:pPr lvl="1"/>
            <a:r>
              <a:rPr lang="en-US" b="1" dirty="0"/>
              <a:t>Acquire</a:t>
            </a:r>
            <a:r>
              <a:rPr lang="en-US" dirty="0"/>
              <a:t>: A read performed with acquire semantics guarantees </a:t>
            </a:r>
            <a:r>
              <a:rPr lang="en-US" i="1" dirty="0"/>
              <a:t>consume semantics</a:t>
            </a:r>
            <a:r>
              <a:rPr lang="en-US" dirty="0"/>
              <a:t>, </a:t>
            </a:r>
            <a:r>
              <a:rPr lang="en-US" b="1" dirty="0"/>
              <a:t>plus</a:t>
            </a:r>
            <a:r>
              <a:rPr lang="en-US" dirty="0"/>
              <a:t> writes to the same address by other threads are guaranteed to be visible to this thread</a:t>
            </a:r>
          </a:p>
          <a:p>
            <a:pPr lvl="1"/>
            <a:r>
              <a:rPr lang="en-US" b="1" dirty="0"/>
              <a:t>Release</a:t>
            </a:r>
            <a:r>
              <a:rPr lang="en-US" dirty="0"/>
              <a:t>: A write performed with release semantics guarantees that no other read or write in this thread can be reordered after it, and the write is guaranteed to be visible by other threads reading the same address</a:t>
            </a:r>
          </a:p>
          <a:p>
            <a:pPr lvl="1"/>
            <a:r>
              <a:rPr lang="en-US" b="1" dirty="0"/>
              <a:t>Acquire/Release</a:t>
            </a:r>
            <a:r>
              <a:rPr lang="en-US" dirty="0"/>
              <a:t>: A “full” barrier that acts as both an acquire and a release barrier</a:t>
            </a:r>
          </a:p>
        </p:txBody>
      </p:sp>
      <p:sp>
        <p:nvSpPr>
          <p:cNvPr id="4" name="Footer Placeholder 3">
            <a:extLst>
              <a:ext uri="{FF2B5EF4-FFF2-40B4-BE49-F238E27FC236}">
                <a16:creationId xmlns="" xmlns:a16="http://schemas.microsoft.com/office/drawing/2014/main" id="{2590545D-0D10-4787-B9D6-70C3B3097D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539596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C++11 Memory Order</a:t>
            </a:r>
          </a:p>
        </p:txBody>
      </p:sp>
      <p:sp>
        <p:nvSpPr>
          <p:cNvPr id="3" name="Content Placeholder 2"/>
          <p:cNvSpPr>
            <a:spLocks noGrp="1"/>
          </p:cNvSpPr>
          <p:nvPr>
            <p:ph idx="1"/>
          </p:nvPr>
        </p:nvSpPr>
        <p:spPr/>
        <p:txBody>
          <a:bodyPr/>
          <a:lstStyle/>
          <a:p>
            <a:r>
              <a:rPr lang="en-US" dirty="0"/>
              <a:t>C++11 “relaxed” memory orders should only be used:</a:t>
            </a:r>
          </a:p>
          <a:p>
            <a:pPr lvl="1"/>
            <a:r>
              <a:rPr lang="en-US" dirty="0"/>
              <a:t>If you can </a:t>
            </a:r>
            <a:r>
              <a:rPr lang="en-US" b="1" dirty="0"/>
              <a:t>prove</a:t>
            </a:r>
            <a:r>
              <a:rPr lang="en-US" dirty="0"/>
              <a:t> through </a:t>
            </a:r>
            <a:r>
              <a:rPr lang="en-US" b="1" dirty="0"/>
              <a:t>profiling</a:t>
            </a:r>
            <a:r>
              <a:rPr lang="en-US" dirty="0"/>
              <a:t> that using a </a:t>
            </a:r>
            <a:r>
              <a:rPr lang="en-US" b="1" i="1" dirty="0"/>
              <a:t>full</a:t>
            </a:r>
            <a:r>
              <a:rPr lang="en-US" dirty="0"/>
              <a:t> barrier is actually a </a:t>
            </a:r>
            <a:r>
              <a:rPr lang="en-US" b="1" dirty="0"/>
              <a:t>bottleneck</a:t>
            </a:r>
          </a:p>
          <a:p>
            <a:pPr lvl="1"/>
            <a:r>
              <a:rPr lang="en-US" dirty="0"/>
              <a:t>You really know what you’re doing!</a:t>
            </a:r>
          </a:p>
          <a:p>
            <a:pPr lvl="1"/>
            <a:r>
              <a:rPr lang="en-US" dirty="0"/>
              <a:t>It’s very easy to get “relaxed” memory order wrong and </a:t>
            </a:r>
            <a:r>
              <a:rPr lang="en-US" b="1" dirty="0"/>
              <a:t>introduce bugs</a:t>
            </a:r>
            <a:endParaRPr lang="en-US" dirty="0"/>
          </a:p>
          <a:p>
            <a:pPr lvl="2"/>
            <a:r>
              <a:rPr lang="en-US" dirty="0"/>
              <a:t>Be careful out there!</a:t>
            </a:r>
          </a:p>
        </p:txBody>
      </p:sp>
      <p:pic>
        <p:nvPicPr>
          <p:cNvPr id="2050" name="Picture 2" descr="Related image">
            <a:extLst>
              <a:ext uri="{FF2B5EF4-FFF2-40B4-BE49-F238E27FC236}">
                <a16:creationId xmlns="" xmlns:a16="http://schemas.microsoft.com/office/drawing/2014/main" id="{C413A9FE-6006-4099-B3A5-55FDDF179A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33951" y="4277257"/>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 xmlns:a16="http://schemas.microsoft.com/office/drawing/2014/main" id="{7F37D078-1DF1-4625-A255-46C0318646D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752292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58EA6-AEAA-415B-A209-D41D30D9C072}"/>
              </a:ext>
            </a:extLst>
          </p:cNvPr>
          <p:cNvSpPr>
            <a:spLocks noGrp="1"/>
          </p:cNvSpPr>
          <p:nvPr>
            <p:ph type="title"/>
          </p:nvPr>
        </p:nvSpPr>
        <p:spPr/>
        <p:txBody>
          <a:bodyPr/>
          <a:lstStyle/>
          <a:p>
            <a:r>
              <a:rPr lang="en-US" dirty="0"/>
              <a:t>Implementing a Spin Lock</a:t>
            </a:r>
          </a:p>
        </p:txBody>
      </p:sp>
      <p:sp>
        <p:nvSpPr>
          <p:cNvPr id="3" name="Content Placeholder 2">
            <a:extLst>
              <a:ext uri="{FF2B5EF4-FFF2-40B4-BE49-F238E27FC236}">
                <a16:creationId xmlns="" xmlns:a16="http://schemas.microsoft.com/office/drawing/2014/main" id="{58531257-DBE0-49E0-900D-717223449261}"/>
              </a:ext>
            </a:extLst>
          </p:cNvPr>
          <p:cNvSpPr>
            <a:spLocks noGrp="1"/>
          </p:cNvSpPr>
          <p:nvPr>
            <p:ph idx="1"/>
          </p:nvPr>
        </p:nvSpPr>
        <p:spPr/>
        <p:txBody>
          <a:bodyPr>
            <a:normAutofit/>
          </a:bodyPr>
          <a:lstStyle/>
          <a:p>
            <a:r>
              <a:rPr lang="en-US" dirty="0"/>
              <a:t>Given what we’ve learned, implement a spin lock</a:t>
            </a:r>
          </a:p>
          <a:p>
            <a:pPr lvl="1"/>
            <a:r>
              <a:rPr lang="en-US" sz="2000" b="1" dirty="0">
                <a:latin typeface="Consolas"/>
                <a:cs typeface="Consolas"/>
              </a:rPr>
              <a:t>Lock()</a:t>
            </a:r>
          </a:p>
          <a:p>
            <a:pPr lvl="1"/>
            <a:r>
              <a:rPr lang="en-US" sz="2000" b="1" dirty="0">
                <a:latin typeface="Consolas"/>
                <a:cs typeface="Consolas"/>
              </a:rPr>
              <a:t>Release()</a:t>
            </a:r>
          </a:p>
          <a:p>
            <a:pPr lvl="1"/>
            <a:r>
              <a:rPr lang="en-US" sz="2000" b="1" dirty="0" err="1">
                <a:latin typeface="Consolas"/>
                <a:cs typeface="Consolas"/>
              </a:rPr>
              <a:t>TryLock</a:t>
            </a:r>
            <a:r>
              <a:rPr lang="en-US" sz="2000" b="1" dirty="0">
                <a:latin typeface="Consolas"/>
                <a:cs typeface="Consolas"/>
              </a:rPr>
              <a:t>()</a:t>
            </a:r>
          </a:p>
          <a:p>
            <a:r>
              <a:rPr lang="en-US" dirty="0"/>
              <a:t>Assume you have an </a:t>
            </a:r>
            <a:r>
              <a:rPr lang="en-US" sz="2000" b="1" dirty="0">
                <a:latin typeface="Consolas" panose="020B0609020204030204" pitchFamily="49" charset="0"/>
              </a:rPr>
              <a:t>Atomic32</a:t>
            </a:r>
            <a:r>
              <a:rPr lang="en-US" dirty="0"/>
              <a:t> class with this API:</a:t>
            </a:r>
          </a:p>
        </p:txBody>
      </p:sp>
      <p:sp>
        <p:nvSpPr>
          <p:cNvPr id="4" name="Content Placeholder 2">
            <a:extLst>
              <a:ext uri="{FF2B5EF4-FFF2-40B4-BE49-F238E27FC236}">
                <a16:creationId xmlns="" xmlns:a16="http://schemas.microsoft.com/office/drawing/2014/main" id="{3FBF3615-31A7-4D71-A31F-103E6FABCFC0}"/>
              </a:ext>
            </a:extLst>
          </p:cNvPr>
          <p:cNvSpPr txBox="1">
            <a:spLocks/>
          </p:cNvSpPr>
          <p:nvPr/>
        </p:nvSpPr>
        <p:spPr>
          <a:xfrm>
            <a:off x="1086835" y="4339919"/>
            <a:ext cx="6970331" cy="2290357"/>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class </a:t>
            </a:r>
            <a:r>
              <a:rPr lang="en-US" sz="1800" b="1" dirty="0">
                <a:latin typeface="Consolas"/>
                <a:cs typeface="Consolas"/>
              </a:rPr>
              <a:t>Atomic32</a:t>
            </a:r>
            <a:r>
              <a:rPr lang="en-US" sz="1800" dirty="0">
                <a:latin typeface="Consolas"/>
                <a:cs typeface="Consolas"/>
              </a:rPr>
              <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public:</a:t>
            </a:r>
            <a:br>
              <a:rPr lang="en-US" sz="1800" dirty="0">
                <a:latin typeface="Consolas"/>
                <a:cs typeface="Consolas"/>
              </a:rPr>
            </a:br>
            <a:r>
              <a:rPr lang="en-US" sz="1800" dirty="0">
                <a:latin typeface="Consolas"/>
                <a:cs typeface="Consolas"/>
              </a:rPr>
              <a:t>    I32  </a:t>
            </a:r>
            <a:r>
              <a:rPr lang="en-US" sz="1800" b="1" dirty="0">
                <a:latin typeface="Consolas"/>
                <a:cs typeface="Consolas"/>
              </a:rPr>
              <a:t>Get</a:t>
            </a:r>
            <a:r>
              <a:rPr lang="en-US" sz="1800" dirty="0">
                <a:latin typeface="Consolas"/>
                <a:cs typeface="Consolas"/>
              </a:rPr>
              <a:t>() </a:t>
            </a:r>
            <a:r>
              <a:rPr lang="en-US" sz="1800" dirty="0" err="1">
                <a:latin typeface="Consolas"/>
                <a:cs typeface="Consolas"/>
              </a:rPr>
              <a:t>const</a:t>
            </a:r>
            <a:r>
              <a:rPr lang="en-US" sz="1800" dirty="0">
                <a:latin typeface="Consolas"/>
                <a:cs typeface="Consolas"/>
              </a:rPr>
              <a:t>;    // get value atomically</a:t>
            </a:r>
          </a:p>
          <a:p>
            <a:pPr marL="0" indent="0">
              <a:spcBef>
                <a:spcPts val="0"/>
              </a:spcBef>
              <a:buNone/>
            </a:pPr>
            <a:r>
              <a:rPr lang="en-US" sz="1800" dirty="0">
                <a:latin typeface="Consolas"/>
                <a:cs typeface="Consolas"/>
              </a:rPr>
              <a:t>    void </a:t>
            </a:r>
            <a:r>
              <a:rPr lang="en-US" sz="1800" b="1" dirty="0">
                <a:latin typeface="Consolas"/>
                <a:cs typeface="Consolas"/>
              </a:rPr>
              <a:t>Set</a:t>
            </a:r>
            <a:r>
              <a:rPr lang="en-US" sz="1800" dirty="0">
                <a:latin typeface="Consolas"/>
                <a:cs typeface="Consolas"/>
              </a:rPr>
              <a:t>(I32 value); // set value atomically</a:t>
            </a:r>
          </a:p>
          <a:p>
            <a:pPr marL="0" indent="0">
              <a:spcBef>
                <a:spcPts val="0"/>
              </a:spcBef>
              <a:buNone/>
            </a:pPr>
            <a:r>
              <a:rPr lang="en-US" sz="1800" dirty="0">
                <a:latin typeface="Consolas"/>
                <a:cs typeface="Consolas"/>
              </a:rPr>
              <a:t>    I32  </a:t>
            </a:r>
            <a:r>
              <a:rPr lang="en-US" sz="1800" b="1" dirty="0" err="1">
                <a:latin typeface="Consolas"/>
                <a:cs typeface="Consolas"/>
              </a:rPr>
              <a:t>CompareAndSwap</a:t>
            </a:r>
            <a:r>
              <a:rPr lang="en-US" sz="1800" dirty="0">
                <a:latin typeface="Consolas"/>
                <a:cs typeface="Consolas"/>
              </a:rPr>
              <a:t>(I32 </a:t>
            </a:r>
            <a:r>
              <a:rPr lang="en-US" sz="1800" dirty="0" err="1">
                <a:latin typeface="Consolas"/>
                <a:cs typeface="Consolas"/>
              </a:rPr>
              <a:t>newVal</a:t>
            </a:r>
            <a:r>
              <a:rPr lang="en-US" sz="1800" dirty="0">
                <a:latin typeface="Consolas"/>
                <a:cs typeface="Consolas"/>
              </a:rPr>
              <a:t>, I32 </a:t>
            </a:r>
            <a:r>
              <a:rPr lang="en-US" sz="1800" dirty="0" err="1">
                <a:latin typeface="Consolas"/>
                <a:cs typeface="Consolas"/>
              </a:rPr>
              <a:t>expectedVal</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endParaRPr lang="en-US" sz="1800" dirty="0">
              <a:latin typeface="Consolas"/>
              <a:cs typeface="Consolas"/>
            </a:endParaRPr>
          </a:p>
        </p:txBody>
      </p:sp>
      <p:sp>
        <p:nvSpPr>
          <p:cNvPr id="5" name="TextBox 4">
            <a:extLst>
              <a:ext uri="{FF2B5EF4-FFF2-40B4-BE49-F238E27FC236}">
                <a16:creationId xmlns="" xmlns:a16="http://schemas.microsoft.com/office/drawing/2014/main" id="{B359E7DE-5524-4FDB-BF87-1628F4D056E4}"/>
              </a:ext>
            </a:extLst>
          </p:cNvPr>
          <p:cNvSpPr txBox="1"/>
          <p:nvPr/>
        </p:nvSpPr>
        <p:spPr>
          <a:xfrm rot="963072">
            <a:off x="6021268" y="2914940"/>
            <a:ext cx="2783198" cy="461665"/>
          </a:xfrm>
          <a:prstGeom prst="rect">
            <a:avLst/>
          </a:prstGeom>
          <a:noFill/>
        </p:spPr>
        <p:txBody>
          <a:bodyPr wrap="none" rtlCol="0">
            <a:spAutoFit/>
          </a:bodyPr>
          <a:lstStyle/>
          <a:p>
            <a:r>
              <a:rPr lang="en-US" sz="2400" dirty="0">
                <a:solidFill>
                  <a:schemeClr val="bg2"/>
                </a:solidFill>
              </a:rPr>
              <a:t>Exercise 10 minutes</a:t>
            </a:r>
          </a:p>
        </p:txBody>
      </p:sp>
      <p:sp>
        <p:nvSpPr>
          <p:cNvPr id="6" name="Footer Placeholder 5">
            <a:extLst>
              <a:ext uri="{FF2B5EF4-FFF2-40B4-BE49-F238E27FC236}">
                <a16:creationId xmlns="" xmlns:a16="http://schemas.microsoft.com/office/drawing/2014/main" id="{8E84A05F-1D5B-4FC9-946C-191C976FF92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946572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Spin Lock</a:t>
            </a:r>
          </a:p>
        </p:txBody>
      </p:sp>
      <p:sp>
        <p:nvSpPr>
          <p:cNvPr id="4" name="Content Placeholder 2"/>
          <p:cNvSpPr txBox="1">
            <a:spLocks/>
          </p:cNvSpPr>
          <p:nvPr/>
        </p:nvSpPr>
        <p:spPr>
          <a:xfrm>
            <a:off x="1086835" y="1602829"/>
            <a:ext cx="6970331" cy="5027447"/>
          </a:xfrm>
          <a:prstGeom prst="rect">
            <a:avLst/>
          </a:prstGeom>
        </p:spPr>
        <p:txBody>
          <a:bodyPr vert="horz" lIns="91440" tIns="45720" rIns="91440" bIns="45720" rtlCol="0">
            <a:normAutofit fontScale="92500"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a:latin typeface="Consolas"/>
                <a:cs typeface="Consolas"/>
              </a:rPr>
              <a:t>SpinLockAtomic32</a:t>
            </a:r>
            <a:r>
              <a:rPr lang="en-US" sz="1800" dirty="0">
                <a:latin typeface="Consolas"/>
                <a:cs typeface="Consolas"/>
              </a:rPr>
              <a:t>(Atomic32* </a:t>
            </a:r>
            <a:r>
              <a:rPr lang="en-US" sz="1800" dirty="0" err="1">
                <a:latin typeface="Consolas"/>
                <a:cs typeface="Consolas"/>
              </a:rPr>
              <a:t>pAtomic</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const</a:t>
            </a:r>
            <a:r>
              <a:rPr lang="en-US" sz="1800" dirty="0">
                <a:latin typeface="Consolas"/>
                <a:cs typeface="Consolas"/>
              </a:rPr>
              <a:t> I32 </a:t>
            </a:r>
            <a:r>
              <a:rPr lang="en-US" sz="1800" dirty="0" err="1">
                <a:latin typeface="Consolas"/>
                <a:cs typeface="Consolas"/>
              </a:rPr>
              <a:t>kLockValue</a:t>
            </a:r>
            <a:r>
              <a:rPr lang="en-US" sz="1800" dirty="0">
                <a:latin typeface="Consolas"/>
                <a:cs typeface="Consolas"/>
              </a:rPr>
              <a:t> = -1; // 0xFFFFFFFF</a:t>
            </a:r>
            <a:br>
              <a:rPr lang="en-US" sz="1800" dirty="0">
                <a:latin typeface="Consolas"/>
                <a:cs typeface="Consolas"/>
              </a:rPr>
            </a:br>
            <a:r>
              <a:rPr lang="en-US" sz="1800" dirty="0">
                <a:latin typeface="Consolas"/>
                <a:cs typeface="Consolas"/>
              </a:rPr>
              <a:t/>
            </a:r>
            <a:br>
              <a:rPr lang="en-US" sz="1800" dirty="0">
                <a:latin typeface="Consolas"/>
                <a:cs typeface="Consolas"/>
              </a:rPr>
            </a:br>
            <a:r>
              <a:rPr lang="en-US" sz="1800" dirty="0">
                <a:latin typeface="Consolas"/>
                <a:cs typeface="Consolas"/>
              </a:rPr>
              <a:t>    </a:t>
            </a:r>
            <a:r>
              <a:rPr lang="en-US" sz="1800" b="1" dirty="0">
                <a:latin typeface="Consolas"/>
                <a:cs typeface="Consolas"/>
              </a:rPr>
              <a:t>while</a:t>
            </a:r>
            <a:r>
              <a:rPr lang="en-US" sz="1800" dirty="0">
                <a:latin typeface="Consolas"/>
                <a:cs typeface="Consolas"/>
              </a:rPr>
              <a:t> (1)</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 Only CAS if it is likely we'll succeed.</a:t>
            </a:r>
            <a:br>
              <a:rPr lang="en-US" sz="1800" dirty="0">
                <a:latin typeface="Consolas"/>
                <a:cs typeface="Consolas"/>
              </a:rPr>
            </a:br>
            <a:r>
              <a:rPr lang="en-US" sz="1800" dirty="0">
                <a:latin typeface="Consolas"/>
                <a:cs typeface="Consolas"/>
              </a:rPr>
              <a:t>        if (!</a:t>
            </a:r>
            <a:r>
              <a:rPr lang="en-US" sz="1800" dirty="0" err="1">
                <a:latin typeface="Consolas"/>
                <a:cs typeface="Consolas"/>
              </a:rPr>
              <a:t>pAtomic</a:t>
            </a:r>
            <a:r>
              <a:rPr lang="en-US" sz="1800" dirty="0">
                <a:latin typeface="Consolas"/>
                <a:cs typeface="Consolas"/>
              </a:rPr>
              <a:t>-&gt;</a:t>
            </a:r>
            <a:r>
              <a:rPr lang="en-US" sz="1800" b="1" dirty="0">
                <a:latin typeface="Consolas"/>
                <a:cs typeface="Consolas"/>
              </a:rPr>
              <a:t>Get()</a:t>
            </a:r>
            <a:r>
              <a:rPr lang="en-US" sz="1800" dirty="0">
                <a:latin typeface="Consolas"/>
                <a:cs typeface="Consolas"/>
              </a:rPr>
              <a:t>)</a:t>
            </a:r>
            <a:br>
              <a:rPr lang="en-US" sz="1800" dirty="0">
                <a:latin typeface="Consolas"/>
                <a:cs typeface="Consolas"/>
              </a:rPr>
            </a:br>
            <a:r>
              <a:rPr lang="en-US" sz="1800" dirty="0">
                <a:latin typeface="Consolas"/>
                <a:cs typeface="Consolas"/>
              </a:rPr>
              <a:t>        {</a:t>
            </a:r>
            <a:br>
              <a:rPr lang="en-US" sz="1800" dirty="0">
                <a:latin typeface="Consolas"/>
                <a:cs typeface="Consolas"/>
              </a:rPr>
            </a:br>
            <a:r>
              <a:rPr lang="en-US" sz="1800" dirty="0">
                <a:latin typeface="Consolas"/>
                <a:cs typeface="Consolas"/>
              </a:rPr>
              <a:t>            // Spin until successful CAS.</a:t>
            </a:r>
            <a:br>
              <a:rPr lang="en-US" sz="1800" dirty="0">
                <a:latin typeface="Consolas"/>
                <a:cs typeface="Consolas"/>
              </a:rPr>
            </a:br>
            <a:r>
              <a:rPr lang="en-US" sz="1800" dirty="0">
                <a:latin typeface="Consolas"/>
                <a:cs typeface="Consolas"/>
              </a:rPr>
              <a:t>            if (!</a:t>
            </a:r>
            <a:r>
              <a:rPr lang="en-US" sz="1800" dirty="0" err="1">
                <a:latin typeface="Consolas"/>
                <a:cs typeface="Consolas"/>
              </a:rPr>
              <a:t>pAtomic</a:t>
            </a:r>
            <a:r>
              <a:rPr lang="en-US" sz="1800" dirty="0">
                <a:latin typeface="Consolas"/>
                <a:cs typeface="Consolas"/>
              </a:rPr>
              <a:t>-&gt;</a:t>
            </a:r>
            <a:r>
              <a:rPr lang="en-US" sz="1800" b="1" dirty="0" err="1">
                <a:latin typeface="Consolas"/>
                <a:cs typeface="Consolas"/>
              </a:rPr>
              <a:t>CompareAndSwap</a:t>
            </a:r>
            <a:r>
              <a:rPr lang="en-US" sz="1800" b="1" dirty="0">
                <a:latin typeface="Consolas"/>
                <a:cs typeface="Consolas"/>
              </a:rPr>
              <a:t>(0, </a:t>
            </a:r>
            <a:r>
              <a:rPr lang="en-US" sz="1800" b="1" dirty="0" err="1">
                <a:latin typeface="Consolas"/>
                <a:cs typeface="Consolas"/>
              </a:rPr>
              <a:t>kLockValue</a:t>
            </a:r>
            <a:r>
              <a:rPr lang="en-US" sz="1800" b="1" dirty="0">
                <a:latin typeface="Consolas"/>
                <a:cs typeface="Consolas"/>
              </a:rPr>
              <a:t>)</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b="1" dirty="0">
                <a:latin typeface="Consolas"/>
                <a:cs typeface="Consolas"/>
              </a:rPr>
              <a:t>break</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r>
              <a:rPr lang="en-US" sz="1800" b="1" dirty="0">
                <a:latin typeface="Consolas"/>
                <a:cs typeface="Consolas"/>
              </a:rPr>
              <a:t>EMIT_PAUSE_INSTRUCTION()</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Prevent aggressive out-of-order prefetching</a:t>
            </a:r>
            <a:br>
              <a:rPr lang="en-US" sz="1800" dirty="0">
                <a:latin typeface="Consolas"/>
                <a:cs typeface="Consolas"/>
              </a:rPr>
            </a:br>
            <a:r>
              <a:rPr lang="en-US" sz="1800" dirty="0">
                <a:latin typeface="Consolas"/>
                <a:cs typeface="Consolas"/>
              </a:rPr>
              <a:t>    // from reading memory too early.</a:t>
            </a:r>
            <a:br>
              <a:rPr lang="en-US" sz="1800" dirty="0">
                <a:latin typeface="Consolas"/>
                <a:cs typeface="Consolas"/>
              </a:rPr>
            </a:b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EE4343E1-3A25-4CD8-91A1-1F91E4E40CE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9175353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Spin Lock</a:t>
            </a:r>
          </a:p>
        </p:txBody>
      </p:sp>
      <p:sp>
        <p:nvSpPr>
          <p:cNvPr id="4" name="Content Placeholder 2"/>
          <p:cNvSpPr txBox="1">
            <a:spLocks/>
          </p:cNvSpPr>
          <p:nvPr/>
        </p:nvSpPr>
        <p:spPr>
          <a:xfrm>
            <a:off x="1086835" y="1602829"/>
            <a:ext cx="7706820" cy="5027447"/>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 For better system performance we don't want to spin-lock</a:t>
            </a:r>
            <a:br>
              <a:rPr lang="en-US" sz="1800" dirty="0">
                <a:latin typeface="Consolas"/>
                <a:cs typeface="Consolas"/>
              </a:rPr>
            </a:br>
            <a:r>
              <a:rPr lang="en-US" sz="1800" dirty="0">
                <a:latin typeface="Consolas"/>
                <a:cs typeface="Consolas"/>
              </a:rPr>
              <a:t>// without running a 'pause' instruction between every</a:t>
            </a:r>
            <a:br>
              <a:rPr lang="en-US" sz="1800" dirty="0">
                <a:latin typeface="Consolas"/>
                <a:cs typeface="Consolas"/>
              </a:rPr>
            </a:br>
            <a:r>
              <a:rPr lang="en-US" sz="1800" dirty="0">
                <a:latin typeface="Consolas"/>
                <a:cs typeface="Consolas"/>
              </a:rPr>
              <a:t>// iteration of the loop. This is better for power</a:t>
            </a:r>
            <a:br>
              <a:rPr lang="en-US" sz="1800" dirty="0">
                <a:latin typeface="Consolas"/>
                <a:cs typeface="Consolas"/>
              </a:rPr>
            </a:br>
            <a:r>
              <a:rPr lang="en-US" sz="1800" dirty="0">
                <a:latin typeface="Consolas"/>
                <a:cs typeface="Consolas"/>
              </a:rPr>
              <a:t>// consumption and the 'pause' instruction will only</a:t>
            </a:r>
            <a:br>
              <a:rPr lang="en-US" sz="1800" dirty="0">
                <a:latin typeface="Consolas"/>
                <a:cs typeface="Consolas"/>
              </a:rPr>
            </a:br>
            <a:r>
              <a:rPr lang="en-US" sz="1800" dirty="0">
                <a:latin typeface="Consolas"/>
                <a:cs typeface="Consolas"/>
              </a:rPr>
              <a:t>// yield the execution for a handful of cycles (~40).</a:t>
            </a:r>
          </a:p>
          <a:p>
            <a:pPr marL="0" indent="0">
              <a:spcBef>
                <a:spcPts val="0"/>
              </a:spcBef>
              <a:buNone/>
            </a:pPr>
            <a:r>
              <a:rPr lang="en-US" sz="1800" dirty="0">
                <a:latin typeface="Consolas"/>
                <a:cs typeface="Consolas"/>
              </a:rPr>
              <a:t>// </a:t>
            </a:r>
            <a:r>
              <a:rPr lang="en-US" sz="1800" b="1" dirty="0">
                <a:latin typeface="Consolas"/>
                <a:cs typeface="Consolas"/>
              </a:rPr>
              <a:t>http://</a:t>
            </a:r>
            <a:r>
              <a:rPr lang="en-US" sz="1800" b="1" dirty="0" err="1">
                <a:latin typeface="Consolas"/>
                <a:cs typeface="Consolas"/>
              </a:rPr>
              <a:t>software.intel.com</a:t>
            </a:r>
            <a:r>
              <a:rPr lang="en-US" sz="1800" b="1" dirty="0">
                <a:latin typeface="Consolas"/>
                <a:cs typeface="Consolas"/>
              </a:rPr>
              <a:t>/en-us/comment/1134767</a:t>
            </a:r>
          </a:p>
          <a:p>
            <a:pPr marL="0" indent="0">
              <a:spcBef>
                <a:spcPts val="0"/>
              </a:spcBef>
              <a:buNone/>
            </a:pPr>
            <a:r>
              <a:rPr lang="en-US" sz="1800" dirty="0">
                <a:latin typeface="Consolas"/>
                <a:cs typeface="Consolas"/>
              </a:rPr>
              <a:t>// </a:t>
            </a:r>
            <a:r>
              <a:rPr lang="en-US" sz="1800" b="1" dirty="0">
                <a:latin typeface="Consolas"/>
                <a:cs typeface="Consolas"/>
              </a:rPr>
              <a:t>http://</a:t>
            </a:r>
            <a:r>
              <a:rPr lang="en-US" sz="1800" b="1" dirty="0" err="1">
                <a:latin typeface="Consolas"/>
                <a:cs typeface="Consolas"/>
              </a:rPr>
              <a:t>software.intel.com</a:t>
            </a:r>
            <a:r>
              <a:rPr lang="en-US" sz="1800" b="1" dirty="0">
                <a:latin typeface="Consolas"/>
                <a:cs typeface="Consolas"/>
              </a:rPr>
              <a:t>/en-us/forums/topic/309231</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#if defined(PLAT_WIN) || defined(PLAT_PS4)</a:t>
            </a:r>
          </a:p>
          <a:p>
            <a:pPr marL="0" indent="0">
              <a:spcBef>
                <a:spcPts val="0"/>
              </a:spcBef>
              <a:buNone/>
            </a:pPr>
            <a:r>
              <a:rPr lang="en-US" sz="1800" dirty="0">
                <a:latin typeface="Consolas"/>
                <a:cs typeface="Consolas"/>
              </a:rPr>
              <a:t>    #define </a:t>
            </a:r>
            <a:r>
              <a:rPr lang="en-US" sz="1800" b="1" dirty="0">
                <a:latin typeface="Consolas"/>
                <a:cs typeface="Consolas"/>
              </a:rPr>
              <a:t>EMIT_PAUSE_INSTRUCTION()</a:t>
            </a:r>
            <a:r>
              <a:rPr lang="en-US" sz="1800" dirty="0">
                <a:latin typeface="Consolas"/>
                <a:cs typeface="Consolas"/>
              </a:rPr>
              <a:t> </a:t>
            </a:r>
            <a:r>
              <a:rPr lang="en-US" sz="1800" b="1" dirty="0">
                <a:latin typeface="Consolas"/>
                <a:cs typeface="Consolas"/>
              </a:rPr>
              <a:t>_</a:t>
            </a:r>
            <a:r>
              <a:rPr lang="en-US" sz="1800" b="1" dirty="0" err="1">
                <a:latin typeface="Consolas"/>
                <a:cs typeface="Consolas"/>
              </a:rPr>
              <a:t>mm_pause</a:t>
            </a:r>
            <a:r>
              <a:rPr lang="en-US" sz="1800" b="1" dirty="0">
                <a:latin typeface="Consolas"/>
                <a:cs typeface="Consolas"/>
              </a:rPr>
              <a:t>()</a:t>
            </a:r>
          </a:p>
          <a:p>
            <a:pPr marL="0" indent="0">
              <a:spcBef>
                <a:spcPts val="0"/>
              </a:spcBef>
              <a:buNone/>
            </a:pPr>
            <a:r>
              <a:rPr lang="en-US" sz="1800" dirty="0">
                <a:latin typeface="Consolas"/>
                <a:cs typeface="Consolas"/>
              </a:rPr>
              <a:t>#else</a:t>
            </a:r>
          </a:p>
          <a:p>
            <a:pPr marL="0" indent="0">
              <a:spcBef>
                <a:spcPts val="0"/>
              </a:spcBef>
              <a:buNone/>
            </a:pPr>
            <a:r>
              <a:rPr lang="en-US" sz="1800" dirty="0">
                <a:latin typeface="Consolas"/>
                <a:cs typeface="Consolas"/>
              </a:rPr>
              <a:t>    #define EMIT_PAUSE_INSTRUCTION() // nothing</a:t>
            </a:r>
            <a:br>
              <a:rPr lang="en-US" sz="1800" dirty="0">
                <a:latin typeface="Consolas"/>
                <a:cs typeface="Consolas"/>
              </a:rPr>
            </a:br>
            <a:r>
              <a:rPr lang="en-US" sz="1800" dirty="0">
                <a:latin typeface="Consolas"/>
                <a:cs typeface="Consolas"/>
              </a:rPr>
              <a:t>#</a:t>
            </a:r>
            <a:r>
              <a:rPr lang="en-US" sz="1800" dirty="0" err="1">
                <a:latin typeface="Consolas"/>
                <a:cs typeface="Consolas"/>
              </a:rPr>
              <a:t>endif</a:t>
            </a:r>
            <a:endParaRPr lang="en-US" sz="1800" dirty="0">
              <a:latin typeface="Consolas"/>
              <a:cs typeface="Consolas"/>
            </a:endParaRPr>
          </a:p>
          <a:p>
            <a:pPr marL="0" indent="0">
              <a:spcBef>
                <a:spcPts val="0"/>
              </a:spcBef>
              <a:buNone/>
            </a:pPr>
            <a:endParaRPr lang="en-US" sz="1800" dirty="0">
              <a:latin typeface="Consolas"/>
              <a:cs typeface="Consolas"/>
            </a:endParaRPr>
          </a:p>
        </p:txBody>
      </p:sp>
      <p:sp>
        <p:nvSpPr>
          <p:cNvPr id="3" name="Footer Placeholder 2">
            <a:extLst>
              <a:ext uri="{FF2B5EF4-FFF2-40B4-BE49-F238E27FC236}">
                <a16:creationId xmlns="" xmlns:a16="http://schemas.microsoft.com/office/drawing/2014/main" id="{7B8071FF-38FB-4815-866C-51BDC7AA0DC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0997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44638" y="3172947"/>
            <a:ext cx="3126976" cy="3425392"/>
          </a:xfrm>
          <a:prstGeom prst="round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a:t>
            </a:r>
          </a:p>
        </p:txBody>
      </p:sp>
      <p:sp>
        <p:nvSpPr>
          <p:cNvPr id="2" name="Title 1"/>
          <p:cNvSpPr>
            <a:spLocks noGrp="1"/>
          </p:cNvSpPr>
          <p:nvPr>
            <p:ph type="title"/>
          </p:nvPr>
        </p:nvSpPr>
        <p:spPr/>
        <p:txBody>
          <a:bodyPr/>
          <a:lstStyle/>
          <a:p>
            <a:r>
              <a:rPr lang="en-US" dirty="0"/>
              <a:t>A Simple Computer</a:t>
            </a:r>
          </a:p>
        </p:txBody>
      </p:sp>
      <p:sp>
        <p:nvSpPr>
          <p:cNvPr id="3" name="Content Placeholder 2"/>
          <p:cNvSpPr>
            <a:spLocks noGrp="1"/>
          </p:cNvSpPr>
          <p:nvPr>
            <p:ph sz="half" idx="1"/>
          </p:nvPr>
        </p:nvSpPr>
        <p:spPr/>
        <p:txBody>
          <a:bodyPr>
            <a:normAutofit/>
          </a:bodyPr>
          <a:lstStyle/>
          <a:p>
            <a:r>
              <a:rPr lang="en-US" sz="2400" dirty="0"/>
              <a:t>Simplest von Neumann architecture</a:t>
            </a:r>
          </a:p>
        </p:txBody>
      </p:sp>
      <p:sp>
        <p:nvSpPr>
          <p:cNvPr id="6" name="Content Placeholder 5"/>
          <p:cNvSpPr>
            <a:spLocks noGrp="1"/>
          </p:cNvSpPr>
          <p:nvPr>
            <p:ph sz="half" idx="2"/>
          </p:nvPr>
        </p:nvSpPr>
        <p:spPr>
          <a:xfrm>
            <a:off x="4146838" y="1828800"/>
            <a:ext cx="4456638" cy="4297363"/>
          </a:xfrm>
        </p:spPr>
        <p:txBody>
          <a:bodyPr/>
          <a:lstStyle/>
          <a:p>
            <a:pPr lvl="1"/>
            <a:r>
              <a:rPr lang="en-US" dirty="0"/>
              <a:t>Control Unit (CU)</a:t>
            </a:r>
          </a:p>
          <a:p>
            <a:pPr lvl="1"/>
            <a:r>
              <a:rPr lang="en-US" dirty="0"/>
              <a:t>Arithmetic/Logic Unit (ALU)</a:t>
            </a:r>
          </a:p>
          <a:p>
            <a:pPr lvl="1"/>
            <a:r>
              <a:rPr lang="en-US" dirty="0"/>
              <a:t>Registers</a:t>
            </a:r>
          </a:p>
          <a:p>
            <a:pPr lvl="1"/>
            <a:r>
              <a:rPr lang="en-US" dirty="0"/>
              <a:t>Memory Management Unit (MMU)</a:t>
            </a:r>
          </a:p>
          <a:p>
            <a:pPr lvl="1"/>
            <a:r>
              <a:rPr lang="en-US" dirty="0"/>
              <a:t>Main Memory (ROM, RAM)</a:t>
            </a:r>
          </a:p>
        </p:txBody>
      </p:sp>
      <p:sp>
        <p:nvSpPr>
          <p:cNvPr id="5" name="Manual Operation 4"/>
          <p:cNvSpPr/>
          <p:nvPr/>
        </p:nvSpPr>
        <p:spPr>
          <a:xfrm>
            <a:off x="1250790" y="5559178"/>
            <a:ext cx="1125711" cy="615800"/>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cxnSp>
        <p:nvCxnSpPr>
          <p:cNvPr id="9" name="Straight Arrow Connector 8"/>
          <p:cNvCxnSpPr/>
          <p:nvPr/>
        </p:nvCxnSpPr>
        <p:spPr>
          <a:xfrm>
            <a:off x="1452841" y="5251278"/>
            <a:ext cx="0" cy="30790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15179" y="5251278"/>
            <a:ext cx="0" cy="31442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5" idx="2"/>
            <a:endCxn id="4" idx="1"/>
          </p:cNvCxnSpPr>
          <p:nvPr/>
        </p:nvCxnSpPr>
        <p:spPr>
          <a:xfrm rot="5400000" flipH="1">
            <a:off x="865903" y="5227235"/>
            <a:ext cx="1332630" cy="562856"/>
          </a:xfrm>
          <a:prstGeom prst="bentConnector4">
            <a:avLst>
              <a:gd name="adj1" fmla="val -17154"/>
              <a:gd name="adj2" fmla="val 140614"/>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rot="16200000">
            <a:off x="2113145" y="4800261"/>
            <a:ext cx="1892972" cy="70239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MMU</a:t>
            </a:r>
          </a:p>
        </p:txBody>
      </p:sp>
      <p:sp>
        <p:nvSpPr>
          <p:cNvPr id="17" name="Rectangle 16"/>
          <p:cNvSpPr/>
          <p:nvPr/>
        </p:nvSpPr>
        <p:spPr>
          <a:xfrm>
            <a:off x="5541964" y="3961941"/>
            <a:ext cx="2321861" cy="2222655"/>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Main Memory</a:t>
            </a:r>
            <a:br>
              <a:rPr lang="en-US" sz="1600" dirty="0">
                <a:solidFill>
                  <a:srgbClr val="333333"/>
                </a:solidFill>
              </a:rPr>
            </a:br>
            <a:r>
              <a:rPr lang="en-US" sz="1600" dirty="0">
                <a:solidFill>
                  <a:srgbClr val="333333"/>
                </a:solidFill>
              </a:rPr>
              <a:t>(RAM,</a:t>
            </a:r>
            <a:br>
              <a:rPr lang="en-US" sz="1600" dirty="0">
                <a:solidFill>
                  <a:srgbClr val="333333"/>
                </a:solidFill>
              </a:rPr>
            </a:br>
            <a:r>
              <a:rPr lang="en-US" sz="1600" dirty="0">
                <a:solidFill>
                  <a:srgbClr val="333333"/>
                </a:solidFill>
              </a:rPr>
              <a:t>ROM)</a:t>
            </a:r>
          </a:p>
        </p:txBody>
      </p:sp>
      <p:sp>
        <p:nvSpPr>
          <p:cNvPr id="18" name="Rectangle 17"/>
          <p:cNvSpPr/>
          <p:nvPr/>
        </p:nvSpPr>
        <p:spPr>
          <a:xfrm>
            <a:off x="1325363" y="3735054"/>
            <a:ext cx="976566" cy="469921"/>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p>
        </p:txBody>
      </p:sp>
      <p:sp>
        <p:nvSpPr>
          <p:cNvPr id="20" name="Left-Right Arrow 19"/>
          <p:cNvSpPr/>
          <p:nvPr/>
        </p:nvSpPr>
        <p:spPr>
          <a:xfrm>
            <a:off x="3429000" y="5164680"/>
            <a:ext cx="2112964"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250790" y="4433418"/>
            <a:ext cx="1096848" cy="817860"/>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Registers</a:t>
            </a:r>
          </a:p>
        </p:txBody>
      </p:sp>
      <p:cxnSp>
        <p:nvCxnSpPr>
          <p:cNvPr id="26" name="Straight Arrow Connector 25"/>
          <p:cNvCxnSpPr>
            <a:stCxn id="4" idx="3"/>
          </p:cNvCxnSpPr>
          <p:nvPr/>
        </p:nvCxnSpPr>
        <p:spPr>
          <a:xfrm>
            <a:off x="2347638" y="4842348"/>
            <a:ext cx="360794"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906313" y="4532596"/>
            <a:ext cx="1305804" cy="646331"/>
          </a:xfrm>
          <a:prstGeom prst="rect">
            <a:avLst/>
          </a:prstGeom>
          <a:noFill/>
        </p:spPr>
        <p:txBody>
          <a:bodyPr wrap="none" rtlCol="0">
            <a:spAutoFit/>
          </a:bodyPr>
          <a:lstStyle/>
          <a:p>
            <a:pPr algn="ctr"/>
            <a:r>
              <a:rPr lang="en-US" dirty="0">
                <a:solidFill>
                  <a:srgbClr val="333333"/>
                </a:solidFill>
              </a:rPr>
              <a:t>address bus</a:t>
            </a:r>
            <a:br>
              <a:rPr lang="en-US" dirty="0">
                <a:solidFill>
                  <a:srgbClr val="333333"/>
                </a:solidFill>
              </a:rPr>
            </a:br>
            <a:r>
              <a:rPr lang="en-US" dirty="0">
                <a:solidFill>
                  <a:srgbClr val="333333"/>
                </a:solidFill>
              </a:rPr>
              <a:t>data bus</a:t>
            </a:r>
          </a:p>
        </p:txBody>
      </p:sp>
      <p:sp>
        <p:nvSpPr>
          <p:cNvPr id="7" name="Footer Placeholder 6">
            <a:extLst>
              <a:ext uri="{FF2B5EF4-FFF2-40B4-BE49-F238E27FC236}">
                <a16:creationId xmlns="" xmlns:a16="http://schemas.microsoft.com/office/drawing/2014/main" id="{2B7E2B85-5CFA-45A0-936C-64F568FC895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7445788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Spin Lock</a:t>
            </a:r>
          </a:p>
        </p:txBody>
      </p:sp>
      <p:sp>
        <p:nvSpPr>
          <p:cNvPr id="4" name="Content Placeholder 2"/>
          <p:cNvSpPr txBox="1">
            <a:spLocks/>
          </p:cNvSpPr>
          <p:nvPr/>
        </p:nvSpPr>
        <p:spPr>
          <a:xfrm>
            <a:off x="1086835" y="1550275"/>
            <a:ext cx="7636751" cy="5211379"/>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bool </a:t>
            </a:r>
            <a:r>
              <a:rPr lang="en-US" sz="1800" b="1" dirty="0">
                <a:latin typeface="Consolas"/>
                <a:cs typeface="Consolas"/>
              </a:rPr>
              <a:t>TryLockAtomic32</a:t>
            </a:r>
            <a:r>
              <a:rPr lang="en-US" sz="1800" dirty="0">
                <a:latin typeface="Consolas"/>
                <a:cs typeface="Consolas"/>
              </a:rPr>
              <a:t>(Atomic32*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I32 </a:t>
            </a:r>
            <a:r>
              <a:rPr lang="en-US" sz="1800" dirty="0" err="1">
                <a:latin typeface="Consolas"/>
                <a:cs typeface="Consolas"/>
              </a:rPr>
              <a:t>kLockValue</a:t>
            </a:r>
            <a:r>
              <a:rPr lang="en-US" sz="1800" dirty="0">
                <a:latin typeface="Consolas"/>
                <a:cs typeface="Consolas"/>
              </a:rPr>
              <a:t> = -1;</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If CAS returns 0, we successfully locked.</a:t>
            </a:r>
          </a:p>
          <a:p>
            <a:pPr marL="0" indent="0">
              <a:spcBef>
                <a:spcPts val="0"/>
              </a:spcBef>
              <a:buNone/>
            </a:pPr>
            <a:r>
              <a:rPr lang="en-US" sz="1800" dirty="0">
                <a:latin typeface="Consolas"/>
                <a:cs typeface="Consolas"/>
              </a:rPr>
              <a:t>    </a:t>
            </a: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lockAcquired</a:t>
            </a:r>
            <a:r>
              <a:rPr lang="en-US" sz="1800" dirty="0">
                <a:latin typeface="Consolas"/>
                <a:cs typeface="Consolas"/>
              </a:rPr>
              <a:t> = false;</a:t>
            </a:r>
          </a:p>
          <a:p>
            <a:pPr marL="0" indent="0">
              <a:spcBef>
                <a:spcPts val="0"/>
              </a:spcBef>
              <a:buNone/>
            </a:pPr>
            <a:r>
              <a:rPr lang="en-US" sz="1800" dirty="0">
                <a:latin typeface="Consolas"/>
                <a:cs typeface="Consolas"/>
              </a:rPr>
              <a:t>    if (!</a:t>
            </a:r>
            <a:r>
              <a:rPr lang="en-US" sz="1800" dirty="0" err="1">
                <a:latin typeface="Consolas"/>
                <a:cs typeface="Consolas"/>
              </a:rPr>
              <a:t>pAtomic</a:t>
            </a:r>
            <a:r>
              <a:rPr lang="en-US" sz="1800" dirty="0">
                <a:latin typeface="Consolas"/>
                <a:cs typeface="Consolas"/>
              </a:rPr>
              <a:t>-&gt;</a:t>
            </a:r>
            <a:r>
              <a:rPr lang="en-US" sz="1800" b="1" dirty="0" err="1">
                <a:latin typeface="Consolas"/>
                <a:cs typeface="Consolas"/>
              </a:rPr>
              <a:t>CompareAndSwap</a:t>
            </a:r>
            <a:r>
              <a:rPr lang="en-US" sz="1800" b="1" dirty="0">
                <a:latin typeface="Consolas"/>
                <a:cs typeface="Consolas"/>
              </a:rPr>
              <a:t>(0, </a:t>
            </a:r>
            <a:r>
              <a:rPr lang="en-US" sz="1800" b="1" dirty="0" err="1">
                <a:latin typeface="Consolas"/>
                <a:cs typeface="Consolas"/>
              </a:rPr>
              <a:t>kLockValue</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r>
              <a:rPr lang="en-US" sz="1800" b="1" dirty="0" err="1">
                <a:latin typeface="Consolas"/>
                <a:cs typeface="Consolas"/>
              </a:rPr>
              <a:t>lockAcquired</a:t>
            </a:r>
            <a:r>
              <a:rPr lang="en-US" sz="1800" b="1" dirty="0">
                <a:latin typeface="Consolas"/>
                <a:cs typeface="Consolas"/>
              </a:rPr>
              <a:t> = true</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Prevent aggressive out-of-order</a:t>
            </a:r>
            <a:br>
              <a:rPr lang="en-US" sz="1800" dirty="0">
                <a:latin typeface="Consolas"/>
                <a:cs typeface="Consolas"/>
              </a:rPr>
            </a:br>
            <a:r>
              <a:rPr lang="en-US" sz="1800" dirty="0">
                <a:latin typeface="Consolas"/>
                <a:cs typeface="Consolas"/>
              </a:rPr>
              <a:t>        // prefetching from reading memory too early.</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return </a:t>
            </a:r>
            <a:r>
              <a:rPr lang="en-US" sz="1800" b="1" dirty="0" err="1">
                <a:latin typeface="Consolas"/>
                <a:cs typeface="Consolas"/>
              </a:rPr>
              <a:t>lockAcquired</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endParaRPr lang="en-US" sz="1800" dirty="0">
              <a:latin typeface="Consolas"/>
              <a:cs typeface="Consolas"/>
            </a:endParaRPr>
          </a:p>
        </p:txBody>
      </p:sp>
      <p:sp>
        <p:nvSpPr>
          <p:cNvPr id="3" name="Footer Placeholder 2">
            <a:extLst>
              <a:ext uri="{FF2B5EF4-FFF2-40B4-BE49-F238E27FC236}">
                <a16:creationId xmlns="" xmlns:a16="http://schemas.microsoft.com/office/drawing/2014/main" id="{D7472DA0-A2C5-48BD-A251-5967E11F30B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9113742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Spin Lock</a:t>
            </a:r>
          </a:p>
        </p:txBody>
      </p:sp>
      <p:sp>
        <p:nvSpPr>
          <p:cNvPr id="4" name="Content Placeholder 2"/>
          <p:cNvSpPr txBox="1">
            <a:spLocks/>
          </p:cNvSpPr>
          <p:nvPr/>
        </p:nvSpPr>
        <p:spPr>
          <a:xfrm>
            <a:off x="1086835" y="2338554"/>
            <a:ext cx="6970331" cy="3503447"/>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a:latin typeface="Consolas"/>
                <a:cs typeface="Consolas"/>
              </a:rPr>
              <a:t>ReleaseLockAtomic32</a:t>
            </a:r>
            <a:r>
              <a:rPr lang="en-US" sz="1800" dirty="0">
                <a:latin typeface="Consolas"/>
                <a:cs typeface="Consolas"/>
              </a:rPr>
              <a:t>(Atomic32*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 Ensure that any data generated is written</a:t>
            </a:r>
            <a:br>
              <a:rPr lang="en-US" sz="1800" dirty="0">
                <a:latin typeface="Consolas"/>
                <a:cs typeface="Consolas"/>
              </a:rPr>
            </a:br>
            <a:r>
              <a:rPr lang="en-US" sz="1800" dirty="0">
                <a:latin typeface="Consolas"/>
                <a:cs typeface="Consolas"/>
              </a:rPr>
              <a:t>    // before the flag is reset.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ReleaseBarrier</a:t>
            </a:r>
            <a:r>
              <a:rPr lang="en-US" sz="1800" b="1" dirty="0">
                <a:latin typeface="Consolas"/>
                <a:cs typeface="Consolas"/>
              </a:rPr>
              <a:t>()</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pAtomic</a:t>
            </a:r>
            <a:r>
              <a:rPr lang="en-US" sz="1800" dirty="0">
                <a:latin typeface="Consolas"/>
                <a:cs typeface="Consolas"/>
              </a:rPr>
              <a:t>-&gt;</a:t>
            </a:r>
            <a:r>
              <a:rPr lang="en-US" sz="1800" b="1" dirty="0">
                <a:latin typeface="Consolas"/>
                <a:cs typeface="Consolas"/>
              </a:rPr>
              <a:t>Set(0)</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Attempt to force the released lock into</a:t>
            </a:r>
            <a:br>
              <a:rPr lang="en-US" sz="1800" dirty="0">
                <a:latin typeface="Consolas"/>
                <a:cs typeface="Consolas"/>
              </a:rPr>
            </a:br>
            <a:r>
              <a:rPr lang="en-US" sz="1800" dirty="0">
                <a:latin typeface="Consolas"/>
                <a:cs typeface="Consolas"/>
              </a:rPr>
              <a:t>    // the cache hierarchy ASAP.</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FullBarrier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50DE2E4D-6A92-4360-AB02-FB08068924D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8258924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58EA6-AEAA-415B-A209-D41D30D9C072}"/>
              </a:ext>
            </a:extLst>
          </p:cNvPr>
          <p:cNvSpPr>
            <a:spLocks noGrp="1"/>
          </p:cNvSpPr>
          <p:nvPr>
            <p:ph type="title"/>
          </p:nvPr>
        </p:nvSpPr>
        <p:spPr/>
        <p:txBody>
          <a:bodyPr/>
          <a:lstStyle/>
          <a:p>
            <a:r>
              <a:rPr lang="en-US" dirty="0"/>
              <a:t>Reader/Writer Locks</a:t>
            </a:r>
          </a:p>
        </p:txBody>
      </p:sp>
      <p:sp>
        <p:nvSpPr>
          <p:cNvPr id="3" name="Content Placeholder 2">
            <a:extLst>
              <a:ext uri="{FF2B5EF4-FFF2-40B4-BE49-F238E27FC236}">
                <a16:creationId xmlns="" xmlns:a16="http://schemas.microsoft.com/office/drawing/2014/main" id="{58531257-DBE0-49E0-900D-717223449261}"/>
              </a:ext>
            </a:extLst>
          </p:cNvPr>
          <p:cNvSpPr>
            <a:spLocks noGrp="1"/>
          </p:cNvSpPr>
          <p:nvPr>
            <p:ph idx="1"/>
          </p:nvPr>
        </p:nvSpPr>
        <p:spPr/>
        <p:txBody>
          <a:bodyPr/>
          <a:lstStyle/>
          <a:p>
            <a:r>
              <a:rPr lang="en-US" dirty="0"/>
              <a:t>A reader/writer lock allows either:</a:t>
            </a:r>
          </a:p>
          <a:p>
            <a:pPr lvl="1"/>
            <a:r>
              <a:rPr lang="en-US" dirty="0"/>
              <a:t>multiple readers or</a:t>
            </a:r>
          </a:p>
          <a:p>
            <a:pPr lvl="1"/>
            <a:r>
              <a:rPr lang="en-US" dirty="0"/>
              <a:t>a single writer</a:t>
            </a:r>
          </a:p>
          <a:p>
            <a:pPr marL="282575" lvl="1" indent="0">
              <a:buNone/>
            </a:pPr>
            <a:r>
              <a:rPr lang="en-US" dirty="0"/>
              <a:t>to acquire the lock.</a:t>
            </a:r>
          </a:p>
          <a:p>
            <a:pPr lvl="2"/>
            <a:r>
              <a:rPr lang="en-US" sz="1800" b="1" dirty="0" err="1">
                <a:latin typeface="Consolas"/>
                <a:cs typeface="Consolas"/>
              </a:rPr>
              <a:t>LockForRead</a:t>
            </a:r>
            <a:r>
              <a:rPr lang="en-US" sz="1800" b="1" dirty="0">
                <a:latin typeface="Consolas"/>
                <a:cs typeface="Consolas"/>
              </a:rPr>
              <a:t>()</a:t>
            </a:r>
          </a:p>
          <a:p>
            <a:pPr lvl="2"/>
            <a:r>
              <a:rPr lang="en-US" sz="1800" b="1" dirty="0" err="1">
                <a:latin typeface="Consolas"/>
                <a:cs typeface="Consolas"/>
              </a:rPr>
              <a:t>LockForWrite</a:t>
            </a:r>
            <a:r>
              <a:rPr lang="en-US" sz="1800" b="1" dirty="0">
                <a:latin typeface="Consolas"/>
                <a:cs typeface="Consolas"/>
              </a:rPr>
              <a:t>()</a:t>
            </a:r>
          </a:p>
          <a:p>
            <a:pPr lvl="2"/>
            <a:r>
              <a:rPr lang="en-US" sz="1800" b="1" dirty="0" err="1">
                <a:latin typeface="Consolas"/>
                <a:cs typeface="Consolas"/>
              </a:rPr>
              <a:t>UnlockForRead</a:t>
            </a:r>
            <a:r>
              <a:rPr lang="en-US" sz="1800" b="1" dirty="0">
                <a:latin typeface="Consolas"/>
                <a:cs typeface="Consolas"/>
              </a:rPr>
              <a:t>()</a:t>
            </a:r>
          </a:p>
          <a:p>
            <a:pPr lvl="2"/>
            <a:r>
              <a:rPr lang="en-US" sz="1800" b="1" dirty="0" err="1">
                <a:latin typeface="Consolas"/>
                <a:cs typeface="Consolas"/>
              </a:rPr>
              <a:t>UnlockForWrite</a:t>
            </a:r>
            <a:r>
              <a:rPr lang="en-US" sz="1800" b="1" dirty="0">
                <a:latin typeface="Consolas"/>
                <a:cs typeface="Consolas"/>
              </a:rPr>
              <a:t>()</a:t>
            </a:r>
          </a:p>
          <a:p>
            <a:pPr marL="0" indent="0" algn="ctr">
              <a:buNone/>
            </a:pPr>
            <a:r>
              <a:rPr lang="en-US" dirty="0"/>
              <a:t>Exercise 15 minutes</a:t>
            </a:r>
          </a:p>
        </p:txBody>
      </p:sp>
      <p:sp>
        <p:nvSpPr>
          <p:cNvPr id="4" name="Footer Placeholder 3">
            <a:extLst>
              <a:ext uri="{FF2B5EF4-FFF2-40B4-BE49-F238E27FC236}">
                <a16:creationId xmlns="" xmlns:a16="http://schemas.microsoft.com/office/drawing/2014/main" id="{C800A061-762C-4140-9311-73C2E06A75F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5436743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Reader/Writer Locks</a:t>
            </a:r>
          </a:p>
        </p:txBody>
      </p:sp>
      <p:sp>
        <p:nvSpPr>
          <p:cNvPr id="4" name="Content Placeholder 2"/>
          <p:cNvSpPr txBox="1">
            <a:spLocks/>
          </p:cNvSpPr>
          <p:nvPr/>
        </p:nvSpPr>
        <p:spPr>
          <a:xfrm>
            <a:off x="442313" y="1602829"/>
            <a:ext cx="8382000" cy="5027447"/>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err="1">
                <a:latin typeface="Consolas"/>
                <a:cs typeface="Consolas"/>
              </a:rPr>
              <a:t>LockForRead</a:t>
            </a:r>
            <a:r>
              <a:rPr lang="en-US" sz="1800" dirty="0">
                <a:latin typeface="Consolas"/>
                <a:cs typeface="Consolas"/>
              </a:rPr>
              <a:t>(AtomicLock32*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 Spin until we successfully increment the lock count.</a:t>
            </a:r>
          </a:p>
          <a:p>
            <a:pPr marL="0" indent="0">
              <a:spcBef>
                <a:spcPts val="0"/>
              </a:spcBef>
              <a:buNone/>
            </a:pPr>
            <a:r>
              <a:rPr lang="en-US" sz="1800" dirty="0">
                <a:latin typeface="Consolas"/>
                <a:cs typeface="Consolas"/>
              </a:rPr>
              <a:t>    </a:t>
            </a:r>
            <a:r>
              <a:rPr lang="en-US" sz="1800" b="1" dirty="0">
                <a:latin typeface="Consolas"/>
                <a:cs typeface="Consolas"/>
              </a:rPr>
              <a:t>while (true)</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a:t>
            </a:r>
            <a:r>
              <a:rPr lang="en-US" sz="1800" dirty="0" err="1">
                <a:latin typeface="Consolas"/>
                <a:cs typeface="Consolas"/>
              </a:rPr>
              <a:t>MSbit</a:t>
            </a:r>
            <a:r>
              <a:rPr lang="en-US" sz="1800" dirty="0">
                <a:latin typeface="Consolas"/>
                <a:cs typeface="Consolas"/>
              </a:rPr>
              <a:t> is the writer bit.</a:t>
            </a:r>
          </a:p>
          <a:p>
            <a:pPr marL="0" indent="0">
              <a:spcBef>
                <a:spcPts val="0"/>
              </a:spcBef>
              <a:buNone/>
            </a:pPr>
            <a:r>
              <a:rPr lang="en-US" sz="1800" dirty="0">
                <a:latin typeface="Consolas"/>
                <a:cs typeface="Consolas"/>
              </a:rPr>
              <a:t>        // Remainder are reader ref count bits.</a:t>
            </a:r>
          </a:p>
          <a:p>
            <a:pPr marL="0" indent="0">
              <a:spcBef>
                <a:spcPts val="0"/>
              </a:spcBef>
              <a:buNone/>
            </a:pPr>
            <a:r>
              <a:rPr lang="en-US" sz="1800" dirty="0">
                <a:latin typeface="Consolas"/>
                <a:cs typeface="Consolas"/>
              </a:rPr>
              <a:t>        I32 </a:t>
            </a:r>
            <a:r>
              <a:rPr lang="en-US" sz="1800" dirty="0" err="1">
                <a:latin typeface="Consolas"/>
                <a:cs typeface="Consolas"/>
              </a:rPr>
              <a:t>oldLock</a:t>
            </a:r>
            <a:r>
              <a:rPr lang="en-US" sz="1800" dirty="0">
                <a:latin typeface="Consolas"/>
                <a:cs typeface="Consolas"/>
              </a:rPr>
              <a:t> = (I32)(</a:t>
            </a:r>
            <a:r>
              <a:rPr lang="en-US" sz="1800" dirty="0" err="1">
                <a:latin typeface="Consolas"/>
                <a:cs typeface="Consolas"/>
              </a:rPr>
              <a:t>pAtomic</a:t>
            </a:r>
            <a:r>
              <a:rPr lang="en-US" sz="1800" dirty="0">
                <a:latin typeface="Consolas"/>
                <a:cs typeface="Consolas"/>
              </a:rPr>
              <a:t>-&gt;</a:t>
            </a:r>
            <a:r>
              <a:rPr lang="en-US" sz="1800" b="1" dirty="0">
                <a:latin typeface="Consolas"/>
                <a:cs typeface="Consolas"/>
              </a:rPr>
              <a:t>Get()</a:t>
            </a:r>
            <a:r>
              <a:rPr lang="en-US" sz="1800" dirty="0">
                <a:latin typeface="Consolas"/>
                <a:cs typeface="Consolas"/>
              </a:rPr>
              <a:t> </a:t>
            </a:r>
            <a:r>
              <a:rPr lang="en-US" sz="1800" b="1" dirty="0">
                <a:latin typeface="Consolas"/>
                <a:cs typeface="Consolas"/>
              </a:rPr>
              <a:t>&amp; 0x7FFFFFFFU</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I32 </a:t>
            </a:r>
            <a:r>
              <a:rPr lang="en-US" sz="1800" dirty="0" err="1">
                <a:latin typeface="Consolas"/>
                <a:cs typeface="Consolas"/>
              </a:rPr>
              <a:t>newLock</a:t>
            </a:r>
            <a:r>
              <a:rPr lang="en-US" sz="1800" dirty="0">
                <a:latin typeface="Consolas"/>
                <a:cs typeface="Consolas"/>
              </a:rPr>
              <a:t> = </a:t>
            </a:r>
            <a:r>
              <a:rPr lang="en-US" sz="1800" b="1" dirty="0" err="1">
                <a:latin typeface="Consolas"/>
                <a:cs typeface="Consolas"/>
              </a:rPr>
              <a:t>oldLock</a:t>
            </a:r>
            <a:r>
              <a:rPr lang="en-US" sz="1800" b="1" dirty="0">
                <a:latin typeface="Consolas"/>
                <a:cs typeface="Consolas"/>
              </a:rPr>
              <a:t> + 1</a:t>
            </a:r>
            <a:r>
              <a:rPr lang="en-US" sz="1800" dirty="0">
                <a:latin typeface="Consolas"/>
                <a:cs typeface="Consolas"/>
              </a:rPr>
              <a:t>; // increment ref count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if (</a:t>
            </a:r>
            <a:r>
              <a:rPr lang="en-US" sz="1800" dirty="0" err="1">
                <a:latin typeface="Consolas"/>
                <a:cs typeface="Consolas"/>
              </a:rPr>
              <a:t>pAtomic</a:t>
            </a:r>
            <a:r>
              <a:rPr lang="en-US" sz="1800" dirty="0">
                <a:latin typeface="Consolas"/>
                <a:cs typeface="Consolas"/>
              </a:rPr>
              <a:t>-&gt;</a:t>
            </a:r>
            <a:r>
              <a:rPr lang="en-US" sz="1800" b="1" dirty="0" err="1">
                <a:latin typeface="Consolas"/>
                <a:cs typeface="Consolas"/>
              </a:rPr>
              <a:t>CompareAndSwap</a:t>
            </a:r>
            <a:r>
              <a:rPr lang="en-US" sz="1800" b="1" dirty="0">
                <a:latin typeface="Consolas"/>
                <a:cs typeface="Consolas"/>
              </a:rPr>
              <a:t>(</a:t>
            </a:r>
            <a:r>
              <a:rPr lang="en-US" sz="1800" b="1" dirty="0" err="1">
                <a:latin typeface="Consolas"/>
                <a:cs typeface="Consolas"/>
              </a:rPr>
              <a:t>oldLock</a:t>
            </a:r>
            <a:r>
              <a:rPr lang="en-US" sz="1800" b="1" dirty="0">
                <a:latin typeface="Consolas"/>
                <a:cs typeface="Consolas"/>
              </a:rPr>
              <a:t>, </a:t>
            </a:r>
            <a:r>
              <a:rPr lang="en-US" sz="1800" b="1" dirty="0" err="1">
                <a:latin typeface="Consolas"/>
                <a:cs typeface="Consolas"/>
              </a:rPr>
              <a:t>newLock</a:t>
            </a:r>
            <a:r>
              <a:rPr lang="en-US" sz="1800" b="1" dirty="0">
                <a:latin typeface="Consolas"/>
                <a:cs typeface="Consolas"/>
              </a:rPr>
              <a:t>) == </a:t>
            </a:r>
            <a:r>
              <a:rPr lang="en-US" sz="1800" b="1" dirty="0" err="1">
                <a:latin typeface="Consolas"/>
                <a:cs typeface="Consolas"/>
              </a:rPr>
              <a:t>oldLock</a:t>
            </a: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break;</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Prevent aggressive out-of-order prefetching from reading</a:t>
            </a:r>
          </a:p>
          <a:p>
            <a:pPr marL="0" indent="0">
              <a:spcBef>
                <a:spcPts val="0"/>
              </a:spcBef>
              <a:buNone/>
            </a:pPr>
            <a:r>
              <a:rPr lang="en-US" sz="1800" dirty="0">
                <a:latin typeface="Consolas"/>
                <a:cs typeface="Consolas"/>
              </a:rPr>
              <a:t>    // memory too early.</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9AC286CA-3C93-453A-9407-EB028636A31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8494731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Reader/Writer Locks</a:t>
            </a:r>
          </a:p>
        </p:txBody>
      </p:sp>
      <p:sp>
        <p:nvSpPr>
          <p:cNvPr id="4" name="Content Placeholder 2"/>
          <p:cNvSpPr txBox="1">
            <a:spLocks/>
          </p:cNvSpPr>
          <p:nvPr/>
        </p:nvSpPr>
        <p:spPr>
          <a:xfrm>
            <a:off x="991915" y="2093312"/>
            <a:ext cx="7160170" cy="303924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err="1">
                <a:latin typeface="Consolas"/>
                <a:cs typeface="Consolas"/>
              </a:rPr>
              <a:t>UnlockForRead</a:t>
            </a:r>
            <a:r>
              <a:rPr lang="en-US" sz="1800" dirty="0">
                <a:latin typeface="Consolas"/>
                <a:cs typeface="Consolas"/>
              </a:rPr>
              <a:t>(AtomicLock32*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 Ensure that any data generated is written before</a:t>
            </a:r>
          </a:p>
          <a:p>
            <a:pPr marL="0" indent="0">
              <a:spcBef>
                <a:spcPts val="0"/>
              </a:spcBef>
              <a:buNone/>
            </a:pPr>
            <a:r>
              <a:rPr lang="en-US" sz="1800" dirty="0">
                <a:latin typeface="Consolas"/>
                <a:cs typeface="Consolas"/>
              </a:rPr>
              <a:t>    // the flag is reset.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ReleaseBarrier</a:t>
            </a:r>
            <a:r>
              <a:rPr lang="en-US" sz="1800" b="1"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I32 </a:t>
            </a:r>
            <a:r>
              <a:rPr lang="en-US" sz="1800" dirty="0" err="1">
                <a:latin typeface="Consolas"/>
                <a:cs typeface="Consolas"/>
              </a:rPr>
              <a:t>prevVal</a:t>
            </a:r>
            <a:r>
              <a:rPr lang="en-US" sz="1800" dirty="0">
                <a:latin typeface="Consolas"/>
                <a:cs typeface="Consolas"/>
              </a:rPr>
              <a:t> = </a:t>
            </a:r>
            <a:r>
              <a:rPr lang="en-US" sz="1800" dirty="0" err="1">
                <a:latin typeface="Consolas"/>
                <a:cs typeface="Consolas"/>
              </a:rPr>
              <a:t>pAtomic</a:t>
            </a:r>
            <a:r>
              <a:rPr lang="en-US" sz="1800" dirty="0">
                <a:latin typeface="Consolas"/>
                <a:cs typeface="Consolas"/>
              </a:rPr>
              <a:t>-&gt;</a:t>
            </a:r>
            <a:r>
              <a:rPr lang="en-US" sz="1800" b="1" dirty="0">
                <a:latin typeface="Consolas"/>
                <a:cs typeface="Consolas"/>
              </a:rPr>
              <a:t>Subtract(1)</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ASSERT(</a:t>
            </a:r>
            <a:r>
              <a:rPr lang="en-US" sz="1800" dirty="0" err="1">
                <a:latin typeface="Consolas"/>
                <a:cs typeface="Consolas"/>
              </a:rPr>
              <a:t>prevVal</a:t>
            </a:r>
            <a:r>
              <a:rPr lang="en-US" sz="1800" dirty="0">
                <a:latin typeface="Consolas"/>
                <a:cs typeface="Consolas"/>
              </a:rPr>
              <a:t> &gt; 0);</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E9829675-94EE-431B-B2E8-F553D0CE59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3917498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Reader/Writer Locks</a:t>
            </a:r>
          </a:p>
        </p:txBody>
      </p:sp>
      <p:sp>
        <p:nvSpPr>
          <p:cNvPr id="4" name="Content Placeholder 2"/>
          <p:cNvSpPr txBox="1">
            <a:spLocks/>
          </p:cNvSpPr>
          <p:nvPr/>
        </p:nvSpPr>
        <p:spPr>
          <a:xfrm>
            <a:off x="442313" y="1602829"/>
            <a:ext cx="8382000" cy="5027447"/>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err="1">
                <a:latin typeface="Consolas"/>
                <a:cs typeface="Consolas"/>
              </a:rPr>
              <a:t>LockForWrite</a:t>
            </a:r>
            <a:r>
              <a:rPr lang="en-US" sz="1800" dirty="0">
                <a:latin typeface="Consolas"/>
                <a:cs typeface="Consolas"/>
              </a:rPr>
              <a:t>(AtomicLock32*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 Spin until we successfully lock.</a:t>
            </a:r>
          </a:p>
          <a:p>
            <a:pPr marL="0" indent="0">
              <a:spcBef>
                <a:spcPts val="0"/>
              </a:spcBef>
              <a:buNone/>
            </a:pPr>
            <a:r>
              <a:rPr lang="en-US" sz="1800" dirty="0">
                <a:latin typeface="Consolas"/>
                <a:cs typeface="Consolas"/>
              </a:rPr>
              <a:t>    </a:t>
            </a:r>
            <a:r>
              <a:rPr lang="en-US" sz="1800" b="1" dirty="0">
                <a:latin typeface="Consolas"/>
                <a:cs typeface="Consolas"/>
              </a:rPr>
              <a:t>while (true)</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a:t>
            </a:r>
            <a:r>
              <a:rPr lang="en-US" sz="1800" dirty="0" err="1">
                <a:latin typeface="Consolas"/>
                <a:cs typeface="Consolas"/>
              </a:rPr>
              <a:t>MSbit</a:t>
            </a:r>
            <a:r>
              <a:rPr lang="en-US" sz="1800" dirty="0">
                <a:latin typeface="Consolas"/>
                <a:cs typeface="Consolas"/>
              </a:rPr>
              <a:t> is the writer bit.</a:t>
            </a:r>
          </a:p>
          <a:p>
            <a:pPr marL="0" indent="0">
              <a:spcBef>
                <a:spcPts val="0"/>
              </a:spcBef>
              <a:buNone/>
            </a:pPr>
            <a:r>
              <a:rPr lang="en-US" sz="1800" dirty="0">
                <a:latin typeface="Consolas"/>
                <a:cs typeface="Consolas"/>
              </a:rPr>
              <a:t>        // Only acquire if no readers hold lock.</a:t>
            </a:r>
          </a:p>
          <a:p>
            <a:pPr marL="0" indent="0">
              <a:spcBef>
                <a:spcPts val="0"/>
              </a:spcBef>
              <a:buNone/>
            </a:pPr>
            <a:r>
              <a:rPr lang="en-US" sz="1800" dirty="0">
                <a:latin typeface="Consolas"/>
                <a:cs typeface="Consolas"/>
              </a:rPr>
              <a:t>        U32 </a:t>
            </a:r>
            <a:r>
              <a:rPr lang="en-US" sz="1800" dirty="0" err="1">
                <a:latin typeface="Consolas"/>
                <a:cs typeface="Consolas"/>
              </a:rPr>
              <a:t>oldLock</a:t>
            </a:r>
            <a:r>
              <a:rPr lang="en-US" sz="1800" dirty="0">
                <a:latin typeface="Consolas"/>
                <a:cs typeface="Consolas"/>
              </a:rPr>
              <a:t> = 0U;</a:t>
            </a:r>
          </a:p>
          <a:p>
            <a:pPr marL="0" indent="0">
              <a:spcBef>
                <a:spcPts val="0"/>
              </a:spcBef>
              <a:buNone/>
            </a:pPr>
            <a:r>
              <a:rPr lang="en-US" sz="1800" dirty="0">
                <a:latin typeface="Consolas"/>
                <a:cs typeface="Consolas"/>
              </a:rPr>
              <a:t>        U32 </a:t>
            </a:r>
            <a:r>
              <a:rPr lang="en-US" sz="1800" dirty="0" err="1">
                <a:latin typeface="Consolas"/>
                <a:cs typeface="Consolas"/>
              </a:rPr>
              <a:t>newLock</a:t>
            </a:r>
            <a:r>
              <a:rPr lang="en-US" sz="1800" dirty="0">
                <a:latin typeface="Consolas"/>
                <a:cs typeface="Consolas"/>
              </a:rPr>
              <a:t> = 0x80000000U;</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if (</a:t>
            </a:r>
            <a:r>
              <a:rPr lang="en-US" sz="1800" dirty="0" err="1">
                <a:latin typeface="Consolas"/>
                <a:cs typeface="Consolas"/>
              </a:rPr>
              <a:t>pAtomic</a:t>
            </a:r>
            <a:r>
              <a:rPr lang="en-US" sz="1800" dirty="0">
                <a:latin typeface="Consolas"/>
                <a:cs typeface="Consolas"/>
              </a:rPr>
              <a:t>-&gt;</a:t>
            </a:r>
            <a:r>
              <a:rPr lang="en-US" sz="1800" b="1" dirty="0" err="1">
                <a:latin typeface="Consolas"/>
                <a:cs typeface="Consolas"/>
              </a:rPr>
              <a:t>CompareAndSwap</a:t>
            </a:r>
            <a:r>
              <a:rPr lang="en-US" sz="1800" b="1" dirty="0">
                <a:latin typeface="Consolas"/>
                <a:cs typeface="Consolas"/>
              </a:rPr>
              <a:t>(</a:t>
            </a:r>
            <a:r>
              <a:rPr lang="en-US" sz="1800" b="1" dirty="0" err="1">
                <a:latin typeface="Consolas"/>
                <a:cs typeface="Consolas"/>
              </a:rPr>
              <a:t>oldLock</a:t>
            </a:r>
            <a:r>
              <a:rPr lang="en-US" sz="1800" b="1" dirty="0">
                <a:latin typeface="Consolas"/>
                <a:cs typeface="Consolas"/>
              </a:rPr>
              <a:t>, </a:t>
            </a:r>
            <a:r>
              <a:rPr lang="en-US" sz="1800" b="1" dirty="0" err="1">
                <a:latin typeface="Consolas"/>
                <a:cs typeface="Consolas"/>
              </a:rPr>
              <a:t>newLock</a:t>
            </a:r>
            <a:r>
              <a:rPr lang="en-US" sz="1800" b="1" dirty="0">
                <a:latin typeface="Consolas"/>
                <a:cs typeface="Consolas"/>
              </a:rPr>
              <a:t>)</a:t>
            </a:r>
            <a:r>
              <a:rPr lang="en-US" sz="1800" dirty="0">
                <a:latin typeface="Consolas"/>
                <a:cs typeface="Consolas"/>
              </a:rPr>
              <a:t> </a:t>
            </a:r>
            <a:r>
              <a:rPr lang="en-US" sz="1800" b="1" dirty="0">
                <a:latin typeface="Consolas"/>
                <a:cs typeface="Consolas"/>
              </a:rPr>
              <a:t>== </a:t>
            </a:r>
            <a:r>
              <a:rPr lang="en-US" sz="1800" b="1" dirty="0" err="1">
                <a:latin typeface="Consolas"/>
                <a:cs typeface="Consolas"/>
              </a:rPr>
              <a:t>oldLock</a:t>
            </a: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break;</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Prevent aggressive out-of-order prefetching from</a:t>
            </a:r>
            <a:br>
              <a:rPr lang="en-US" sz="1800" dirty="0">
                <a:latin typeface="Consolas"/>
                <a:cs typeface="Consolas"/>
              </a:rPr>
            </a:br>
            <a:r>
              <a:rPr lang="en-US" sz="1800" dirty="0">
                <a:latin typeface="Consolas"/>
                <a:cs typeface="Consolas"/>
              </a:rPr>
              <a:t>    // reading memory too early.</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6A8B3057-2C53-40D3-948A-31D148F8431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9267928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Reader/Writer Locks</a:t>
            </a:r>
          </a:p>
        </p:txBody>
      </p:sp>
      <p:sp>
        <p:nvSpPr>
          <p:cNvPr id="4" name="Content Placeholder 2"/>
          <p:cNvSpPr txBox="1">
            <a:spLocks/>
          </p:cNvSpPr>
          <p:nvPr/>
        </p:nvSpPr>
        <p:spPr>
          <a:xfrm>
            <a:off x="1438605" y="2137106"/>
            <a:ext cx="6266790" cy="292537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a:t>
            </a:r>
            <a:r>
              <a:rPr lang="en-US" sz="1800" b="1" dirty="0" err="1">
                <a:latin typeface="Consolas"/>
                <a:cs typeface="Consolas"/>
              </a:rPr>
              <a:t>UnlockForWrite</a:t>
            </a:r>
            <a:r>
              <a:rPr lang="en-US" sz="1800" dirty="0">
                <a:latin typeface="Consolas"/>
                <a:cs typeface="Consolas"/>
              </a:rPr>
              <a:t>(AtomicLock32* </a:t>
            </a:r>
            <a:r>
              <a:rPr lang="en-US" sz="1800" dirty="0" err="1">
                <a:latin typeface="Consolas"/>
                <a:cs typeface="Consolas"/>
              </a:rPr>
              <a:t>pAtomic</a:t>
            </a:r>
            <a:r>
              <a:rPr lang="en-US" sz="1800"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 Ensure that any data generated is written</a:t>
            </a:r>
          </a:p>
          <a:p>
            <a:pPr marL="0" indent="0">
              <a:spcBef>
                <a:spcPts val="0"/>
              </a:spcBef>
              <a:buNone/>
            </a:pPr>
            <a:r>
              <a:rPr lang="en-US" sz="1800" dirty="0">
                <a:latin typeface="Consolas"/>
                <a:cs typeface="Consolas"/>
              </a:rPr>
              <a:t>    // before the flag is reset.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ReleaseBarrier</a:t>
            </a:r>
            <a:r>
              <a:rPr lang="en-US" sz="1800" b="1"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U32 </a:t>
            </a:r>
            <a:r>
              <a:rPr lang="en-US" sz="1800" dirty="0" err="1">
                <a:latin typeface="Consolas"/>
                <a:cs typeface="Consolas"/>
              </a:rPr>
              <a:t>prevVal</a:t>
            </a:r>
            <a:r>
              <a:rPr lang="en-US" sz="1800" dirty="0">
                <a:latin typeface="Consolas"/>
                <a:cs typeface="Consolas"/>
              </a:rPr>
              <a:t> = </a:t>
            </a:r>
            <a:r>
              <a:rPr lang="en-US" sz="1800" dirty="0" err="1">
                <a:latin typeface="Consolas"/>
                <a:cs typeface="Consolas"/>
              </a:rPr>
              <a:t>pAtomic</a:t>
            </a:r>
            <a:r>
              <a:rPr lang="en-US" sz="1800" dirty="0">
                <a:latin typeface="Consolas"/>
                <a:cs typeface="Consolas"/>
              </a:rPr>
              <a:t>-&gt;</a:t>
            </a:r>
            <a:r>
              <a:rPr lang="en-US" sz="1800" b="1" dirty="0">
                <a:latin typeface="Consolas"/>
                <a:cs typeface="Consolas"/>
              </a:rPr>
              <a:t>Set(0)</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b="1" dirty="0">
                <a:latin typeface="Consolas"/>
                <a:cs typeface="Consolas"/>
              </a:rPr>
              <a:t>ASSERT</a:t>
            </a:r>
            <a:r>
              <a:rPr lang="en-US" sz="1800" dirty="0">
                <a:latin typeface="Consolas"/>
                <a:cs typeface="Consolas"/>
              </a:rPr>
              <a:t>(</a:t>
            </a:r>
            <a:r>
              <a:rPr lang="en-US" sz="1800" dirty="0" err="1">
                <a:latin typeface="Consolas"/>
                <a:cs typeface="Consolas"/>
              </a:rPr>
              <a:t>prevVal</a:t>
            </a:r>
            <a:r>
              <a:rPr lang="en-US" sz="1800" dirty="0">
                <a:latin typeface="Consolas"/>
                <a:cs typeface="Consolas"/>
              </a:rPr>
              <a:t> == </a:t>
            </a:r>
            <a:r>
              <a:rPr lang="en-US" sz="1800" b="1" dirty="0">
                <a:latin typeface="Consolas"/>
                <a:cs typeface="Consolas"/>
              </a:rPr>
              <a:t>0x80000000U</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75011DC4-4D90-4320-A3CE-E833E0D5452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6311496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58EA6-AEAA-415B-A209-D41D30D9C072}"/>
              </a:ext>
            </a:extLst>
          </p:cNvPr>
          <p:cNvSpPr>
            <a:spLocks noGrp="1"/>
          </p:cNvSpPr>
          <p:nvPr>
            <p:ph type="title"/>
          </p:nvPr>
        </p:nvSpPr>
        <p:spPr/>
        <p:txBody>
          <a:bodyPr/>
          <a:lstStyle/>
          <a:p>
            <a:r>
              <a:rPr lang="en-US" dirty="0"/>
              <a:t>Reentrant Locks</a:t>
            </a:r>
          </a:p>
        </p:txBody>
      </p:sp>
      <p:sp>
        <p:nvSpPr>
          <p:cNvPr id="3" name="Content Placeholder 2">
            <a:extLst>
              <a:ext uri="{FF2B5EF4-FFF2-40B4-BE49-F238E27FC236}">
                <a16:creationId xmlns="" xmlns:a16="http://schemas.microsoft.com/office/drawing/2014/main" id="{58531257-DBE0-49E0-900D-717223449261}"/>
              </a:ext>
            </a:extLst>
          </p:cNvPr>
          <p:cNvSpPr>
            <a:spLocks noGrp="1"/>
          </p:cNvSpPr>
          <p:nvPr>
            <p:ph idx="1"/>
          </p:nvPr>
        </p:nvSpPr>
        <p:spPr/>
        <p:txBody>
          <a:bodyPr/>
          <a:lstStyle/>
          <a:p>
            <a:r>
              <a:rPr lang="en-US" dirty="0"/>
              <a:t>Problem: </a:t>
            </a:r>
            <a:r>
              <a:rPr lang="en-US" b="1" dirty="0"/>
              <a:t>Retrofitting</a:t>
            </a:r>
            <a:r>
              <a:rPr lang="en-US" dirty="0"/>
              <a:t> old code, difficult to properly lock </a:t>
            </a:r>
            <a:r>
              <a:rPr lang="en-US" b="1" dirty="0"/>
              <a:t>reentrant</a:t>
            </a:r>
            <a:r>
              <a:rPr lang="en-US" dirty="0"/>
              <a:t> functions</a:t>
            </a:r>
          </a:p>
          <a:p>
            <a:r>
              <a:rPr lang="en-US" dirty="0"/>
              <a:t>Solution: Make a lock that </a:t>
            </a:r>
            <a:r>
              <a:rPr lang="en-US" b="1" dirty="0"/>
              <a:t>supports reentrancy</a:t>
            </a:r>
          </a:p>
          <a:p>
            <a:pPr lvl="1"/>
            <a:r>
              <a:rPr lang="en-US" dirty="0"/>
              <a:t>Same job can re-lock the same lock</a:t>
            </a:r>
          </a:p>
          <a:p>
            <a:pPr lvl="1"/>
            <a:r>
              <a:rPr lang="en-US" dirty="0"/>
              <a:t>Lock keeps a count of how many times it’s been locked</a:t>
            </a:r>
          </a:p>
          <a:p>
            <a:pPr lvl="2"/>
            <a:r>
              <a:rPr lang="en-US" dirty="0"/>
              <a:t>Lock ++</a:t>
            </a:r>
          </a:p>
          <a:p>
            <a:pPr lvl="2"/>
            <a:r>
              <a:rPr lang="en-US" dirty="0"/>
              <a:t>Unlock – –</a:t>
            </a:r>
          </a:p>
          <a:p>
            <a:pPr marL="0" indent="0" algn="ctr">
              <a:buNone/>
            </a:pPr>
            <a:r>
              <a:rPr lang="en-US" dirty="0"/>
              <a:t>Exercise 10 minutes</a:t>
            </a:r>
          </a:p>
        </p:txBody>
      </p:sp>
      <p:sp>
        <p:nvSpPr>
          <p:cNvPr id="4" name="Footer Placeholder 3">
            <a:extLst>
              <a:ext uri="{FF2B5EF4-FFF2-40B4-BE49-F238E27FC236}">
                <a16:creationId xmlns="" xmlns:a16="http://schemas.microsoft.com/office/drawing/2014/main" id="{C00C7ECF-20BB-4852-B3A3-F3EEDF898A6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1015044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Reentrant Locks</a:t>
            </a:r>
          </a:p>
        </p:txBody>
      </p:sp>
      <p:sp>
        <p:nvSpPr>
          <p:cNvPr id="4" name="Content Placeholder 2"/>
          <p:cNvSpPr txBox="1">
            <a:spLocks/>
          </p:cNvSpPr>
          <p:nvPr/>
        </p:nvSpPr>
        <p:spPr>
          <a:xfrm>
            <a:off x="882433" y="1629021"/>
            <a:ext cx="7379135" cy="5054913"/>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class </a:t>
            </a:r>
            <a:r>
              <a:rPr lang="en-US" sz="1800" b="1" dirty="0">
                <a:latin typeface="Consolas"/>
                <a:cs typeface="Consolas"/>
              </a:rPr>
              <a:t>ReentrantLock64</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protected:</a:t>
            </a:r>
          </a:p>
          <a:p>
            <a:pPr marL="0" indent="0">
              <a:spcBef>
                <a:spcPts val="0"/>
              </a:spcBef>
              <a:buNone/>
            </a:pPr>
            <a:r>
              <a:rPr lang="en-US" sz="1800" dirty="0">
                <a:latin typeface="Consolas"/>
                <a:cs typeface="Consolas"/>
              </a:rPr>
              <a:t>    </a:t>
            </a:r>
            <a:r>
              <a:rPr lang="en-US" sz="1800" b="1" dirty="0">
                <a:latin typeface="Consolas"/>
                <a:cs typeface="Consolas"/>
              </a:rPr>
              <a:t>Atomic64</a:t>
            </a:r>
            <a:r>
              <a:rPr lang="en-US" sz="1800" dirty="0">
                <a:latin typeface="Consolas"/>
                <a:cs typeface="Consolas"/>
              </a:rPr>
              <a:t>   </a:t>
            </a:r>
            <a:r>
              <a:rPr lang="en-US" sz="1800" b="1" dirty="0" err="1">
                <a:latin typeface="Consolas"/>
                <a:cs typeface="Consolas"/>
              </a:rPr>
              <a:t>m_atomic</a:t>
            </a: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I32</a:t>
            </a:r>
            <a:r>
              <a:rPr lang="en-US" sz="1800" dirty="0">
                <a:latin typeface="Consolas"/>
                <a:cs typeface="Consolas"/>
              </a:rPr>
              <a:t>        </a:t>
            </a:r>
            <a:r>
              <a:rPr lang="en-US" sz="1800" b="1" dirty="0" err="1">
                <a:latin typeface="Consolas"/>
                <a:cs typeface="Consolas"/>
              </a:rPr>
              <a:t>m_refCount</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public:</a:t>
            </a:r>
          </a:p>
          <a:p>
            <a:pPr marL="0" indent="0">
              <a:spcBef>
                <a:spcPts val="0"/>
              </a:spcBef>
              <a:buNone/>
            </a:pPr>
            <a:r>
              <a:rPr lang="en-US" sz="1800" dirty="0">
                <a:latin typeface="Consolas"/>
                <a:cs typeface="Consolas"/>
              </a:rPr>
              <a:t>    </a:t>
            </a:r>
            <a:r>
              <a:rPr lang="en-US" sz="1800" b="1" dirty="0">
                <a:latin typeface="Consolas"/>
                <a:cs typeface="Consolas"/>
              </a:rPr>
              <a:t>ReentrantLock64</a:t>
            </a:r>
            <a:r>
              <a:rPr lang="en-US" sz="1800" dirty="0">
                <a:latin typeface="Consolas"/>
                <a:cs typeface="Consolas"/>
              </a:rPr>
              <a:t>() : </a:t>
            </a:r>
            <a:r>
              <a:rPr lang="en-US" sz="1800" dirty="0" err="1">
                <a:latin typeface="Consolas"/>
                <a:cs typeface="Consolas"/>
              </a:rPr>
              <a:t>m_atomic</a:t>
            </a:r>
            <a:r>
              <a:rPr lang="en-US" sz="1800" dirty="0">
                <a:latin typeface="Consolas"/>
                <a:cs typeface="Consolas"/>
              </a:rPr>
              <a:t>(0), </a:t>
            </a:r>
            <a:r>
              <a:rPr lang="en-US" sz="1800" dirty="0" err="1">
                <a:latin typeface="Consolas"/>
                <a:cs typeface="Consolas"/>
              </a:rPr>
              <a:t>m_refCount</a:t>
            </a:r>
            <a:r>
              <a:rPr lang="en-US" sz="1800" dirty="0">
                <a:latin typeface="Consolas"/>
                <a:cs typeface="Consolas"/>
              </a:rPr>
              <a:t>(0) { }</a:t>
            </a:r>
          </a:p>
          <a:p>
            <a:pPr marL="0" indent="0">
              <a:spcBef>
                <a:spcPts val="0"/>
              </a:spcBef>
              <a:buNone/>
            </a:pPr>
            <a:endParaRPr lang="en-US" sz="1800" b="1" dirty="0">
              <a:latin typeface="Consolas"/>
              <a:cs typeface="Consolas"/>
            </a:endParaRPr>
          </a:p>
          <a:p>
            <a:pPr marL="0" indent="0">
              <a:spcBef>
                <a:spcPts val="0"/>
              </a:spcBef>
              <a:buNone/>
            </a:pPr>
            <a:r>
              <a:rPr lang="en-US" sz="1800" dirty="0">
                <a:latin typeface="Consolas"/>
                <a:cs typeface="Consolas"/>
              </a:rPr>
              <a:t>    void </a:t>
            </a:r>
            <a:r>
              <a:rPr lang="en-US" sz="1800" b="1" dirty="0" err="1">
                <a:latin typeface="Consolas"/>
                <a:cs typeface="Consolas"/>
              </a:rPr>
              <a:t>AcquireLock</a:t>
            </a:r>
            <a:r>
              <a:rPr lang="en-US" sz="1800" dirty="0">
                <a:latin typeface="Consolas"/>
                <a:cs typeface="Consolas"/>
              </a:rPr>
              <a:t>();</a:t>
            </a:r>
          </a:p>
          <a:p>
            <a:pPr marL="0" indent="0">
              <a:spcBef>
                <a:spcPts val="0"/>
              </a:spcBef>
              <a:buNone/>
            </a:pPr>
            <a:r>
              <a:rPr lang="en-US" sz="1800" dirty="0">
                <a:latin typeface="Consolas"/>
                <a:cs typeface="Consolas"/>
              </a:rPr>
              <a:t>    </a:t>
            </a: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TryAcquireLock</a:t>
            </a:r>
            <a:r>
              <a:rPr lang="en-US" sz="1800" dirty="0">
                <a:latin typeface="Consolas"/>
                <a:cs typeface="Consolas"/>
              </a:rPr>
              <a:t>();</a:t>
            </a:r>
          </a:p>
          <a:p>
            <a:pPr marL="0" indent="0">
              <a:spcBef>
                <a:spcPts val="0"/>
              </a:spcBef>
              <a:buNone/>
            </a:pPr>
            <a:r>
              <a:rPr lang="en-US" sz="1800" dirty="0">
                <a:latin typeface="Consolas"/>
                <a:cs typeface="Consolas"/>
              </a:rPr>
              <a:t>    void </a:t>
            </a:r>
            <a:r>
              <a:rPr lang="en-US" sz="1800" b="1" dirty="0" err="1">
                <a:latin typeface="Consolas"/>
                <a:cs typeface="Consolas"/>
              </a:rPr>
              <a:t>ReleaseLock</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IsLocked</a:t>
            </a:r>
            <a:r>
              <a:rPr lang="en-US" sz="1800" dirty="0">
                <a:latin typeface="Consolas"/>
                <a:cs typeface="Consolas"/>
              </a:rPr>
              <a:t>() </a:t>
            </a:r>
            <a:r>
              <a:rPr lang="en-US" sz="1800" dirty="0" err="1">
                <a:latin typeface="Consolas"/>
                <a:cs typeface="Consolas"/>
              </a:rPr>
              <a:t>const</a:t>
            </a:r>
            <a:r>
              <a:rPr lang="en-US" sz="1800" dirty="0">
                <a:latin typeface="Consolas"/>
                <a:cs typeface="Consolas"/>
              </a:rPr>
              <a:t> { return (</a:t>
            </a:r>
            <a:r>
              <a:rPr lang="en-US" sz="1800" b="1" dirty="0" err="1">
                <a:latin typeface="Consolas"/>
                <a:cs typeface="Consolas"/>
              </a:rPr>
              <a:t>m_atomic.Get</a:t>
            </a:r>
            <a:r>
              <a:rPr lang="en-US" sz="1800" b="1" dirty="0">
                <a:latin typeface="Consolas"/>
                <a:cs typeface="Consolas"/>
              </a:rPr>
              <a:t>() != 0</a:t>
            </a:r>
            <a:r>
              <a:rPr lang="en-US" sz="1800" dirty="0">
                <a:latin typeface="Consolas"/>
                <a:cs typeface="Consolas"/>
              </a:rPr>
              <a:t>); }</a:t>
            </a:r>
          </a:p>
          <a:p>
            <a:pPr marL="0" indent="0">
              <a:spcBef>
                <a:spcPts val="0"/>
              </a:spcBef>
              <a:buNone/>
            </a:pPr>
            <a:r>
              <a:rPr lang="en-US" sz="1800" dirty="0">
                <a:latin typeface="Consolas"/>
                <a:cs typeface="Consolas"/>
              </a:rPr>
              <a:t>    I32 </a:t>
            </a:r>
            <a:r>
              <a:rPr lang="en-US" sz="1800" b="1" dirty="0" err="1">
                <a:latin typeface="Consolas"/>
                <a:cs typeface="Consolas"/>
              </a:rPr>
              <a:t>GetRefCount</a:t>
            </a:r>
            <a:r>
              <a:rPr lang="en-US" sz="1800" dirty="0">
                <a:latin typeface="Consolas"/>
                <a:cs typeface="Consolas"/>
              </a:rPr>
              <a:t>() </a:t>
            </a:r>
            <a:r>
              <a:rPr lang="en-US" sz="1800" dirty="0" err="1">
                <a:latin typeface="Consolas"/>
                <a:cs typeface="Consolas"/>
              </a:rPr>
              <a:t>const</a:t>
            </a:r>
            <a:r>
              <a:rPr lang="en-US" sz="1800" dirty="0">
                <a:latin typeface="Consolas"/>
                <a:cs typeface="Consolas"/>
              </a:rPr>
              <a:t> { return </a:t>
            </a:r>
            <a:r>
              <a:rPr lang="en-US" sz="1800" b="1" dirty="0" err="1">
                <a:latin typeface="Consolas"/>
                <a:cs typeface="Consolas"/>
              </a:rPr>
              <a:t>m_refCount</a:t>
            </a: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IsOwnedByCurrentThread</a:t>
            </a:r>
            <a:r>
              <a:rPr lang="en-US" sz="1800" dirty="0">
                <a:latin typeface="Consolas"/>
                <a:cs typeface="Consolas"/>
              </a:rPr>
              <a:t>() </a:t>
            </a:r>
            <a:r>
              <a:rPr lang="en-US" sz="1800" dirty="0" err="1">
                <a:latin typeface="Consolas"/>
                <a:cs typeface="Consolas"/>
              </a:rPr>
              <a:t>const</a:t>
            </a:r>
            <a:endParaRPr lang="en-US" sz="1800" dirty="0">
              <a:latin typeface="Consolas"/>
              <a:cs typeface="Consolas"/>
            </a:endParaRPr>
          </a:p>
          <a:p>
            <a:pPr marL="0" indent="0">
              <a:spcBef>
                <a:spcPts val="0"/>
              </a:spcBef>
              <a:buNone/>
            </a:pPr>
            <a:r>
              <a:rPr lang="en-US" sz="1800" dirty="0">
                <a:latin typeface="Consolas"/>
                <a:cs typeface="Consolas"/>
              </a:rPr>
              <a:t>    { return </a:t>
            </a:r>
            <a:r>
              <a:rPr lang="en-US" sz="1800" b="1" dirty="0">
                <a:latin typeface="Consolas"/>
                <a:cs typeface="Consolas"/>
              </a:rPr>
              <a:t>Thread::</a:t>
            </a:r>
            <a:r>
              <a:rPr lang="en-US" sz="1800" b="1" dirty="0" err="1">
                <a:latin typeface="Consolas"/>
                <a:cs typeface="Consolas"/>
              </a:rPr>
              <a:t>GetCurrentId</a:t>
            </a:r>
            <a:r>
              <a:rPr lang="en-US" sz="1800" dirty="0">
                <a:latin typeface="Consolas"/>
                <a:cs typeface="Consolas"/>
              </a:rPr>
              <a:t>() == </a:t>
            </a:r>
            <a:r>
              <a:rPr lang="en-US" sz="1800" b="1" dirty="0" err="1">
                <a:latin typeface="Consolas"/>
                <a:cs typeface="Consolas"/>
              </a:rPr>
              <a:t>m_atomic.Get</a:t>
            </a:r>
            <a:r>
              <a:rPr lang="en-US" sz="1800" b="1" dirty="0">
                <a:latin typeface="Consolas"/>
                <a:cs typeface="Consolas"/>
              </a:rPr>
              <a:t>()</a:t>
            </a:r>
            <a:r>
              <a:rPr lang="en-US" sz="1800" dirty="0">
                <a:latin typeface="Consolas"/>
                <a:cs typeface="Consolas"/>
              </a:rPr>
              <a:t>; }</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E9420538-819F-416B-94B8-B37D8C2E5CB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453925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Reentrant Locks</a:t>
            </a:r>
          </a:p>
        </p:txBody>
      </p:sp>
      <p:sp>
        <p:nvSpPr>
          <p:cNvPr id="4" name="Content Placeholder 2"/>
          <p:cNvSpPr txBox="1">
            <a:spLocks/>
          </p:cNvSpPr>
          <p:nvPr/>
        </p:nvSpPr>
        <p:spPr>
          <a:xfrm>
            <a:off x="1009433" y="1629106"/>
            <a:ext cx="7125135" cy="5027447"/>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ReentrantLock64::</a:t>
            </a:r>
            <a:r>
              <a:rPr lang="en-US" sz="1800" b="1" dirty="0" err="1">
                <a:latin typeface="Consolas"/>
                <a:cs typeface="Consolas"/>
              </a:rPr>
              <a:t>AcquireLock</a:t>
            </a:r>
            <a:r>
              <a:rPr lang="en-US" sz="1800" b="1"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U64 </a:t>
            </a:r>
            <a:r>
              <a:rPr lang="en-US" sz="1800" dirty="0" err="1">
                <a:latin typeface="Consolas"/>
                <a:cs typeface="Consolas"/>
              </a:rPr>
              <a:t>ownerId</a:t>
            </a:r>
            <a:r>
              <a:rPr lang="en-US" sz="1800" dirty="0">
                <a:latin typeface="Consolas"/>
                <a:cs typeface="Consolas"/>
              </a:rPr>
              <a:t> = Thread::</a:t>
            </a:r>
            <a:r>
              <a:rPr lang="en-US" sz="1800" dirty="0" err="1">
                <a:latin typeface="Consolas"/>
                <a:cs typeface="Consolas"/>
              </a:rPr>
              <a:t>GetCurrentId</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if (</a:t>
            </a:r>
            <a:r>
              <a:rPr lang="en-US" sz="1800" b="1" dirty="0" err="1">
                <a:latin typeface="Consolas"/>
                <a:cs typeface="Consolas"/>
              </a:rPr>
              <a:t>m_atomic.Get</a:t>
            </a:r>
            <a:r>
              <a:rPr lang="en-US" sz="1800" b="1" dirty="0">
                <a:latin typeface="Consolas"/>
                <a:cs typeface="Consolas"/>
              </a:rPr>
              <a:t>() != </a:t>
            </a:r>
            <a:r>
              <a:rPr lang="en-US" sz="1800" b="1" dirty="0" err="1">
                <a:latin typeface="Consolas"/>
                <a:cs typeface="Consolas"/>
              </a:rPr>
              <a:t>ownerId</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while (true)</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Try to atomically acquire ownership.</a:t>
            </a:r>
          </a:p>
          <a:p>
            <a:pPr marL="0" indent="0">
              <a:spcBef>
                <a:spcPts val="0"/>
              </a:spcBef>
              <a:buNone/>
            </a:pPr>
            <a:r>
              <a:rPr lang="en-US" sz="1800" dirty="0">
                <a:latin typeface="Consolas"/>
                <a:cs typeface="Consolas"/>
              </a:rPr>
              <a:t>            if (</a:t>
            </a:r>
            <a:r>
              <a:rPr lang="en-US" sz="1800" b="1" dirty="0">
                <a:latin typeface="Consolas"/>
                <a:cs typeface="Consolas"/>
              </a:rPr>
              <a:t>!</a:t>
            </a:r>
            <a:r>
              <a:rPr lang="en-US" sz="1800" b="1" dirty="0" err="1">
                <a:latin typeface="Consolas"/>
                <a:cs typeface="Consolas"/>
              </a:rPr>
              <a:t>m_atomic.CompareAndSwap</a:t>
            </a:r>
            <a:r>
              <a:rPr lang="en-US" sz="1800" b="1" dirty="0">
                <a:latin typeface="Consolas"/>
                <a:cs typeface="Consolas"/>
              </a:rPr>
              <a:t>(0, </a:t>
            </a:r>
            <a:r>
              <a:rPr lang="en-US" sz="1800" b="1" dirty="0" err="1">
                <a:latin typeface="Consolas"/>
                <a:cs typeface="Consolas"/>
              </a:rPr>
              <a:t>ownerId</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break;</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b="1" dirty="0">
                <a:latin typeface="Consolas"/>
                <a:cs typeface="Consolas"/>
              </a:rPr>
              <a:t>EMIT_PAUSE_INSTRUCTION();</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b="1" dirty="0">
                <a:latin typeface="Consolas"/>
                <a:cs typeface="Consolas"/>
              </a:rPr>
              <a:t>++</a:t>
            </a:r>
            <a:r>
              <a:rPr lang="en-US" sz="1800" b="1" dirty="0" err="1">
                <a:latin typeface="Consolas"/>
                <a:cs typeface="Consolas"/>
              </a:rPr>
              <a:t>m_refCount</a:t>
            </a: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B88C84D5-20D2-47EC-9157-D312A142058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9454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Language</a:t>
            </a:r>
          </a:p>
        </p:txBody>
      </p:sp>
      <p:sp>
        <p:nvSpPr>
          <p:cNvPr id="5" name="Content Placeholder 4"/>
          <p:cNvSpPr>
            <a:spLocks noGrp="1"/>
          </p:cNvSpPr>
          <p:nvPr>
            <p:ph idx="1"/>
          </p:nvPr>
        </p:nvSpPr>
        <p:spPr/>
        <p:txBody>
          <a:bodyPr>
            <a:normAutofit/>
          </a:bodyPr>
          <a:lstStyle/>
          <a:p>
            <a:r>
              <a:rPr lang="en-US" dirty="0"/>
              <a:t>ALU and MMU instructed to do useful things by a </a:t>
            </a:r>
            <a:r>
              <a:rPr lang="en-US" b="1" dirty="0"/>
              <a:t>program</a:t>
            </a:r>
            <a:r>
              <a:rPr lang="en-US" dirty="0"/>
              <a:t> encoded as an </a:t>
            </a:r>
            <a:r>
              <a:rPr lang="en-US" b="1" dirty="0"/>
              <a:t>instruction stream</a:t>
            </a:r>
          </a:p>
          <a:p>
            <a:r>
              <a:rPr lang="en-US" dirty="0"/>
              <a:t>Each instruction performs one simple(</a:t>
            </a:r>
            <a:r>
              <a:rPr lang="en-US" dirty="0" err="1"/>
              <a:t>ish</a:t>
            </a:r>
            <a:r>
              <a:rPr lang="en-US" dirty="0"/>
              <a:t>) operation</a:t>
            </a:r>
          </a:p>
          <a:p>
            <a:pPr lvl="1"/>
            <a:r>
              <a:rPr lang="en-US" b="1" dirty="0"/>
              <a:t>Move</a:t>
            </a:r>
            <a:r>
              <a:rPr lang="en-US" dirty="0"/>
              <a:t> data between registers and memory</a:t>
            </a:r>
          </a:p>
          <a:p>
            <a:pPr lvl="1"/>
            <a:r>
              <a:rPr lang="en-US" dirty="0"/>
              <a:t>Perform </a:t>
            </a:r>
            <a:r>
              <a:rPr lang="en-US" b="1" dirty="0"/>
              <a:t>arithmetic</a:t>
            </a:r>
            <a:r>
              <a:rPr lang="en-US" dirty="0"/>
              <a:t> (add, sub, </a:t>
            </a:r>
            <a:r>
              <a:rPr lang="en-US" dirty="0" err="1"/>
              <a:t>mul</a:t>
            </a:r>
            <a:r>
              <a:rPr lang="en-US" dirty="0"/>
              <a:t>, div, </a:t>
            </a:r>
            <a:r>
              <a:rPr lang="is-IS" dirty="0"/>
              <a:t>…)</a:t>
            </a:r>
          </a:p>
          <a:p>
            <a:pPr lvl="1"/>
            <a:r>
              <a:rPr lang="is-IS" dirty="0"/>
              <a:t>Perform </a:t>
            </a:r>
            <a:r>
              <a:rPr lang="is-IS" b="1" dirty="0"/>
              <a:t>logical</a:t>
            </a:r>
            <a:r>
              <a:rPr lang="is-IS" dirty="0"/>
              <a:t> ops (bit shift, and, or, ...)</a:t>
            </a:r>
          </a:p>
          <a:p>
            <a:pPr lvl="2"/>
            <a:r>
              <a:rPr lang="is-IS" dirty="0"/>
              <a:t>Typically inputs and outputs are registers</a:t>
            </a:r>
          </a:p>
          <a:p>
            <a:pPr lvl="1"/>
            <a:r>
              <a:rPr lang="is-IS" b="1" dirty="0"/>
              <a:t>Branch</a:t>
            </a:r>
            <a:r>
              <a:rPr lang="is-IS" dirty="0"/>
              <a:t> (i.e., change contents of instruction pointer, IP)</a:t>
            </a:r>
            <a:endParaRPr lang="is-IS" b="1" dirty="0"/>
          </a:p>
          <a:p>
            <a:pPr lvl="2"/>
            <a:r>
              <a:rPr lang="is-IS" dirty="0"/>
              <a:t>Conditional (based on </a:t>
            </a:r>
            <a:r>
              <a:rPr lang="is-IS" b="1" dirty="0"/>
              <a:t>bits</a:t>
            </a:r>
            <a:r>
              <a:rPr lang="is-IS" dirty="0"/>
              <a:t> in </a:t>
            </a:r>
            <a:r>
              <a:rPr lang="is-IS" b="1" dirty="0"/>
              <a:t>status register</a:t>
            </a:r>
            <a:r>
              <a:rPr lang="is-IS" dirty="0"/>
              <a:t>)</a:t>
            </a:r>
          </a:p>
          <a:p>
            <a:pPr lvl="2"/>
            <a:r>
              <a:rPr lang="is-IS" dirty="0"/>
              <a:t>Unconditional (</a:t>
            </a:r>
            <a:r>
              <a:rPr lang="is-IS" b="1" dirty="0"/>
              <a:t>jump</a:t>
            </a:r>
            <a:r>
              <a:rPr lang="is-IS" dirty="0"/>
              <a:t>)</a:t>
            </a:r>
            <a:endParaRPr lang="en-US" dirty="0"/>
          </a:p>
        </p:txBody>
      </p:sp>
      <p:sp>
        <p:nvSpPr>
          <p:cNvPr id="3" name="Footer Placeholder 2">
            <a:extLst>
              <a:ext uri="{FF2B5EF4-FFF2-40B4-BE49-F238E27FC236}">
                <a16:creationId xmlns="" xmlns:a16="http://schemas.microsoft.com/office/drawing/2014/main" id="{7EA5B8FE-AC88-45EC-A242-8BCFDC00A8D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873228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Reentrant Locks</a:t>
            </a:r>
          </a:p>
        </p:txBody>
      </p:sp>
      <p:sp>
        <p:nvSpPr>
          <p:cNvPr id="4" name="Content Placeholder 2"/>
          <p:cNvSpPr txBox="1">
            <a:spLocks/>
          </p:cNvSpPr>
          <p:nvPr/>
        </p:nvSpPr>
        <p:spPr>
          <a:xfrm>
            <a:off x="2063751" y="1602829"/>
            <a:ext cx="5016498" cy="5027447"/>
          </a:xfrm>
          <a:prstGeom prst="rect">
            <a:avLst/>
          </a:prstGeom>
        </p:spPr>
        <p:txBody>
          <a:bodyPr vert="horz" lIns="91440" tIns="45720" rIns="91440" bIns="45720" rtlCol="0">
            <a:normAutofit fontScale="70000" lnSpcReduction="2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err="1">
                <a:latin typeface="Consolas"/>
                <a:cs typeface="Consolas"/>
              </a:rPr>
              <a:t>bool</a:t>
            </a:r>
            <a:r>
              <a:rPr lang="en-US" sz="1800" dirty="0">
                <a:latin typeface="Consolas"/>
                <a:cs typeface="Consolas"/>
              </a:rPr>
              <a:t> ReentrantLock64::</a:t>
            </a:r>
            <a:r>
              <a:rPr lang="en-US" sz="1800" b="1" dirty="0" err="1">
                <a:latin typeface="Consolas"/>
                <a:cs typeface="Consolas"/>
              </a:rPr>
              <a:t>TryAcquireLock</a:t>
            </a:r>
            <a:r>
              <a:rPr lang="en-US" sz="1800" b="1"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U64 </a:t>
            </a:r>
            <a:r>
              <a:rPr lang="en-US" sz="1800" dirty="0" err="1">
                <a:latin typeface="Consolas"/>
                <a:cs typeface="Consolas"/>
              </a:rPr>
              <a:t>ownerId</a:t>
            </a:r>
            <a:r>
              <a:rPr lang="en-US" sz="1800" dirty="0">
                <a:latin typeface="Consolas"/>
                <a:cs typeface="Consolas"/>
              </a:rPr>
              <a:t> = </a:t>
            </a:r>
            <a:r>
              <a:rPr lang="en-US" sz="1800" b="1" dirty="0">
                <a:latin typeface="Consolas"/>
                <a:cs typeface="Consolas"/>
              </a:rPr>
              <a:t>Thread::</a:t>
            </a:r>
            <a:r>
              <a:rPr lang="en-US" sz="1800" b="1" dirty="0" err="1">
                <a:latin typeface="Consolas"/>
                <a:cs typeface="Consolas"/>
              </a:rPr>
              <a:t>GetCurrentId</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t>
            </a:r>
            <a:r>
              <a:rPr lang="en-US" sz="1800" dirty="0" err="1">
                <a:latin typeface="Consolas"/>
                <a:cs typeface="Consolas"/>
              </a:rPr>
              <a:t>bool</a:t>
            </a:r>
            <a:r>
              <a:rPr lang="en-US" sz="1800" dirty="0">
                <a:latin typeface="Consolas"/>
                <a:cs typeface="Consolas"/>
              </a:rPr>
              <a:t> </a:t>
            </a:r>
            <a:r>
              <a:rPr lang="en-US" sz="1800" b="1" dirty="0" err="1">
                <a:latin typeface="Consolas"/>
                <a:cs typeface="Consolas"/>
              </a:rPr>
              <a:t>acquiredLock</a:t>
            </a:r>
            <a:r>
              <a:rPr lang="en-US" sz="1800" b="1" dirty="0">
                <a:latin typeface="Consolas"/>
                <a:cs typeface="Consolas"/>
              </a:rPr>
              <a:t> = false</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if (</a:t>
            </a:r>
            <a:r>
              <a:rPr lang="en-US" sz="1800" b="1" dirty="0" err="1">
                <a:latin typeface="Consolas"/>
                <a:cs typeface="Consolas"/>
              </a:rPr>
              <a:t>m_atomic.Get</a:t>
            </a:r>
            <a:r>
              <a:rPr lang="en-US" sz="1800" b="1" dirty="0">
                <a:latin typeface="Consolas"/>
                <a:cs typeface="Consolas"/>
              </a:rPr>
              <a:t>() == </a:t>
            </a:r>
            <a:r>
              <a:rPr lang="en-US" sz="1800" b="1" dirty="0" err="1">
                <a:latin typeface="Consolas"/>
                <a:cs typeface="Consolas"/>
              </a:rPr>
              <a:t>ownerId</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Currently locked by the current thread.</a:t>
            </a:r>
          </a:p>
          <a:p>
            <a:pPr marL="0" indent="0">
              <a:spcBef>
                <a:spcPts val="0"/>
              </a:spcBef>
              <a:buNone/>
            </a:pPr>
            <a:r>
              <a:rPr lang="en-US" sz="1800" dirty="0">
                <a:latin typeface="Consolas"/>
                <a:cs typeface="Consolas"/>
              </a:rPr>
              <a:t>        </a:t>
            </a:r>
            <a:r>
              <a:rPr lang="en-US" sz="1800" b="1" dirty="0" err="1">
                <a:latin typeface="Consolas"/>
                <a:cs typeface="Consolas"/>
              </a:rPr>
              <a:t>acquiredLock</a:t>
            </a:r>
            <a:r>
              <a:rPr lang="en-US" sz="1800" b="1" dirty="0">
                <a:latin typeface="Consolas"/>
                <a:cs typeface="Consolas"/>
              </a:rPr>
              <a:t> = true</a:t>
            </a:r>
            <a:r>
              <a:rPr lang="en-US" sz="1800" dirty="0">
                <a:latin typeface="Consolas"/>
                <a:cs typeface="Consolas"/>
              </a:rPr>
              <a:t>;</a:t>
            </a:r>
          </a:p>
          <a:p>
            <a:pPr marL="0" indent="0">
              <a:spcBef>
                <a:spcPts val="0"/>
              </a:spcBef>
              <a:buNone/>
            </a:pPr>
            <a:r>
              <a:rPr lang="en-US" sz="1800" dirty="0">
                <a:latin typeface="Consolas"/>
                <a:cs typeface="Consolas"/>
              </a:rPr>
              <a:t>        break;</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else</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Try to atomically acquire ownership.</a:t>
            </a:r>
          </a:p>
          <a:p>
            <a:pPr marL="0" indent="0">
              <a:spcBef>
                <a:spcPts val="0"/>
              </a:spcBef>
              <a:buNone/>
            </a:pPr>
            <a:r>
              <a:rPr lang="en-US" sz="1800" dirty="0">
                <a:latin typeface="Consolas"/>
                <a:cs typeface="Consolas"/>
              </a:rPr>
              <a:t>        if (</a:t>
            </a:r>
            <a:r>
              <a:rPr lang="en-US" sz="1800" b="1" dirty="0">
                <a:latin typeface="Consolas"/>
                <a:cs typeface="Consolas"/>
              </a:rPr>
              <a:t>!</a:t>
            </a:r>
            <a:r>
              <a:rPr lang="en-US" sz="1800" b="1" dirty="0" err="1">
                <a:latin typeface="Consolas"/>
                <a:cs typeface="Consolas"/>
              </a:rPr>
              <a:t>m_atomic.CompareAndSwap</a:t>
            </a:r>
            <a:r>
              <a:rPr lang="en-US" sz="1800" b="1" dirty="0">
                <a:latin typeface="Consolas"/>
                <a:cs typeface="Consolas"/>
              </a:rPr>
              <a:t>(0, </a:t>
            </a:r>
            <a:r>
              <a:rPr lang="en-US" sz="1800" b="1" dirty="0" err="1">
                <a:latin typeface="Consolas"/>
                <a:cs typeface="Consolas"/>
              </a:rPr>
              <a:t>ownerId</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r>
              <a:rPr lang="en-US" sz="1800" b="1" dirty="0" err="1">
                <a:latin typeface="Consolas"/>
                <a:cs typeface="Consolas"/>
              </a:rPr>
              <a:t>acquiredLock</a:t>
            </a:r>
            <a:r>
              <a:rPr lang="en-US" sz="1800" b="1" dirty="0">
                <a:latin typeface="Consolas"/>
                <a:cs typeface="Consolas"/>
              </a:rPr>
              <a:t> = true</a:t>
            </a:r>
            <a:r>
              <a:rPr lang="en-US" sz="1800" dirty="0">
                <a:latin typeface="Consolas"/>
                <a:cs typeface="Consolas"/>
              </a:rPr>
              <a:t>;</a:t>
            </a:r>
          </a:p>
          <a:p>
            <a:pPr marL="0" indent="0">
              <a:spcBef>
                <a:spcPts val="0"/>
              </a:spcBef>
              <a:buNone/>
            </a:pPr>
            <a:r>
              <a:rPr lang="en-US" sz="1800" dirty="0">
                <a:latin typeface="Consolas"/>
                <a:cs typeface="Consolas"/>
              </a:rPr>
              <a:t>            break;</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if (</a:t>
            </a:r>
            <a:r>
              <a:rPr lang="en-US" sz="1800" b="1" dirty="0" err="1">
                <a:latin typeface="Consolas"/>
                <a:cs typeface="Consolas"/>
              </a:rPr>
              <a:t>acquiredLock</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a:t>
            </a:r>
            <a:r>
              <a:rPr lang="en-US" sz="1800" b="1" dirty="0">
                <a:latin typeface="Consolas"/>
                <a:cs typeface="Consolas"/>
              </a:rPr>
              <a:t>++</a:t>
            </a:r>
            <a:r>
              <a:rPr lang="en-US" sz="1800" b="1" dirty="0" err="1">
                <a:latin typeface="Consolas"/>
                <a:cs typeface="Consolas"/>
              </a:rPr>
              <a:t>m_refCount</a:t>
            </a: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AcquireBarrier</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endParaRPr lang="en-US" sz="1800" b="1" dirty="0">
              <a:latin typeface="Consolas"/>
              <a:cs typeface="Consolas"/>
            </a:endParaRPr>
          </a:p>
          <a:p>
            <a:pPr marL="0" indent="0">
              <a:spcBef>
                <a:spcPts val="0"/>
              </a:spcBef>
              <a:buNone/>
            </a:pPr>
            <a:r>
              <a:rPr lang="en-US" sz="1800" dirty="0">
                <a:latin typeface="Consolas"/>
                <a:cs typeface="Consolas"/>
              </a:rPr>
              <a:t>    return </a:t>
            </a:r>
            <a:r>
              <a:rPr lang="en-US" sz="1800" b="1" dirty="0" err="1">
                <a:latin typeface="Consolas"/>
                <a:cs typeface="Consolas"/>
              </a:rPr>
              <a:t>acquiredLock</a:t>
            </a:r>
            <a:r>
              <a:rPr lang="en-US" sz="1800" dirty="0">
                <a:latin typeface="Consolas"/>
                <a:cs typeface="Consolas"/>
              </a:rPr>
              <a:t>;</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6CBEB433-F290-4456-99AA-276FC470FCE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9612850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Reentrant Locks</a:t>
            </a:r>
          </a:p>
        </p:txBody>
      </p:sp>
      <p:sp>
        <p:nvSpPr>
          <p:cNvPr id="4" name="Content Placeholder 2"/>
          <p:cNvSpPr txBox="1">
            <a:spLocks/>
          </p:cNvSpPr>
          <p:nvPr/>
        </p:nvSpPr>
        <p:spPr>
          <a:xfrm>
            <a:off x="996295" y="1961933"/>
            <a:ext cx="7151411" cy="4353033"/>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800" dirty="0">
                <a:latin typeface="Consolas"/>
                <a:cs typeface="Consolas"/>
              </a:rPr>
              <a:t>void ReentrantLock64::</a:t>
            </a:r>
            <a:r>
              <a:rPr lang="en-US" sz="1800" b="1" dirty="0" err="1">
                <a:latin typeface="Consolas"/>
                <a:cs typeface="Consolas"/>
              </a:rPr>
              <a:t>ReleaseLock</a:t>
            </a:r>
            <a:r>
              <a:rPr lang="en-US" sz="1800" b="1" dirty="0">
                <a:latin typeface="Consolas"/>
                <a:cs typeface="Consolas"/>
              </a:rPr>
              <a:t>()</a:t>
            </a:r>
          </a:p>
          <a:p>
            <a:pPr marL="0" indent="0">
              <a:spcBef>
                <a:spcPts val="0"/>
              </a:spcBef>
              <a:buNone/>
            </a:pPr>
            <a:r>
              <a:rPr lang="en-US" sz="1800" dirty="0">
                <a:latin typeface="Consolas"/>
                <a:cs typeface="Consolas"/>
              </a:rPr>
              <a:t>{</a:t>
            </a:r>
          </a:p>
          <a:p>
            <a:pPr marL="0" indent="0">
              <a:spcBef>
                <a:spcPts val="0"/>
              </a:spcBef>
              <a:buNone/>
            </a:pPr>
            <a:r>
              <a:rPr lang="en-US" sz="1800" dirty="0">
                <a:latin typeface="Consolas"/>
                <a:cs typeface="Consolas"/>
              </a:rPr>
              <a:t>    </a:t>
            </a:r>
            <a:r>
              <a:rPr lang="en-US" sz="1800" b="1" dirty="0">
                <a:latin typeface="Consolas"/>
                <a:cs typeface="Consolas"/>
              </a:rPr>
              <a:t>Memory::</a:t>
            </a:r>
            <a:r>
              <a:rPr lang="en-US" sz="1800" b="1" dirty="0" err="1">
                <a:latin typeface="Consolas"/>
                <a:cs typeface="Consolas"/>
              </a:rPr>
              <a:t>ReleaseBarrier</a:t>
            </a:r>
            <a:r>
              <a:rPr lang="en-US" sz="1800" b="1" dirty="0">
                <a:latin typeface="Consolas"/>
                <a:cs typeface="Consolas"/>
              </a:rPr>
              <a:t>()</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a:t>
            </a:r>
            <a:r>
              <a:rPr lang="en-US" sz="1800" dirty="0" err="1">
                <a:latin typeface="Consolas"/>
                <a:cs typeface="Consolas"/>
              </a:rPr>
              <a:t>const</a:t>
            </a:r>
            <a:r>
              <a:rPr lang="en-US" sz="1800" dirty="0">
                <a:latin typeface="Consolas"/>
                <a:cs typeface="Consolas"/>
              </a:rPr>
              <a:t> U64 </a:t>
            </a:r>
            <a:r>
              <a:rPr lang="en-US" sz="1800" dirty="0" err="1">
                <a:latin typeface="Consolas"/>
                <a:cs typeface="Consolas"/>
              </a:rPr>
              <a:t>ownerId</a:t>
            </a:r>
            <a:r>
              <a:rPr lang="en-US" sz="1800" dirty="0">
                <a:latin typeface="Consolas"/>
                <a:cs typeface="Consolas"/>
              </a:rPr>
              <a:t> = </a:t>
            </a:r>
            <a:r>
              <a:rPr lang="en-US" sz="1800" b="1" dirty="0">
                <a:latin typeface="Consolas"/>
                <a:cs typeface="Consolas"/>
              </a:rPr>
              <a:t>Thread::</a:t>
            </a:r>
            <a:r>
              <a:rPr lang="en-US" sz="1800" b="1" dirty="0" err="1">
                <a:latin typeface="Consolas"/>
                <a:cs typeface="Consolas"/>
              </a:rPr>
              <a:t>GetCurrentId</a:t>
            </a:r>
            <a:r>
              <a:rPr lang="en-US" sz="1800" b="1" dirty="0">
                <a:latin typeface="Consolas"/>
                <a:cs typeface="Consolas"/>
              </a:rPr>
              <a:t>()</a:t>
            </a:r>
            <a:r>
              <a:rPr lang="en-US" sz="1800" dirty="0">
                <a:latin typeface="Consolas"/>
                <a:cs typeface="Consolas"/>
              </a:rPr>
              <a:t>;</a:t>
            </a:r>
          </a:p>
          <a:p>
            <a:pPr marL="0" indent="0">
              <a:spcBef>
                <a:spcPts val="0"/>
              </a:spcBef>
              <a:buNone/>
            </a:pPr>
            <a:r>
              <a:rPr lang="en-US" sz="1800" dirty="0">
                <a:latin typeface="Consolas"/>
                <a:cs typeface="Consolas"/>
              </a:rPr>
              <a:t>    ASSERT(</a:t>
            </a:r>
            <a:r>
              <a:rPr lang="en-US" sz="1800" b="1" dirty="0" err="1">
                <a:latin typeface="Consolas"/>
                <a:cs typeface="Consolas"/>
              </a:rPr>
              <a:t>m_atomic.Get</a:t>
            </a:r>
            <a:r>
              <a:rPr lang="en-US" sz="1800" b="1" dirty="0">
                <a:latin typeface="Consolas"/>
                <a:cs typeface="Consolas"/>
              </a:rPr>
              <a:t>() == </a:t>
            </a:r>
            <a:r>
              <a:rPr lang="en-US" sz="1800" b="1" dirty="0" err="1">
                <a:latin typeface="Consolas"/>
                <a:cs typeface="Consolas"/>
              </a:rPr>
              <a:t>ownerId</a:t>
            </a:r>
            <a:r>
              <a:rPr lang="en-US" sz="1800" dirty="0">
                <a:latin typeface="Consolas"/>
                <a:cs typeface="Consolas"/>
              </a:rPr>
              <a:t>);</a:t>
            </a:r>
          </a:p>
          <a:p>
            <a:pPr marL="0" indent="0">
              <a:spcBef>
                <a:spcPts val="0"/>
              </a:spcBef>
              <a:buNone/>
            </a:pPr>
            <a:endParaRPr lang="en-US" sz="1800" dirty="0">
              <a:latin typeface="Consolas"/>
              <a:cs typeface="Consolas"/>
            </a:endParaRPr>
          </a:p>
          <a:p>
            <a:pPr marL="0" indent="0">
              <a:spcBef>
                <a:spcPts val="0"/>
              </a:spcBef>
              <a:buNone/>
            </a:pPr>
            <a:r>
              <a:rPr lang="en-US" sz="1800" dirty="0">
                <a:latin typeface="Consolas"/>
                <a:cs typeface="Consolas"/>
              </a:rPr>
              <a:t>    // Calling thread owns the lock: decrement counter.</a:t>
            </a:r>
          </a:p>
          <a:p>
            <a:pPr marL="0" indent="0">
              <a:spcBef>
                <a:spcPts val="0"/>
              </a:spcBef>
              <a:buNone/>
            </a:pPr>
            <a:r>
              <a:rPr lang="en-US" sz="1800" dirty="0">
                <a:latin typeface="Consolas"/>
                <a:cs typeface="Consolas"/>
              </a:rPr>
              <a:t>    </a:t>
            </a:r>
            <a:r>
              <a:rPr lang="en-US" sz="1800" b="1" dirty="0">
                <a:latin typeface="Consolas"/>
                <a:cs typeface="Consolas"/>
              </a:rPr>
              <a:t>--</a:t>
            </a:r>
            <a:r>
              <a:rPr lang="en-US" sz="1800" b="1" dirty="0" err="1">
                <a:latin typeface="Consolas"/>
                <a:cs typeface="Consolas"/>
              </a:rPr>
              <a:t>m_refCount</a:t>
            </a:r>
            <a:r>
              <a:rPr lang="en-US" sz="1800" dirty="0">
                <a:latin typeface="Consolas"/>
                <a:cs typeface="Consolas"/>
              </a:rPr>
              <a:t>;</a:t>
            </a:r>
          </a:p>
          <a:p>
            <a:pPr marL="0" indent="0">
              <a:spcBef>
                <a:spcPts val="0"/>
              </a:spcBef>
              <a:buNone/>
            </a:pPr>
            <a:r>
              <a:rPr lang="en-US" sz="1800" dirty="0">
                <a:latin typeface="Consolas"/>
                <a:cs typeface="Consolas"/>
              </a:rPr>
              <a:t>    if (</a:t>
            </a:r>
            <a:r>
              <a:rPr lang="en-US" sz="1800" b="1" dirty="0" err="1">
                <a:latin typeface="Consolas"/>
                <a:cs typeface="Consolas"/>
              </a:rPr>
              <a:t>m_refCount</a:t>
            </a:r>
            <a:r>
              <a:rPr lang="en-US" sz="1800" b="1" dirty="0">
                <a:latin typeface="Consolas"/>
                <a:cs typeface="Consolas"/>
              </a:rPr>
              <a:t> == 0</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        // Release lock, which is safe b/c we own it.</a:t>
            </a:r>
          </a:p>
          <a:p>
            <a:pPr marL="0" indent="0">
              <a:spcBef>
                <a:spcPts val="0"/>
              </a:spcBef>
              <a:buNone/>
            </a:pPr>
            <a:r>
              <a:rPr lang="en-US" sz="1800" dirty="0">
                <a:latin typeface="Consolas"/>
                <a:cs typeface="Consolas"/>
              </a:rPr>
              <a:t>        </a:t>
            </a:r>
            <a:r>
              <a:rPr lang="en-US" sz="1800" b="1" dirty="0" err="1">
                <a:latin typeface="Consolas"/>
                <a:cs typeface="Consolas"/>
              </a:rPr>
              <a:t>m_atomic.Set</a:t>
            </a:r>
            <a:r>
              <a:rPr lang="en-US" sz="1800" b="1" dirty="0">
                <a:latin typeface="Consolas"/>
                <a:cs typeface="Consolas"/>
              </a:rPr>
              <a:t>(0)</a:t>
            </a:r>
            <a:r>
              <a:rPr lang="en-US" sz="1800" dirty="0">
                <a:latin typeface="Consolas"/>
                <a:cs typeface="Consolas"/>
              </a:rPr>
              <a:t>;</a:t>
            </a:r>
          </a:p>
          <a:p>
            <a:pPr marL="0" indent="0">
              <a:spcBef>
                <a:spcPts val="0"/>
              </a:spcBef>
              <a:buNone/>
            </a:pPr>
            <a:r>
              <a:rPr lang="en-US" sz="1800" dirty="0">
                <a:latin typeface="Consolas"/>
                <a:cs typeface="Consolas"/>
              </a:rPr>
              <a:t>    }</a:t>
            </a:r>
          </a:p>
          <a:p>
            <a:pPr marL="0" indent="0">
              <a:spcBef>
                <a:spcPts val="0"/>
              </a:spcBef>
              <a:buNone/>
            </a:pPr>
            <a:r>
              <a:rPr lang="en-US" sz="1800" dirty="0">
                <a:latin typeface="Consolas"/>
                <a:cs typeface="Consolas"/>
              </a:rPr>
              <a:t>}</a:t>
            </a:r>
          </a:p>
        </p:txBody>
      </p:sp>
      <p:sp>
        <p:nvSpPr>
          <p:cNvPr id="3" name="Footer Placeholder 2">
            <a:extLst>
              <a:ext uri="{FF2B5EF4-FFF2-40B4-BE49-F238E27FC236}">
                <a16:creationId xmlns="" xmlns:a16="http://schemas.microsoft.com/office/drawing/2014/main" id="{58F6CA35-FB54-4686-BE4E-C21DA11AF7D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941627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Problems with Lock-based Concurrency</a:t>
            </a:r>
          </a:p>
        </p:txBody>
      </p:sp>
      <p:sp>
        <p:nvSpPr>
          <p:cNvPr id="5" name="Text Placeholder 4"/>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D6DE5D9C-D7D7-4883-A887-357B4884868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57726642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Lock-Based Concurrency</a:t>
            </a:r>
          </a:p>
        </p:txBody>
      </p:sp>
      <p:sp>
        <p:nvSpPr>
          <p:cNvPr id="3" name="Content Placeholder 2"/>
          <p:cNvSpPr>
            <a:spLocks noGrp="1"/>
          </p:cNvSpPr>
          <p:nvPr>
            <p:ph idx="1"/>
          </p:nvPr>
        </p:nvSpPr>
        <p:spPr/>
        <p:txBody>
          <a:bodyPr/>
          <a:lstStyle/>
          <a:p>
            <a:r>
              <a:rPr lang="en-US" b="1" dirty="0"/>
              <a:t>Lock-based </a:t>
            </a:r>
            <a:r>
              <a:rPr lang="en-US" dirty="0"/>
              <a:t>concurrency is the simplest, most reliable way to </a:t>
            </a:r>
            <a:r>
              <a:rPr lang="en-US" b="1" dirty="0"/>
              <a:t>synchronize</a:t>
            </a:r>
            <a:r>
              <a:rPr lang="en-US" dirty="0"/>
              <a:t> threads in a </a:t>
            </a:r>
            <a:r>
              <a:rPr lang="en-US" b="1" dirty="0"/>
              <a:t>shared memory </a:t>
            </a:r>
            <a:r>
              <a:rPr lang="en-US" dirty="0"/>
              <a:t>system</a:t>
            </a:r>
          </a:p>
          <a:p>
            <a:r>
              <a:rPr lang="en-US" dirty="0"/>
              <a:t>However, it is prone to </a:t>
            </a:r>
            <a:r>
              <a:rPr lang="en-US" b="1" dirty="0"/>
              <a:t>problems</a:t>
            </a:r>
            <a:r>
              <a:rPr lang="en-US" dirty="0"/>
              <a:t> that don’t arise in a single-threaded program (and can also be avoided using lock-free or wait-free algorithms):</a:t>
            </a:r>
          </a:p>
          <a:p>
            <a:pPr lvl="1"/>
            <a:r>
              <a:rPr lang="en-US" b="1" dirty="0"/>
              <a:t>Deadlock</a:t>
            </a:r>
          </a:p>
          <a:p>
            <a:pPr lvl="1"/>
            <a:r>
              <a:rPr lang="en-US" b="1" dirty="0" err="1"/>
              <a:t>Livelock</a:t>
            </a:r>
            <a:endParaRPr lang="en-US" b="1" dirty="0"/>
          </a:p>
          <a:p>
            <a:pPr lvl="1"/>
            <a:r>
              <a:rPr lang="en-US" b="1" dirty="0"/>
              <a:t>Starvation</a:t>
            </a:r>
          </a:p>
          <a:p>
            <a:pPr lvl="1"/>
            <a:r>
              <a:rPr lang="en-US" b="1" dirty="0"/>
              <a:t>Priority inversion</a:t>
            </a:r>
          </a:p>
        </p:txBody>
      </p:sp>
      <p:sp>
        <p:nvSpPr>
          <p:cNvPr id="4" name="Footer Placeholder 3">
            <a:extLst>
              <a:ext uri="{FF2B5EF4-FFF2-40B4-BE49-F238E27FC236}">
                <a16:creationId xmlns="" xmlns:a16="http://schemas.microsoft.com/office/drawing/2014/main" id="{B65DB7CF-1245-4A07-88AE-A80E516CCF0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9954501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Dining Philosophers</a:t>
            </a:r>
            <a:br>
              <a:rPr lang="en-US" dirty="0"/>
            </a:br>
            <a:r>
              <a:rPr lang="en-US" dirty="0"/>
              <a:t>Problem</a:t>
            </a:r>
          </a:p>
        </p:txBody>
      </p:sp>
      <p:sp>
        <p:nvSpPr>
          <p:cNvPr id="4" name="Content Placeholder 3"/>
          <p:cNvSpPr>
            <a:spLocks noGrp="1"/>
          </p:cNvSpPr>
          <p:nvPr>
            <p:ph idx="1"/>
          </p:nvPr>
        </p:nvSpPr>
        <p:spPr/>
        <p:txBody>
          <a:bodyPr/>
          <a:lstStyle/>
          <a:p>
            <a:r>
              <a:rPr lang="en-US" dirty="0"/>
              <a:t>Classic example of deadlock, </a:t>
            </a:r>
            <a:r>
              <a:rPr lang="en-US" dirty="0" err="1"/>
              <a:t>livelock</a:t>
            </a:r>
            <a:r>
              <a:rPr lang="en-US" dirty="0"/>
              <a:t> and starvation:</a:t>
            </a:r>
          </a:p>
          <a:p>
            <a:pPr marL="282575" lvl="1" indent="0" algn="ctr">
              <a:buNone/>
            </a:pPr>
            <a:r>
              <a:rPr lang="en-US" b="1" dirty="0"/>
              <a:t>Dining philosophers </a:t>
            </a:r>
            <a:r>
              <a:rPr lang="en-US" dirty="0"/>
              <a:t>problem</a:t>
            </a:r>
          </a:p>
        </p:txBody>
      </p:sp>
      <p:grpSp>
        <p:nvGrpSpPr>
          <p:cNvPr id="12" name="Group 11"/>
          <p:cNvGrpSpPr/>
          <p:nvPr/>
        </p:nvGrpSpPr>
        <p:grpSpPr>
          <a:xfrm>
            <a:off x="2543376" y="2732788"/>
            <a:ext cx="4057738" cy="4013327"/>
            <a:chOff x="2567799" y="1961403"/>
            <a:chExt cx="4057738" cy="4013327"/>
          </a:xfrm>
        </p:grpSpPr>
        <p:pic>
          <p:nvPicPr>
            <p:cNvPr id="14" name="Picture 13"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15" name="Picture 14"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16" name="Picture 15"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17" name="Picture 16"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8" name="Picture 17"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9" name="Picture 18"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20" name="Picture 19"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920" y="4666550"/>
              <a:ext cx="342900" cy="825500"/>
            </a:xfrm>
            <a:prstGeom prst="rect">
              <a:avLst/>
            </a:prstGeom>
          </p:spPr>
        </p:pic>
        <p:pic>
          <p:nvPicPr>
            <p:cNvPr id="21" name="Picture 20"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98248">
              <a:off x="5181334" y="4146589"/>
              <a:ext cx="342900" cy="825500"/>
            </a:xfrm>
            <a:prstGeom prst="rect">
              <a:avLst/>
            </a:prstGeom>
          </p:spPr>
        </p:pic>
        <p:pic>
          <p:nvPicPr>
            <p:cNvPr id="22" name="Picture 21"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48155">
              <a:off x="3653498" y="4109514"/>
              <a:ext cx="342900" cy="825500"/>
            </a:xfrm>
            <a:prstGeom prst="rect">
              <a:avLst/>
            </a:prstGeom>
          </p:spPr>
        </p:pic>
        <p:pic>
          <p:nvPicPr>
            <p:cNvPr id="23" name="Picture 22"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74707">
              <a:off x="3951534" y="3173696"/>
              <a:ext cx="342900" cy="825500"/>
            </a:xfrm>
            <a:prstGeom prst="rect">
              <a:avLst/>
            </a:prstGeom>
          </p:spPr>
        </p:pic>
        <p:pic>
          <p:nvPicPr>
            <p:cNvPr id="24" name="Picture 2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112128">
              <a:off x="4885686" y="3198543"/>
              <a:ext cx="342900" cy="825500"/>
            </a:xfrm>
            <a:prstGeom prst="rect">
              <a:avLst/>
            </a:prstGeom>
          </p:spPr>
        </p:pic>
      </p:grpSp>
      <p:sp>
        <p:nvSpPr>
          <p:cNvPr id="2" name="Footer Placeholder 1">
            <a:extLst>
              <a:ext uri="{FF2B5EF4-FFF2-40B4-BE49-F238E27FC236}">
                <a16:creationId xmlns="" xmlns:a16="http://schemas.microsoft.com/office/drawing/2014/main" id="{734A1144-20FC-4F92-9D2B-DE2252A884E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5623786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sp>
        <p:nvSpPr>
          <p:cNvPr id="3" name="Content Placeholder 2"/>
          <p:cNvSpPr>
            <a:spLocks noGrp="1"/>
          </p:cNvSpPr>
          <p:nvPr>
            <p:ph idx="1"/>
          </p:nvPr>
        </p:nvSpPr>
        <p:spPr/>
        <p:txBody>
          <a:bodyPr>
            <a:normAutofit fontScale="92500" lnSpcReduction="20000"/>
          </a:bodyPr>
          <a:lstStyle/>
          <a:p>
            <a:r>
              <a:rPr lang="en-US" b="1" dirty="0"/>
              <a:t>Five philosophers </a:t>
            </a:r>
            <a:r>
              <a:rPr lang="en-US" dirty="0"/>
              <a:t>sit around the dinner table</a:t>
            </a:r>
          </a:p>
          <a:p>
            <a:r>
              <a:rPr lang="en-US" b="1" dirty="0"/>
              <a:t>Five forks </a:t>
            </a:r>
            <a:r>
              <a:rPr lang="en-US" dirty="0"/>
              <a:t>on the table, one between each philosopher</a:t>
            </a:r>
          </a:p>
          <a:p>
            <a:r>
              <a:rPr lang="en-US" dirty="0"/>
              <a:t>Each </a:t>
            </a:r>
            <a:r>
              <a:rPr lang="en-US" b="1" dirty="0"/>
              <a:t>philosopher </a:t>
            </a:r>
            <a:r>
              <a:rPr lang="en-US" dirty="0"/>
              <a:t>can be in one of two </a:t>
            </a:r>
            <a:r>
              <a:rPr lang="en-US" b="1" dirty="0"/>
              <a:t>states</a:t>
            </a:r>
            <a:r>
              <a:rPr lang="en-US" dirty="0"/>
              <a:t>:</a:t>
            </a:r>
          </a:p>
          <a:p>
            <a:pPr lvl="1"/>
            <a:r>
              <a:rPr lang="en-US" dirty="0"/>
              <a:t>Thinking</a:t>
            </a:r>
          </a:p>
          <a:p>
            <a:pPr lvl="1"/>
            <a:r>
              <a:rPr lang="en-US" dirty="0"/>
              <a:t>Eating</a:t>
            </a:r>
          </a:p>
          <a:p>
            <a:r>
              <a:rPr lang="en-US" dirty="0"/>
              <a:t>In order to enter the Eating state, a philosopher must obtain </a:t>
            </a:r>
            <a:r>
              <a:rPr lang="en-US" b="1" dirty="0"/>
              <a:t>two forks</a:t>
            </a:r>
            <a:r>
              <a:rPr lang="en-US" dirty="0"/>
              <a:t>, one in </a:t>
            </a:r>
            <a:r>
              <a:rPr lang="en-US" b="1" dirty="0"/>
              <a:t>each hand</a:t>
            </a:r>
          </a:p>
          <a:p>
            <a:pPr lvl="1"/>
            <a:r>
              <a:rPr lang="en-US" dirty="0"/>
              <a:t>Can </a:t>
            </a:r>
            <a:r>
              <a:rPr lang="en-US" b="1" dirty="0"/>
              <a:t>grab</a:t>
            </a:r>
            <a:r>
              <a:rPr lang="en-US" dirty="0"/>
              <a:t> either fork as soon as it becomes available</a:t>
            </a:r>
          </a:p>
          <a:p>
            <a:r>
              <a:rPr lang="en-US" dirty="0"/>
              <a:t>When leaving the Eating state, he </a:t>
            </a:r>
            <a:r>
              <a:rPr lang="en-US" b="1" dirty="0"/>
              <a:t>puts down </a:t>
            </a:r>
            <a:r>
              <a:rPr lang="en-US" i="1" dirty="0"/>
              <a:t>both</a:t>
            </a:r>
            <a:r>
              <a:rPr lang="en-US" dirty="0"/>
              <a:t> forks</a:t>
            </a:r>
          </a:p>
          <a:p>
            <a:r>
              <a:rPr lang="en-US" dirty="0"/>
              <a:t>The philosophers </a:t>
            </a:r>
            <a:r>
              <a:rPr lang="en-US" b="1" dirty="0"/>
              <a:t>never speak </a:t>
            </a:r>
            <a:r>
              <a:rPr lang="en-US" dirty="0"/>
              <a:t>to one another</a:t>
            </a:r>
          </a:p>
        </p:txBody>
      </p:sp>
      <p:sp>
        <p:nvSpPr>
          <p:cNvPr id="4" name="Footer Placeholder 3">
            <a:extLst>
              <a:ext uri="{FF2B5EF4-FFF2-40B4-BE49-F238E27FC236}">
                <a16:creationId xmlns="" xmlns:a16="http://schemas.microsoft.com/office/drawing/2014/main" id="{5366EC0C-27B2-4FA4-97AA-3FF69FDF90D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5262746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sp>
        <p:nvSpPr>
          <p:cNvPr id="3" name="Content Placeholder 2"/>
          <p:cNvSpPr>
            <a:spLocks noGrp="1"/>
          </p:cNvSpPr>
          <p:nvPr>
            <p:ph idx="1"/>
          </p:nvPr>
        </p:nvSpPr>
        <p:spPr/>
        <p:txBody>
          <a:bodyPr/>
          <a:lstStyle/>
          <a:p>
            <a:r>
              <a:rPr lang="en-US" dirty="0"/>
              <a:t>Problem statement:</a:t>
            </a:r>
          </a:p>
          <a:p>
            <a:pPr lvl="1"/>
            <a:r>
              <a:rPr lang="en-US" dirty="0"/>
              <a:t>Design a </a:t>
            </a:r>
            <a:r>
              <a:rPr lang="en-US" b="1" dirty="0"/>
              <a:t>behavioral pattern </a:t>
            </a:r>
            <a:r>
              <a:rPr lang="en-US" dirty="0"/>
              <a:t>(concurrent algorithm) that will allow all philosophers to alternate between thinking and eating </a:t>
            </a:r>
            <a:r>
              <a:rPr lang="en-US" b="1" i="1" dirty="0"/>
              <a:t>ad infinitum </a:t>
            </a:r>
            <a:r>
              <a:rPr lang="en-US" b="1" dirty="0"/>
              <a:t>without starving</a:t>
            </a:r>
          </a:p>
          <a:p>
            <a:r>
              <a:rPr lang="en-US" dirty="0"/>
              <a:t>Naïve solution:</a:t>
            </a:r>
          </a:p>
          <a:p>
            <a:pPr marL="282575" lvl="1" indent="0" algn="ctr">
              <a:buNone/>
            </a:pPr>
            <a:r>
              <a:rPr lang="en-US" b="1" dirty="0"/>
              <a:t>Always grab left fork first, then right fork</a:t>
            </a:r>
          </a:p>
          <a:p>
            <a:pPr lvl="1"/>
            <a:r>
              <a:rPr lang="en-US" dirty="0"/>
              <a:t>If every philosopher grabs the left fork simultaneously</a:t>
            </a:r>
            <a:r>
              <a:rPr lang="is-IS" dirty="0"/>
              <a:t>…</a:t>
            </a:r>
          </a:p>
          <a:p>
            <a:pPr lvl="2"/>
            <a:r>
              <a:rPr lang="is-IS" dirty="0"/>
              <a:t>then none of them will be able to grab the right fork!</a:t>
            </a:r>
          </a:p>
          <a:p>
            <a:pPr lvl="1"/>
            <a:r>
              <a:rPr lang="en-US" dirty="0"/>
              <a:t>Leads to a situation known as </a:t>
            </a:r>
            <a:r>
              <a:rPr lang="en-US" b="1" dirty="0"/>
              <a:t>deadlock</a:t>
            </a:r>
          </a:p>
        </p:txBody>
      </p:sp>
      <p:sp>
        <p:nvSpPr>
          <p:cNvPr id="4" name="Footer Placeholder 3">
            <a:extLst>
              <a:ext uri="{FF2B5EF4-FFF2-40B4-BE49-F238E27FC236}">
                <a16:creationId xmlns="" xmlns:a16="http://schemas.microsoft.com/office/drawing/2014/main" id="{28133D1E-3902-40FA-97A4-1453847A410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1955916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pic>
        <p:nvPicPr>
          <p:cNvPr id="3" name="Picture 2"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0" name="Picture 9"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1" name="Picture 10"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12" name="Picture 11"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920" y="4666550"/>
            <a:ext cx="342900" cy="825500"/>
          </a:xfrm>
          <a:prstGeom prst="rect">
            <a:avLst/>
          </a:prstGeom>
        </p:spPr>
      </p:pic>
      <p:pic>
        <p:nvPicPr>
          <p:cNvPr id="13" name="Picture 12"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98248">
            <a:off x="5181334" y="4146589"/>
            <a:ext cx="342900" cy="825500"/>
          </a:xfrm>
          <a:prstGeom prst="rect">
            <a:avLst/>
          </a:prstGeom>
        </p:spPr>
      </p:pic>
      <p:pic>
        <p:nvPicPr>
          <p:cNvPr id="14" name="Picture 1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48155">
            <a:off x="3653498" y="4109514"/>
            <a:ext cx="342900" cy="825500"/>
          </a:xfrm>
          <a:prstGeom prst="rect">
            <a:avLst/>
          </a:prstGeom>
        </p:spPr>
      </p:pic>
      <p:pic>
        <p:nvPicPr>
          <p:cNvPr id="15" name="Picture 1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74707">
            <a:off x="3951534" y="3173696"/>
            <a:ext cx="342900" cy="825500"/>
          </a:xfrm>
          <a:prstGeom prst="rect">
            <a:avLst/>
          </a:prstGeom>
        </p:spPr>
      </p:pic>
      <p:pic>
        <p:nvPicPr>
          <p:cNvPr id="16" name="Picture 15"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112128">
            <a:off x="4885686" y="3198543"/>
            <a:ext cx="342900" cy="825500"/>
          </a:xfrm>
          <a:prstGeom prst="rect">
            <a:avLst/>
          </a:prstGeom>
        </p:spPr>
      </p:pic>
      <p:pic>
        <p:nvPicPr>
          <p:cNvPr id="17" name="Picture 16"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57836">
            <a:off x="5377100" y="5385810"/>
            <a:ext cx="342900" cy="825500"/>
          </a:xfrm>
          <a:prstGeom prst="rect">
            <a:avLst/>
          </a:prstGeom>
        </p:spPr>
      </p:pic>
      <p:pic>
        <p:nvPicPr>
          <p:cNvPr id="19" name="Picture 18"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396376">
            <a:off x="2987196" y="4803372"/>
            <a:ext cx="342900" cy="825500"/>
          </a:xfrm>
          <a:prstGeom prst="rect">
            <a:avLst/>
          </a:prstGeom>
        </p:spPr>
      </p:pic>
      <p:pic>
        <p:nvPicPr>
          <p:cNvPr id="21" name="Picture 20"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39807">
            <a:off x="2867144" y="2907752"/>
            <a:ext cx="342900" cy="825500"/>
          </a:xfrm>
          <a:prstGeom prst="rect">
            <a:avLst/>
          </a:prstGeom>
        </p:spPr>
      </p:pic>
      <p:pic>
        <p:nvPicPr>
          <p:cNvPr id="24" name="Picture 2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845243" y="2290136"/>
            <a:ext cx="342900" cy="825500"/>
          </a:xfrm>
          <a:prstGeom prst="rect">
            <a:avLst/>
          </a:prstGeom>
        </p:spPr>
      </p:pic>
      <p:pic>
        <p:nvPicPr>
          <p:cNvPr id="25" name="Picture 2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75496">
            <a:off x="6057869" y="3789163"/>
            <a:ext cx="342900" cy="825500"/>
          </a:xfrm>
          <a:prstGeom prst="rect">
            <a:avLst/>
          </a:prstGeom>
        </p:spPr>
      </p:pic>
      <p:sp>
        <p:nvSpPr>
          <p:cNvPr id="4" name="TextBox 3"/>
          <p:cNvSpPr txBox="1"/>
          <p:nvPr/>
        </p:nvSpPr>
        <p:spPr>
          <a:xfrm>
            <a:off x="779463" y="1746852"/>
            <a:ext cx="1470625" cy="461665"/>
          </a:xfrm>
          <a:prstGeom prst="rect">
            <a:avLst/>
          </a:prstGeom>
          <a:noFill/>
        </p:spPr>
        <p:txBody>
          <a:bodyPr wrap="none" rtlCol="0">
            <a:spAutoFit/>
          </a:bodyPr>
          <a:lstStyle/>
          <a:p>
            <a:r>
              <a:rPr lang="en-US" sz="2400" b="1" dirty="0">
                <a:solidFill>
                  <a:schemeClr val="bg2"/>
                </a:solidFill>
              </a:rPr>
              <a:t>Deadlock</a:t>
            </a:r>
          </a:p>
        </p:txBody>
      </p:sp>
      <p:grpSp>
        <p:nvGrpSpPr>
          <p:cNvPr id="20" name="Group 19"/>
          <p:cNvGrpSpPr/>
          <p:nvPr/>
        </p:nvGrpSpPr>
        <p:grpSpPr>
          <a:xfrm>
            <a:off x="1981725" y="1827926"/>
            <a:ext cx="5457771" cy="4455492"/>
            <a:chOff x="1981725" y="1827926"/>
            <a:chExt cx="5457771" cy="4455492"/>
          </a:xfrm>
        </p:grpSpPr>
        <p:sp>
          <p:nvSpPr>
            <p:cNvPr id="22" name="TextBox 21"/>
            <p:cNvSpPr txBox="1"/>
            <p:nvPr/>
          </p:nvSpPr>
          <p:spPr>
            <a:xfrm>
              <a:off x="1981725" y="3396967"/>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sp>
          <p:nvSpPr>
            <p:cNvPr id="23" name="TextBox 22"/>
            <p:cNvSpPr txBox="1"/>
            <p:nvPr/>
          </p:nvSpPr>
          <p:spPr>
            <a:xfrm>
              <a:off x="2656572" y="5883308"/>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sp>
          <p:nvSpPr>
            <p:cNvPr id="26" name="TextBox 25"/>
            <p:cNvSpPr txBox="1"/>
            <p:nvPr/>
          </p:nvSpPr>
          <p:spPr>
            <a:xfrm>
              <a:off x="5928812" y="5883308"/>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sp>
          <p:nvSpPr>
            <p:cNvPr id="27" name="TextBox 26"/>
            <p:cNvSpPr txBox="1"/>
            <p:nvPr/>
          </p:nvSpPr>
          <p:spPr>
            <a:xfrm>
              <a:off x="6625537" y="3396967"/>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sp>
          <p:nvSpPr>
            <p:cNvPr id="28" name="TextBox 27"/>
            <p:cNvSpPr txBox="1"/>
            <p:nvPr/>
          </p:nvSpPr>
          <p:spPr>
            <a:xfrm>
              <a:off x="4824137" y="1827926"/>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grpSp>
      <p:sp>
        <p:nvSpPr>
          <p:cNvPr id="5" name="Footer Placeholder 4">
            <a:extLst>
              <a:ext uri="{FF2B5EF4-FFF2-40B4-BE49-F238E27FC236}">
                <a16:creationId xmlns="" xmlns:a16="http://schemas.microsoft.com/office/drawing/2014/main" id="{2C7DED8F-A5D8-41B6-A00C-B9950FFD1F0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3249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a:t>
            </a:r>
          </a:p>
        </p:txBody>
      </p:sp>
      <p:sp>
        <p:nvSpPr>
          <p:cNvPr id="3" name="Content Placeholder 2"/>
          <p:cNvSpPr>
            <a:spLocks noGrp="1"/>
          </p:cNvSpPr>
          <p:nvPr>
            <p:ph idx="1"/>
          </p:nvPr>
        </p:nvSpPr>
        <p:spPr/>
        <p:txBody>
          <a:bodyPr/>
          <a:lstStyle/>
          <a:p>
            <a:r>
              <a:rPr lang="en-US" dirty="0"/>
              <a:t>Deadlock can occur whenever</a:t>
            </a:r>
            <a:r>
              <a:rPr lang="is-IS" dirty="0"/>
              <a:t>…</a:t>
            </a:r>
          </a:p>
          <a:p>
            <a:pPr lvl="1"/>
            <a:r>
              <a:rPr lang="en-US" dirty="0"/>
              <a:t>two or more </a:t>
            </a:r>
            <a:r>
              <a:rPr lang="en-US" b="1" dirty="0"/>
              <a:t>threads</a:t>
            </a:r>
            <a:r>
              <a:rPr lang="en-US" dirty="0"/>
              <a:t> contend for</a:t>
            </a:r>
          </a:p>
          <a:p>
            <a:pPr lvl="1"/>
            <a:r>
              <a:rPr lang="en-US" dirty="0"/>
              <a:t>two or more </a:t>
            </a:r>
            <a:r>
              <a:rPr lang="en-US" b="1" dirty="0"/>
              <a:t>locks</a:t>
            </a:r>
          </a:p>
          <a:p>
            <a:r>
              <a:rPr lang="en-US" dirty="0"/>
              <a:t>Every thread ends up going to </a:t>
            </a:r>
            <a:r>
              <a:rPr lang="en-US" b="1" dirty="0"/>
              <a:t>sleep</a:t>
            </a:r>
            <a:r>
              <a:rPr lang="en-US" dirty="0"/>
              <a:t> waiting on a lock held by a </a:t>
            </a:r>
            <a:r>
              <a:rPr lang="en-US" b="1" i="1" dirty="0"/>
              <a:t>different</a:t>
            </a:r>
            <a:r>
              <a:rPr lang="en-US" dirty="0"/>
              <a:t> thread</a:t>
            </a:r>
          </a:p>
          <a:p>
            <a:r>
              <a:rPr lang="en-US" dirty="0"/>
              <a:t>No thread can </a:t>
            </a:r>
            <a:r>
              <a:rPr lang="en-US" b="1" dirty="0"/>
              <a:t>make progress</a:t>
            </a:r>
          </a:p>
        </p:txBody>
      </p:sp>
      <p:sp>
        <p:nvSpPr>
          <p:cNvPr id="4" name="Footer Placeholder 3">
            <a:extLst>
              <a:ext uri="{FF2B5EF4-FFF2-40B4-BE49-F238E27FC236}">
                <a16:creationId xmlns="" xmlns:a16="http://schemas.microsoft.com/office/drawing/2014/main" id="{AB64A224-8A0D-44E3-B6D9-D1FB98A18D6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6627805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Deadlock</a:t>
            </a:r>
          </a:p>
        </p:txBody>
      </p:sp>
      <p:sp>
        <p:nvSpPr>
          <p:cNvPr id="10" name="Rounded Rectangle 9"/>
          <p:cNvSpPr/>
          <p:nvPr/>
        </p:nvSpPr>
        <p:spPr>
          <a:xfrm>
            <a:off x="2466754" y="5472966"/>
            <a:ext cx="1480162" cy="769751"/>
          </a:xfrm>
          <a:prstGeom prst="round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2D3571"/>
                </a:solidFill>
                <a:latin typeface="Consolas"/>
                <a:cs typeface="Consolas"/>
              </a:rPr>
              <a:t>g_mutexA</a:t>
            </a:r>
            <a:endParaRPr lang="en-US" sz="1600" b="1" dirty="0">
              <a:solidFill>
                <a:srgbClr val="2D3571"/>
              </a:solidFill>
              <a:latin typeface="Consolas"/>
              <a:cs typeface="Consolas"/>
            </a:endParaRPr>
          </a:p>
        </p:txBody>
      </p:sp>
      <p:grpSp>
        <p:nvGrpSpPr>
          <p:cNvPr id="32" name="Group 31"/>
          <p:cNvGrpSpPr/>
          <p:nvPr/>
        </p:nvGrpSpPr>
        <p:grpSpPr>
          <a:xfrm>
            <a:off x="2977173" y="4250986"/>
            <a:ext cx="459325" cy="1435767"/>
            <a:chOff x="2694492" y="2530558"/>
            <a:chExt cx="459325" cy="1435767"/>
          </a:xfrm>
        </p:grpSpPr>
        <p:cxnSp>
          <p:nvCxnSpPr>
            <p:cNvPr id="14" name="Straight Connector 13"/>
            <p:cNvCxnSpPr/>
            <p:nvPr/>
          </p:nvCxnSpPr>
          <p:spPr>
            <a:xfrm>
              <a:off x="2924154" y="2530558"/>
              <a:ext cx="1" cy="906579"/>
            </a:xfrm>
            <a:prstGeom prst="line">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694492" y="3423463"/>
              <a:ext cx="459325" cy="542862"/>
              <a:chOff x="2443851" y="3354002"/>
              <a:chExt cx="740854" cy="875592"/>
            </a:xfrm>
          </p:grpSpPr>
          <p:sp>
            <p:nvSpPr>
              <p:cNvPr id="18" name="Block Arc 17"/>
              <p:cNvSpPr/>
              <p:nvPr/>
            </p:nvSpPr>
            <p:spPr>
              <a:xfrm>
                <a:off x="2540066" y="3354002"/>
                <a:ext cx="548424" cy="644667"/>
              </a:xfrm>
              <a:prstGeom prst="blockArc">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9" name="Rectangle 18"/>
              <p:cNvSpPr/>
              <p:nvPr/>
            </p:nvSpPr>
            <p:spPr>
              <a:xfrm>
                <a:off x="2443851" y="3621866"/>
                <a:ext cx="740854" cy="607728"/>
              </a:xfrm>
              <a:prstGeom prst="rect">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cxnSp>
        <p:nvCxnSpPr>
          <p:cNvPr id="20" name="Straight Connector 19"/>
          <p:cNvCxnSpPr/>
          <p:nvPr/>
        </p:nvCxnSpPr>
        <p:spPr>
          <a:xfrm flipH="1">
            <a:off x="3376846" y="4250986"/>
            <a:ext cx="1953637" cy="991053"/>
          </a:xfrm>
          <a:prstGeom prst="line">
            <a:avLst/>
          </a:prstGeom>
          <a:ln w="25400">
            <a:solidFill>
              <a:schemeClr val="bg2">
                <a:lumMod val="75000"/>
                <a:lumOff val="2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4889820" y="5472966"/>
            <a:ext cx="1480162" cy="769751"/>
          </a:xfrm>
          <a:prstGeom prst="round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005000"/>
                </a:solidFill>
                <a:latin typeface="Consolas"/>
                <a:cs typeface="Consolas"/>
              </a:rPr>
              <a:t>g_mutexB</a:t>
            </a:r>
            <a:endParaRPr lang="en-US" sz="1600" b="1" dirty="0">
              <a:solidFill>
                <a:srgbClr val="005000"/>
              </a:solidFill>
              <a:latin typeface="Consolas"/>
              <a:cs typeface="Consolas"/>
            </a:endParaRPr>
          </a:p>
        </p:txBody>
      </p:sp>
      <p:grpSp>
        <p:nvGrpSpPr>
          <p:cNvPr id="33" name="Group 32"/>
          <p:cNvGrpSpPr/>
          <p:nvPr/>
        </p:nvGrpSpPr>
        <p:grpSpPr>
          <a:xfrm>
            <a:off x="5400239" y="4250986"/>
            <a:ext cx="459325" cy="1435767"/>
            <a:chOff x="5117558" y="2530558"/>
            <a:chExt cx="459325" cy="1435767"/>
          </a:xfrm>
        </p:grpSpPr>
        <p:cxnSp>
          <p:nvCxnSpPr>
            <p:cNvPr id="25" name="Straight Connector 24"/>
            <p:cNvCxnSpPr/>
            <p:nvPr/>
          </p:nvCxnSpPr>
          <p:spPr>
            <a:xfrm>
              <a:off x="5347220" y="2530558"/>
              <a:ext cx="1" cy="906579"/>
            </a:xfrm>
            <a:prstGeom prst="line">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5117558" y="3423463"/>
              <a:ext cx="459325" cy="542862"/>
              <a:chOff x="2443851" y="3354002"/>
              <a:chExt cx="740854" cy="875592"/>
            </a:xfrm>
          </p:grpSpPr>
          <p:sp>
            <p:nvSpPr>
              <p:cNvPr id="27" name="Block Arc 26"/>
              <p:cNvSpPr/>
              <p:nvPr/>
            </p:nvSpPr>
            <p:spPr>
              <a:xfrm>
                <a:off x="2540066" y="3354002"/>
                <a:ext cx="548424" cy="644667"/>
              </a:xfrm>
              <a:prstGeom prst="blockArc">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8" name="Rectangle 27"/>
              <p:cNvSpPr/>
              <p:nvPr/>
            </p:nvSpPr>
            <p:spPr>
              <a:xfrm>
                <a:off x="2443851" y="3621866"/>
                <a:ext cx="740854" cy="607728"/>
              </a:xfrm>
              <a:prstGeom prst="rect">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cxnSp>
        <p:nvCxnSpPr>
          <p:cNvPr id="30" name="Straight Connector 29"/>
          <p:cNvCxnSpPr/>
          <p:nvPr/>
        </p:nvCxnSpPr>
        <p:spPr>
          <a:xfrm>
            <a:off x="3506255" y="4250986"/>
            <a:ext cx="1953637" cy="991053"/>
          </a:xfrm>
          <a:prstGeom prst="line">
            <a:avLst/>
          </a:prstGeom>
          <a:ln w="25400">
            <a:solidFill>
              <a:schemeClr val="bg2">
                <a:lumMod val="75000"/>
                <a:lumOff val="2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624736" y="3712160"/>
            <a:ext cx="1164198" cy="53882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thread0</a:t>
            </a:r>
          </a:p>
        </p:txBody>
      </p:sp>
      <p:sp>
        <p:nvSpPr>
          <p:cNvPr id="23" name="Rectangle 22"/>
          <p:cNvSpPr/>
          <p:nvPr/>
        </p:nvSpPr>
        <p:spPr>
          <a:xfrm>
            <a:off x="5047802" y="3712160"/>
            <a:ext cx="1164198" cy="53882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thread1</a:t>
            </a:r>
          </a:p>
        </p:txBody>
      </p:sp>
      <p:grpSp>
        <p:nvGrpSpPr>
          <p:cNvPr id="36" name="Group 35"/>
          <p:cNvGrpSpPr/>
          <p:nvPr/>
        </p:nvGrpSpPr>
        <p:grpSpPr>
          <a:xfrm>
            <a:off x="2350502" y="3394637"/>
            <a:ext cx="1438433" cy="856349"/>
            <a:chOff x="2350502" y="2213035"/>
            <a:chExt cx="1438433" cy="856349"/>
          </a:xfrm>
        </p:grpSpPr>
        <p:sp>
          <p:nvSpPr>
            <p:cNvPr id="35" name="Rectangle 34"/>
            <p:cNvSpPr/>
            <p:nvPr/>
          </p:nvSpPr>
          <p:spPr>
            <a:xfrm>
              <a:off x="2624737" y="2530558"/>
              <a:ext cx="1164198" cy="538826"/>
            </a:xfrm>
            <a:prstGeom prst="rect">
              <a:avLst/>
            </a:prstGeom>
            <a:solidFill>
              <a:schemeClr val="tx1">
                <a:lumMod val="75000"/>
              </a:schemeClr>
            </a:solidFill>
            <a:ln>
              <a:solidFill>
                <a:schemeClr val="bg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2">
                      <a:lumMod val="75000"/>
                      <a:lumOff val="25000"/>
                    </a:schemeClr>
                  </a:solidFill>
                </a:rPr>
                <a:t>thread0</a:t>
              </a:r>
            </a:p>
          </p:txBody>
        </p:sp>
        <p:sp>
          <p:nvSpPr>
            <p:cNvPr id="34" name="TextBox 33"/>
            <p:cNvSpPr txBox="1"/>
            <p:nvPr/>
          </p:nvSpPr>
          <p:spPr>
            <a:xfrm rot="20494125">
              <a:off x="2350502" y="2213035"/>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grpSp>
      <p:grpSp>
        <p:nvGrpSpPr>
          <p:cNvPr id="37" name="Group 36"/>
          <p:cNvGrpSpPr/>
          <p:nvPr/>
        </p:nvGrpSpPr>
        <p:grpSpPr>
          <a:xfrm>
            <a:off x="4773567" y="3393578"/>
            <a:ext cx="1438433" cy="856349"/>
            <a:chOff x="2350502" y="2213035"/>
            <a:chExt cx="1438433" cy="856349"/>
          </a:xfrm>
        </p:grpSpPr>
        <p:sp>
          <p:nvSpPr>
            <p:cNvPr id="38" name="Rectangle 37"/>
            <p:cNvSpPr/>
            <p:nvPr/>
          </p:nvSpPr>
          <p:spPr>
            <a:xfrm>
              <a:off x="2624737" y="2530558"/>
              <a:ext cx="1164198" cy="538826"/>
            </a:xfrm>
            <a:prstGeom prst="rect">
              <a:avLst/>
            </a:prstGeom>
            <a:solidFill>
              <a:schemeClr val="tx1">
                <a:lumMod val="75000"/>
              </a:schemeClr>
            </a:solidFill>
            <a:ln>
              <a:solidFill>
                <a:schemeClr val="bg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2">
                      <a:lumMod val="75000"/>
                      <a:lumOff val="25000"/>
                    </a:schemeClr>
                  </a:solidFill>
                </a:rPr>
                <a:t>thread1</a:t>
              </a:r>
            </a:p>
          </p:txBody>
        </p:sp>
        <p:sp>
          <p:nvSpPr>
            <p:cNvPr id="39" name="TextBox 38"/>
            <p:cNvSpPr txBox="1"/>
            <p:nvPr/>
          </p:nvSpPr>
          <p:spPr>
            <a:xfrm rot="20494125">
              <a:off x="2350502" y="2213035"/>
              <a:ext cx="813959" cy="400110"/>
            </a:xfrm>
            <a:prstGeom prst="rect">
              <a:avLst/>
            </a:prstGeom>
            <a:noFill/>
          </p:spPr>
          <p:txBody>
            <a:bodyPr wrap="none" rtlCol="0">
              <a:spAutoFit/>
            </a:bodyPr>
            <a:lstStyle/>
            <a:p>
              <a:r>
                <a:rPr lang="en-US" sz="2000" i="1" dirty="0" err="1">
                  <a:solidFill>
                    <a:schemeClr val="bg2"/>
                  </a:solidFill>
                </a:rPr>
                <a:t>zzz</a:t>
              </a:r>
              <a:r>
                <a:rPr lang="is-IS" sz="2000" i="1" dirty="0">
                  <a:solidFill>
                    <a:schemeClr val="bg2"/>
                  </a:solidFill>
                </a:rPr>
                <a:t>…</a:t>
              </a:r>
              <a:endParaRPr lang="en-US" sz="2000" i="1" dirty="0">
                <a:solidFill>
                  <a:schemeClr val="bg2"/>
                </a:solidFill>
              </a:endParaRPr>
            </a:p>
          </p:txBody>
        </p:sp>
      </p:grpSp>
      <p:sp>
        <p:nvSpPr>
          <p:cNvPr id="40" name="TextBox 39"/>
          <p:cNvSpPr txBox="1"/>
          <p:nvPr/>
        </p:nvSpPr>
        <p:spPr>
          <a:xfrm>
            <a:off x="1158017" y="1652846"/>
            <a:ext cx="2788900" cy="1878387"/>
          </a:xfrm>
          <a:prstGeom prst="rect">
            <a:avLst/>
          </a:prstGeom>
          <a:noFill/>
        </p:spPr>
        <p:txBody>
          <a:bodyPr wrap="square" rtlCol="0">
            <a:noAutofit/>
          </a:bodyPr>
          <a:lstStyle/>
          <a:p>
            <a:r>
              <a:rPr lang="en-US" dirty="0">
                <a:solidFill>
                  <a:schemeClr val="bg2"/>
                </a:solidFill>
                <a:latin typeface="Consolas"/>
                <a:cs typeface="Consolas"/>
              </a:rPr>
              <a:t>void thread0()</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rgbClr val="3F5CA4"/>
                </a:solidFill>
                <a:latin typeface="Consolas"/>
                <a:cs typeface="Consolas"/>
              </a:rPr>
              <a:t>g_mutexA</a:t>
            </a:r>
            <a:r>
              <a:rPr lang="en-US" dirty="0" err="1">
                <a:solidFill>
                  <a:schemeClr val="bg2"/>
                </a:solidFill>
                <a:latin typeface="Consolas"/>
                <a:cs typeface="Consolas"/>
              </a:rPr>
              <a:t>.lock</a:t>
            </a:r>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rgbClr val="0F6217"/>
                </a:solidFill>
                <a:latin typeface="Consolas"/>
                <a:cs typeface="Consolas"/>
              </a:rPr>
              <a:t>g_mutexB</a:t>
            </a:r>
            <a:r>
              <a:rPr lang="en-US" dirty="0" err="1">
                <a:solidFill>
                  <a:schemeClr val="bg2"/>
                </a:solidFill>
                <a:latin typeface="Consolas"/>
                <a:cs typeface="Consolas"/>
              </a:rPr>
              <a:t>.lock</a:t>
            </a:r>
            <a:r>
              <a:rPr lang="en-US" dirty="0">
                <a:solidFill>
                  <a:schemeClr val="bg2"/>
                </a:solidFill>
                <a:latin typeface="Consolas"/>
                <a:cs typeface="Consolas"/>
              </a:rPr>
              <a:t>();</a:t>
            </a:r>
          </a:p>
          <a:p>
            <a:r>
              <a:rPr lang="en-US" dirty="0">
                <a:solidFill>
                  <a:schemeClr val="bg2"/>
                </a:solidFill>
                <a:latin typeface="Consolas"/>
                <a:cs typeface="Consolas"/>
              </a:rPr>
              <a:t>    // ...</a:t>
            </a:r>
          </a:p>
          <a:p>
            <a:r>
              <a:rPr lang="en-US" dirty="0">
                <a:solidFill>
                  <a:schemeClr val="bg2"/>
                </a:solidFill>
                <a:latin typeface="Consolas"/>
                <a:cs typeface="Consolas"/>
              </a:rPr>
              <a:t>}</a:t>
            </a:r>
          </a:p>
        </p:txBody>
      </p:sp>
      <p:sp>
        <p:nvSpPr>
          <p:cNvPr id="41" name="TextBox 40"/>
          <p:cNvSpPr txBox="1"/>
          <p:nvPr/>
        </p:nvSpPr>
        <p:spPr>
          <a:xfrm>
            <a:off x="5330484" y="1652846"/>
            <a:ext cx="2847762" cy="1878387"/>
          </a:xfrm>
          <a:prstGeom prst="rect">
            <a:avLst/>
          </a:prstGeom>
          <a:noFill/>
        </p:spPr>
        <p:txBody>
          <a:bodyPr wrap="square" rtlCol="0">
            <a:noAutofit/>
          </a:bodyPr>
          <a:lstStyle/>
          <a:p>
            <a:r>
              <a:rPr lang="en-US" dirty="0">
                <a:solidFill>
                  <a:schemeClr val="bg2"/>
                </a:solidFill>
                <a:latin typeface="Consolas"/>
                <a:cs typeface="Consolas"/>
              </a:rPr>
              <a:t>void thread1()</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rgbClr val="0F6217"/>
                </a:solidFill>
                <a:latin typeface="Consolas"/>
                <a:cs typeface="Consolas"/>
              </a:rPr>
              <a:t>g_mutexB</a:t>
            </a:r>
            <a:r>
              <a:rPr lang="en-US" dirty="0" err="1">
                <a:solidFill>
                  <a:schemeClr val="bg2"/>
                </a:solidFill>
                <a:latin typeface="Consolas"/>
                <a:cs typeface="Consolas"/>
              </a:rPr>
              <a:t>.lock</a:t>
            </a:r>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rgbClr val="3F5CA4"/>
                </a:solidFill>
                <a:latin typeface="Consolas"/>
                <a:cs typeface="Consolas"/>
              </a:rPr>
              <a:t>g_mutexA</a:t>
            </a:r>
            <a:r>
              <a:rPr lang="en-US" dirty="0" err="1">
                <a:solidFill>
                  <a:schemeClr val="bg2"/>
                </a:solidFill>
                <a:latin typeface="Consolas"/>
                <a:cs typeface="Consolas"/>
              </a:rPr>
              <a:t>.lock</a:t>
            </a:r>
            <a:r>
              <a:rPr lang="en-US" dirty="0">
                <a:solidFill>
                  <a:schemeClr val="bg2"/>
                </a:solidFill>
                <a:latin typeface="Consolas"/>
                <a:cs typeface="Consolas"/>
              </a:rPr>
              <a:t>();</a:t>
            </a:r>
          </a:p>
          <a:p>
            <a:r>
              <a:rPr lang="en-US" dirty="0">
                <a:solidFill>
                  <a:schemeClr val="bg2"/>
                </a:solidFill>
                <a:latin typeface="Consolas"/>
                <a:cs typeface="Consolas"/>
              </a:rPr>
              <a:t>    // ...</a:t>
            </a:r>
          </a:p>
          <a:p>
            <a:r>
              <a:rPr lang="en-US" dirty="0">
                <a:solidFill>
                  <a:schemeClr val="bg2"/>
                </a:solidFill>
                <a:latin typeface="Consolas"/>
                <a:cs typeface="Consolas"/>
              </a:rPr>
              <a:t>}</a:t>
            </a:r>
          </a:p>
        </p:txBody>
      </p:sp>
      <p:sp>
        <p:nvSpPr>
          <p:cNvPr id="2" name="Footer Placeholder 1">
            <a:extLst>
              <a:ext uri="{FF2B5EF4-FFF2-40B4-BE49-F238E27FC236}">
                <a16:creationId xmlns="" xmlns:a16="http://schemas.microsoft.com/office/drawing/2014/main" id="{7ED30918-34F4-4E09-86BC-47D28CD50D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7348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844316" y="5135686"/>
            <a:ext cx="5455368" cy="1273318"/>
            <a:chOff x="461831" y="5135686"/>
            <a:chExt cx="5455368" cy="1273318"/>
          </a:xfrm>
        </p:grpSpPr>
        <p:grpSp>
          <p:nvGrpSpPr>
            <p:cNvPr id="34" name="Group 33"/>
            <p:cNvGrpSpPr/>
            <p:nvPr/>
          </p:nvGrpSpPr>
          <p:grpSpPr>
            <a:xfrm>
              <a:off x="461832" y="5135686"/>
              <a:ext cx="4781866" cy="394497"/>
              <a:chOff x="461832" y="5135686"/>
              <a:chExt cx="4781866" cy="394497"/>
            </a:xfrm>
          </p:grpSpPr>
          <p:sp>
            <p:nvSpPr>
              <p:cNvPr id="4" name="Rectangle 3"/>
              <p:cNvSpPr/>
              <p:nvPr/>
            </p:nvSpPr>
            <p:spPr>
              <a:xfrm>
                <a:off x="461832" y="5135686"/>
                <a:ext cx="114495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9" name="Rectangle 8"/>
              <p:cNvSpPr/>
              <p:nvPr/>
            </p:nvSpPr>
            <p:spPr>
              <a:xfrm>
                <a:off x="1606787" y="5135686"/>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10" name="Rectangle 9"/>
              <p:cNvSpPr/>
              <p:nvPr/>
            </p:nvSpPr>
            <p:spPr>
              <a:xfrm>
                <a:off x="2280290" y="5135686"/>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sp>
            <p:nvSpPr>
              <p:cNvPr id="12" name="Rectangle 11"/>
              <p:cNvSpPr/>
              <p:nvPr/>
            </p:nvSpPr>
            <p:spPr>
              <a:xfrm>
                <a:off x="3761994" y="5135686"/>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1</a:t>
                </a:r>
              </a:p>
            </p:txBody>
          </p:sp>
        </p:grpSp>
        <p:grpSp>
          <p:nvGrpSpPr>
            <p:cNvPr id="35" name="Group 34"/>
            <p:cNvGrpSpPr/>
            <p:nvPr/>
          </p:nvGrpSpPr>
          <p:grpSpPr>
            <a:xfrm>
              <a:off x="461831" y="5575096"/>
              <a:ext cx="3300162" cy="394497"/>
              <a:chOff x="461831" y="5579083"/>
              <a:chExt cx="3300162" cy="394497"/>
            </a:xfrm>
          </p:grpSpPr>
          <p:sp>
            <p:nvSpPr>
              <p:cNvPr id="13" name="Rectangle 12"/>
              <p:cNvSpPr/>
              <p:nvPr/>
            </p:nvSpPr>
            <p:spPr>
              <a:xfrm>
                <a:off x="461831" y="5579083"/>
                <a:ext cx="114495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14" name="Rectangle 13"/>
              <p:cNvSpPr/>
              <p:nvPr/>
            </p:nvSpPr>
            <p:spPr>
              <a:xfrm>
                <a:off x="1606786" y="5579083"/>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15" name="Rectangle 14"/>
              <p:cNvSpPr/>
              <p:nvPr/>
            </p:nvSpPr>
            <p:spPr>
              <a:xfrm>
                <a:off x="2280289" y="5579083"/>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grpSp>
        <p:grpSp>
          <p:nvGrpSpPr>
            <p:cNvPr id="36" name="Group 35"/>
            <p:cNvGrpSpPr/>
            <p:nvPr/>
          </p:nvGrpSpPr>
          <p:grpSpPr>
            <a:xfrm>
              <a:off x="461832" y="6014507"/>
              <a:ext cx="5455367" cy="394497"/>
              <a:chOff x="461832" y="6014507"/>
              <a:chExt cx="5455367" cy="394497"/>
            </a:xfrm>
          </p:grpSpPr>
          <p:sp>
            <p:nvSpPr>
              <p:cNvPr id="17" name="Rectangle 16"/>
              <p:cNvSpPr/>
              <p:nvPr/>
            </p:nvSpPr>
            <p:spPr>
              <a:xfrm>
                <a:off x="461832" y="6014507"/>
                <a:ext cx="1818456"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Extended </a:t>
                </a: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18" name="Rectangle 17"/>
              <p:cNvSpPr/>
              <p:nvPr/>
            </p:nvSpPr>
            <p:spPr>
              <a:xfrm>
                <a:off x="2280288" y="6014507"/>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19" name="Rectangle 18"/>
              <p:cNvSpPr/>
              <p:nvPr/>
            </p:nvSpPr>
            <p:spPr>
              <a:xfrm>
                <a:off x="2953791" y="6014507"/>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sp>
            <p:nvSpPr>
              <p:cNvPr id="20" name="Rectangle 19"/>
              <p:cNvSpPr/>
              <p:nvPr/>
            </p:nvSpPr>
            <p:spPr>
              <a:xfrm>
                <a:off x="4435495" y="6014507"/>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1</a:t>
                </a:r>
              </a:p>
            </p:txBody>
          </p:sp>
        </p:grpSp>
      </p:grpSp>
      <p:grpSp>
        <p:nvGrpSpPr>
          <p:cNvPr id="41" name="Group 40"/>
          <p:cNvGrpSpPr/>
          <p:nvPr/>
        </p:nvGrpSpPr>
        <p:grpSpPr>
          <a:xfrm>
            <a:off x="2181066" y="5134105"/>
            <a:ext cx="4781868" cy="1279710"/>
            <a:chOff x="6165818" y="5134105"/>
            <a:chExt cx="4781868" cy="1279710"/>
          </a:xfrm>
        </p:grpSpPr>
        <p:grpSp>
          <p:nvGrpSpPr>
            <p:cNvPr id="38" name="Group 37"/>
            <p:cNvGrpSpPr/>
            <p:nvPr/>
          </p:nvGrpSpPr>
          <p:grpSpPr>
            <a:xfrm>
              <a:off x="6165818" y="5134105"/>
              <a:ext cx="4781866" cy="394497"/>
              <a:chOff x="6165818" y="5134105"/>
              <a:chExt cx="4781866" cy="394497"/>
            </a:xfrm>
          </p:grpSpPr>
          <p:sp>
            <p:nvSpPr>
              <p:cNvPr id="21" name="Rectangle 20"/>
              <p:cNvSpPr/>
              <p:nvPr/>
            </p:nvSpPr>
            <p:spPr>
              <a:xfrm>
                <a:off x="6165818" y="5134105"/>
                <a:ext cx="114495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22" name="Rectangle 21"/>
              <p:cNvSpPr/>
              <p:nvPr/>
            </p:nvSpPr>
            <p:spPr>
              <a:xfrm>
                <a:off x="7310773" y="5134105"/>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23" name="Rectangle 22"/>
              <p:cNvSpPr/>
              <p:nvPr/>
            </p:nvSpPr>
            <p:spPr>
              <a:xfrm>
                <a:off x="7984276" y="5134105"/>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sp>
            <p:nvSpPr>
              <p:cNvPr id="24" name="Rectangle 23"/>
              <p:cNvSpPr/>
              <p:nvPr/>
            </p:nvSpPr>
            <p:spPr>
              <a:xfrm>
                <a:off x="9465980" y="5134105"/>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1</a:t>
                </a:r>
              </a:p>
            </p:txBody>
          </p:sp>
        </p:grpSp>
        <p:grpSp>
          <p:nvGrpSpPr>
            <p:cNvPr id="39" name="Group 38"/>
            <p:cNvGrpSpPr/>
            <p:nvPr/>
          </p:nvGrpSpPr>
          <p:grpSpPr>
            <a:xfrm>
              <a:off x="6165819" y="5576711"/>
              <a:ext cx="4781866" cy="394497"/>
              <a:chOff x="6165819" y="5578293"/>
              <a:chExt cx="4781866" cy="394497"/>
            </a:xfrm>
          </p:grpSpPr>
          <p:sp>
            <p:nvSpPr>
              <p:cNvPr id="26" name="Rectangle 25"/>
              <p:cNvSpPr/>
              <p:nvPr/>
            </p:nvSpPr>
            <p:spPr>
              <a:xfrm>
                <a:off x="6165819" y="5578293"/>
                <a:ext cx="114495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27" name="Rectangle 26"/>
              <p:cNvSpPr/>
              <p:nvPr/>
            </p:nvSpPr>
            <p:spPr>
              <a:xfrm>
                <a:off x="7310774" y="5578293"/>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28" name="Rectangle 27"/>
              <p:cNvSpPr/>
              <p:nvPr/>
            </p:nvSpPr>
            <p:spPr>
              <a:xfrm>
                <a:off x="7984277" y="5578293"/>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sp>
            <p:nvSpPr>
              <p:cNvPr id="29" name="Rectangle 28"/>
              <p:cNvSpPr/>
              <p:nvPr/>
            </p:nvSpPr>
            <p:spPr>
              <a:xfrm>
                <a:off x="9465981" y="5578293"/>
                <a:ext cx="1481704" cy="394497"/>
              </a:xfrm>
              <a:prstGeom prst="rect">
                <a:avLst/>
              </a:prstGeom>
              <a:solidFill>
                <a:schemeClr val="tx1">
                  <a:lumMod val="9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lumMod val="50000"/>
                        <a:lumOff val="50000"/>
                      </a:schemeClr>
                    </a:solidFill>
                    <a:latin typeface="Calisto MT"/>
                    <a:cs typeface="Calisto MT"/>
                  </a:rPr>
                  <a:t>Operand 1</a:t>
                </a:r>
              </a:p>
            </p:txBody>
          </p:sp>
        </p:grpSp>
        <p:grpSp>
          <p:nvGrpSpPr>
            <p:cNvPr id="40" name="Group 39"/>
            <p:cNvGrpSpPr/>
            <p:nvPr/>
          </p:nvGrpSpPr>
          <p:grpSpPr>
            <a:xfrm>
              <a:off x="6165820" y="6019318"/>
              <a:ext cx="4781866" cy="394497"/>
              <a:chOff x="6165820" y="6019318"/>
              <a:chExt cx="4781866" cy="394497"/>
            </a:xfrm>
          </p:grpSpPr>
          <p:sp>
            <p:nvSpPr>
              <p:cNvPr id="30" name="Rectangle 29"/>
              <p:cNvSpPr/>
              <p:nvPr/>
            </p:nvSpPr>
            <p:spPr>
              <a:xfrm>
                <a:off x="6165820" y="6019318"/>
                <a:ext cx="114495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solidFill>
                      <a:srgbClr val="333333"/>
                    </a:solidFill>
                    <a:latin typeface="Calisto MT"/>
                    <a:cs typeface="Calisto MT"/>
                  </a:rPr>
                  <a:t>Opcode</a:t>
                </a:r>
                <a:endParaRPr lang="en-US" sz="1600" dirty="0">
                  <a:solidFill>
                    <a:srgbClr val="333333"/>
                  </a:solidFill>
                  <a:latin typeface="Calisto MT"/>
                  <a:cs typeface="Calisto MT"/>
                </a:endParaRPr>
              </a:p>
            </p:txBody>
          </p:sp>
          <p:sp>
            <p:nvSpPr>
              <p:cNvPr id="31" name="Rectangle 30"/>
              <p:cNvSpPr/>
              <p:nvPr/>
            </p:nvSpPr>
            <p:spPr>
              <a:xfrm>
                <a:off x="7310775" y="6019318"/>
                <a:ext cx="673502"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AM</a:t>
                </a:r>
              </a:p>
            </p:txBody>
          </p:sp>
          <p:sp>
            <p:nvSpPr>
              <p:cNvPr id="32" name="Rectangle 31"/>
              <p:cNvSpPr/>
              <p:nvPr/>
            </p:nvSpPr>
            <p:spPr>
              <a:xfrm>
                <a:off x="7984278" y="6019318"/>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0</a:t>
                </a:r>
              </a:p>
            </p:txBody>
          </p:sp>
          <p:sp>
            <p:nvSpPr>
              <p:cNvPr id="33" name="Rectangle 32"/>
              <p:cNvSpPr/>
              <p:nvPr/>
            </p:nvSpPr>
            <p:spPr>
              <a:xfrm>
                <a:off x="9465982" y="6019318"/>
                <a:ext cx="1481704" cy="394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alisto MT"/>
                    <a:cs typeface="Calisto MT"/>
                  </a:rPr>
                  <a:t>Operand 1</a:t>
                </a:r>
              </a:p>
            </p:txBody>
          </p:sp>
        </p:grpSp>
      </p:grpSp>
      <p:sp>
        <p:nvSpPr>
          <p:cNvPr id="2" name="Title 1"/>
          <p:cNvSpPr>
            <a:spLocks noGrp="1"/>
          </p:cNvSpPr>
          <p:nvPr>
            <p:ph type="title"/>
          </p:nvPr>
        </p:nvSpPr>
        <p:spPr/>
        <p:txBody>
          <a:bodyPr/>
          <a:lstStyle/>
          <a:p>
            <a:r>
              <a:rPr lang="en-US" dirty="0"/>
              <a:t>Machine Language</a:t>
            </a:r>
          </a:p>
        </p:txBody>
      </p:sp>
      <p:sp>
        <p:nvSpPr>
          <p:cNvPr id="3" name="Content Placeholder 2"/>
          <p:cNvSpPr>
            <a:spLocks noGrp="1"/>
          </p:cNvSpPr>
          <p:nvPr>
            <p:ph idx="1"/>
          </p:nvPr>
        </p:nvSpPr>
        <p:spPr/>
        <p:txBody>
          <a:bodyPr/>
          <a:lstStyle/>
          <a:p>
            <a:r>
              <a:rPr lang="en-US" dirty="0"/>
              <a:t>Each ML instruction comprised of:</a:t>
            </a:r>
          </a:p>
          <a:p>
            <a:pPr lvl="1"/>
            <a:r>
              <a:rPr lang="en-US" b="1" dirty="0" err="1"/>
              <a:t>Opcode</a:t>
            </a:r>
            <a:r>
              <a:rPr lang="en-US" dirty="0"/>
              <a:t>: </a:t>
            </a:r>
            <a:r>
              <a:rPr lang="en-US" b="1" i="1" dirty="0"/>
              <a:t>which </a:t>
            </a:r>
            <a:r>
              <a:rPr lang="en-US" dirty="0"/>
              <a:t>operation to perform</a:t>
            </a:r>
          </a:p>
          <a:p>
            <a:pPr lvl="1"/>
            <a:r>
              <a:rPr lang="en-US" b="1" dirty="0"/>
              <a:t>Addressing mode flags</a:t>
            </a:r>
            <a:r>
              <a:rPr lang="en-US" dirty="0"/>
              <a:t>: </a:t>
            </a:r>
            <a:r>
              <a:rPr lang="en-US" b="1" i="1" dirty="0"/>
              <a:t>how</a:t>
            </a:r>
            <a:r>
              <a:rPr lang="en-US" dirty="0"/>
              <a:t> to perform the operation</a:t>
            </a:r>
          </a:p>
          <a:p>
            <a:pPr lvl="1"/>
            <a:r>
              <a:rPr lang="en-US" b="1" dirty="0"/>
              <a:t>Operands</a:t>
            </a:r>
            <a:r>
              <a:rPr lang="en-US" dirty="0"/>
              <a:t>: on </a:t>
            </a:r>
            <a:r>
              <a:rPr lang="en-US" b="1" i="1" dirty="0"/>
              <a:t>what data </a:t>
            </a:r>
            <a:r>
              <a:rPr lang="en-US" dirty="0"/>
              <a:t>should CPU operate</a:t>
            </a:r>
          </a:p>
          <a:p>
            <a:r>
              <a:rPr lang="en-US" dirty="0"/>
              <a:t>An ML instruction is encoded into an </a:t>
            </a:r>
            <a:r>
              <a:rPr lang="en-US" b="1" dirty="0"/>
              <a:t>instruction word</a:t>
            </a:r>
          </a:p>
          <a:p>
            <a:pPr lvl="1"/>
            <a:r>
              <a:rPr lang="en-US" dirty="0"/>
              <a:t>Can be fixed-width or variable width</a:t>
            </a:r>
          </a:p>
          <a:p>
            <a:pPr lvl="1"/>
            <a:endParaRPr lang="en-US" dirty="0"/>
          </a:p>
        </p:txBody>
      </p:sp>
      <p:sp>
        <p:nvSpPr>
          <p:cNvPr id="5" name="Footer Placeholder 4">
            <a:extLst>
              <a:ext uri="{FF2B5EF4-FFF2-40B4-BE49-F238E27FC236}">
                <a16:creationId xmlns="" xmlns:a16="http://schemas.microsoft.com/office/drawing/2014/main" id="{E8C569C7-F0B9-41CE-A321-5303CE09C2F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1522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a:t>
            </a:r>
          </a:p>
        </p:txBody>
      </p:sp>
      <p:sp>
        <p:nvSpPr>
          <p:cNvPr id="3" name="Content Placeholder 2"/>
          <p:cNvSpPr>
            <a:spLocks noGrp="1"/>
          </p:cNvSpPr>
          <p:nvPr>
            <p:ph idx="1"/>
          </p:nvPr>
        </p:nvSpPr>
        <p:spPr/>
        <p:txBody>
          <a:bodyPr/>
          <a:lstStyle/>
          <a:p>
            <a:r>
              <a:rPr lang="en-US" dirty="0"/>
              <a:t>We can reason about deadlock by drawing connected graphs</a:t>
            </a:r>
          </a:p>
          <a:p>
            <a:pPr lvl="1"/>
            <a:r>
              <a:rPr lang="en-US" dirty="0"/>
              <a:t>Nodes represent threads (T</a:t>
            </a:r>
            <a:r>
              <a:rPr lang="en-US" i="1" baseline="-25000" dirty="0"/>
              <a:t>i</a:t>
            </a:r>
            <a:r>
              <a:rPr lang="en-US" dirty="0"/>
              <a:t>) and resources (</a:t>
            </a:r>
            <a:r>
              <a:rPr lang="en-US" dirty="0" err="1"/>
              <a:t>R</a:t>
            </a:r>
            <a:r>
              <a:rPr lang="en-US" i="1" baseline="-25000" dirty="0" err="1"/>
              <a:t>j</a:t>
            </a:r>
            <a:r>
              <a:rPr lang="en-US" dirty="0"/>
              <a:t>)</a:t>
            </a:r>
          </a:p>
          <a:p>
            <a:pPr lvl="1"/>
            <a:r>
              <a:rPr lang="en-US" dirty="0"/>
              <a:t>Directed edges represent locks</a:t>
            </a:r>
          </a:p>
          <a:p>
            <a:pPr lvl="2"/>
            <a:r>
              <a:rPr lang="en-US" dirty="0"/>
              <a:t>T </a:t>
            </a:r>
            <a:r>
              <a:rPr lang="en-US" dirty="0">
                <a:sym typeface="Wingdings"/>
              </a:rPr>
              <a:t> R: Thread T waiting for resource R</a:t>
            </a:r>
          </a:p>
          <a:p>
            <a:pPr lvl="2"/>
            <a:r>
              <a:rPr lang="en-US" dirty="0">
                <a:sym typeface="Wingdings"/>
              </a:rPr>
              <a:t>R  T: Resource R held/locked by thread T</a:t>
            </a:r>
          </a:p>
          <a:p>
            <a:r>
              <a:rPr lang="en-US" b="1" dirty="0">
                <a:sym typeface="Wingdings"/>
              </a:rPr>
              <a:t>Resource graph </a:t>
            </a:r>
            <a:r>
              <a:rPr lang="en-US" dirty="0">
                <a:sym typeface="Wingdings"/>
              </a:rPr>
              <a:t>includes both the </a:t>
            </a:r>
            <a:r>
              <a:rPr lang="en-US" dirty="0" err="1">
                <a:sym typeface="Wingdings"/>
              </a:rPr>
              <a:t>Ts</a:t>
            </a:r>
            <a:r>
              <a:rPr lang="en-US" dirty="0">
                <a:sym typeface="Wingdings"/>
              </a:rPr>
              <a:t> and the </a:t>
            </a:r>
            <a:r>
              <a:rPr lang="en-US" dirty="0" err="1">
                <a:sym typeface="Wingdings"/>
              </a:rPr>
              <a:t>Rs</a:t>
            </a:r>
            <a:endParaRPr lang="en-US" dirty="0">
              <a:sym typeface="Wingdings"/>
            </a:endParaRPr>
          </a:p>
          <a:p>
            <a:r>
              <a:rPr lang="en-US" b="1" dirty="0">
                <a:sym typeface="Wingdings"/>
              </a:rPr>
              <a:t>Wait-for graph </a:t>
            </a:r>
            <a:r>
              <a:rPr lang="en-US" dirty="0">
                <a:sym typeface="Wingdings"/>
              </a:rPr>
              <a:t>includes only the </a:t>
            </a:r>
            <a:r>
              <a:rPr lang="en-US" dirty="0" err="1">
                <a:sym typeface="Wingdings"/>
              </a:rPr>
              <a:t>Ts</a:t>
            </a:r>
            <a:endParaRPr lang="en-US" dirty="0">
              <a:sym typeface="Wingdings"/>
            </a:endParaRPr>
          </a:p>
          <a:p>
            <a:pPr lvl="1"/>
            <a:r>
              <a:rPr lang="en-US" b="1" dirty="0">
                <a:sym typeface="Wingdings"/>
              </a:rPr>
              <a:t>Cycles</a:t>
            </a:r>
            <a:r>
              <a:rPr lang="en-US" dirty="0">
                <a:sym typeface="Wingdings"/>
              </a:rPr>
              <a:t> in wait-for graph = </a:t>
            </a:r>
            <a:r>
              <a:rPr lang="en-US" b="1" dirty="0">
                <a:sym typeface="Wingdings"/>
              </a:rPr>
              <a:t>deadlocks</a:t>
            </a:r>
            <a:endParaRPr lang="en-US" b="1" dirty="0"/>
          </a:p>
        </p:txBody>
      </p:sp>
      <p:sp>
        <p:nvSpPr>
          <p:cNvPr id="4" name="Footer Placeholder 3">
            <a:extLst>
              <a:ext uri="{FF2B5EF4-FFF2-40B4-BE49-F238E27FC236}">
                <a16:creationId xmlns="" xmlns:a16="http://schemas.microsoft.com/office/drawing/2014/main" id="{6190F7CD-0CF6-4EB7-9F82-8ECF4935850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790857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Graphs and</a:t>
            </a:r>
            <a:br>
              <a:rPr lang="en-US" dirty="0"/>
            </a:br>
            <a:r>
              <a:rPr lang="en-US" dirty="0"/>
              <a:t>Wait-for Graphs</a:t>
            </a:r>
          </a:p>
        </p:txBody>
      </p:sp>
      <p:grpSp>
        <p:nvGrpSpPr>
          <p:cNvPr id="53" name="Group 52"/>
          <p:cNvGrpSpPr/>
          <p:nvPr/>
        </p:nvGrpSpPr>
        <p:grpSpPr>
          <a:xfrm>
            <a:off x="5749629" y="2988488"/>
            <a:ext cx="2310985" cy="2118186"/>
            <a:chOff x="5575715" y="2305522"/>
            <a:chExt cx="2310985" cy="2118186"/>
          </a:xfrm>
        </p:grpSpPr>
        <p:sp>
          <p:nvSpPr>
            <p:cNvPr id="34" name="Rectangle 33"/>
            <p:cNvSpPr/>
            <p:nvPr/>
          </p:nvSpPr>
          <p:spPr>
            <a:xfrm>
              <a:off x="5575715" y="2305522"/>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0</a:t>
              </a:r>
            </a:p>
          </p:txBody>
        </p:sp>
        <p:sp>
          <p:nvSpPr>
            <p:cNvPr id="35" name="Rectangle 34"/>
            <p:cNvSpPr/>
            <p:nvPr/>
          </p:nvSpPr>
          <p:spPr>
            <a:xfrm>
              <a:off x="6367173" y="3695639"/>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1</a:t>
              </a:r>
            </a:p>
          </p:txBody>
        </p:sp>
        <p:sp>
          <p:nvSpPr>
            <p:cNvPr id="36" name="Rectangle 35"/>
            <p:cNvSpPr/>
            <p:nvPr/>
          </p:nvSpPr>
          <p:spPr>
            <a:xfrm>
              <a:off x="7158631" y="2305522"/>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2</a:t>
              </a:r>
            </a:p>
          </p:txBody>
        </p:sp>
        <p:cxnSp>
          <p:nvCxnSpPr>
            <p:cNvPr id="37" name="Straight Arrow Connector 36"/>
            <p:cNvCxnSpPr>
              <a:stCxn id="36" idx="2"/>
            </p:cNvCxnSpPr>
            <p:nvPr/>
          </p:nvCxnSpPr>
          <p:spPr>
            <a:xfrm flipH="1">
              <a:off x="7016918" y="3033591"/>
              <a:ext cx="505748" cy="645924"/>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4" idx="3"/>
              <a:endCxn id="36" idx="1"/>
            </p:cNvCxnSpPr>
            <p:nvPr/>
          </p:nvCxnSpPr>
          <p:spPr>
            <a:xfrm>
              <a:off x="6303784" y="2669557"/>
              <a:ext cx="854847" cy="0"/>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5" idx="0"/>
            </p:cNvCxnSpPr>
            <p:nvPr/>
          </p:nvCxnSpPr>
          <p:spPr>
            <a:xfrm flipV="1">
              <a:off x="6731208" y="3033591"/>
              <a:ext cx="516434" cy="662048"/>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a:off x="5136146" y="2046681"/>
            <a:ext cx="0" cy="4117632"/>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1083387" y="2297460"/>
            <a:ext cx="3613344" cy="3443531"/>
            <a:chOff x="1257300" y="2297460"/>
            <a:chExt cx="3613344" cy="3443531"/>
          </a:xfrm>
        </p:grpSpPr>
        <p:sp>
          <p:nvSpPr>
            <p:cNvPr id="4" name="Rectangle 3"/>
            <p:cNvSpPr/>
            <p:nvPr/>
          </p:nvSpPr>
          <p:spPr>
            <a:xfrm>
              <a:off x="1257300" y="2297460"/>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0</a:t>
              </a:r>
            </a:p>
          </p:txBody>
        </p:sp>
        <p:sp>
          <p:nvSpPr>
            <p:cNvPr id="5" name="Rectangle 4"/>
            <p:cNvSpPr/>
            <p:nvPr/>
          </p:nvSpPr>
          <p:spPr>
            <a:xfrm>
              <a:off x="2671638" y="3687577"/>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1</a:t>
              </a:r>
            </a:p>
          </p:txBody>
        </p:sp>
        <p:sp>
          <p:nvSpPr>
            <p:cNvPr id="6" name="Rectangle 5"/>
            <p:cNvSpPr/>
            <p:nvPr/>
          </p:nvSpPr>
          <p:spPr>
            <a:xfrm>
              <a:off x="4134513" y="2297460"/>
              <a:ext cx="728069" cy="72806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a:t>
              </a:r>
              <a:r>
                <a:rPr lang="en-US" baseline="-25000" dirty="0">
                  <a:solidFill>
                    <a:srgbClr val="333333"/>
                  </a:solidFill>
                </a:rPr>
                <a:t>2</a:t>
              </a:r>
            </a:p>
          </p:txBody>
        </p:sp>
        <p:sp>
          <p:nvSpPr>
            <p:cNvPr id="7" name="Oval 6"/>
            <p:cNvSpPr/>
            <p:nvPr/>
          </p:nvSpPr>
          <p:spPr>
            <a:xfrm>
              <a:off x="1257300" y="3687577"/>
              <a:ext cx="736131" cy="736131"/>
            </a:xfrm>
            <a:prstGeom prst="ellipse">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R</a:t>
              </a:r>
              <a:r>
                <a:rPr lang="en-US" baseline="-25000" dirty="0">
                  <a:solidFill>
                    <a:srgbClr val="333333"/>
                  </a:solidFill>
                </a:rPr>
                <a:t>0</a:t>
              </a:r>
            </a:p>
          </p:txBody>
        </p:sp>
        <p:sp>
          <p:nvSpPr>
            <p:cNvPr id="8" name="Oval 7"/>
            <p:cNvSpPr/>
            <p:nvPr/>
          </p:nvSpPr>
          <p:spPr>
            <a:xfrm>
              <a:off x="2671638" y="2297460"/>
              <a:ext cx="736131" cy="736131"/>
            </a:xfrm>
            <a:prstGeom prst="ellipse">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R</a:t>
              </a:r>
              <a:r>
                <a:rPr lang="en-US" baseline="-25000" dirty="0">
                  <a:solidFill>
                    <a:srgbClr val="333333"/>
                  </a:solidFill>
                </a:rPr>
                <a:t>1</a:t>
              </a:r>
            </a:p>
          </p:txBody>
        </p:sp>
        <p:sp>
          <p:nvSpPr>
            <p:cNvPr id="9" name="Oval 8"/>
            <p:cNvSpPr/>
            <p:nvPr/>
          </p:nvSpPr>
          <p:spPr>
            <a:xfrm>
              <a:off x="2671638" y="5004860"/>
              <a:ext cx="736131" cy="736131"/>
            </a:xfrm>
            <a:prstGeom prst="ellipse">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R</a:t>
              </a:r>
              <a:r>
                <a:rPr lang="en-US" baseline="-25000" dirty="0">
                  <a:solidFill>
                    <a:srgbClr val="333333"/>
                  </a:solidFill>
                </a:rPr>
                <a:t>3</a:t>
              </a:r>
            </a:p>
          </p:txBody>
        </p:sp>
        <p:sp>
          <p:nvSpPr>
            <p:cNvPr id="10" name="Oval 9"/>
            <p:cNvSpPr/>
            <p:nvPr/>
          </p:nvSpPr>
          <p:spPr>
            <a:xfrm>
              <a:off x="4134513" y="3679515"/>
              <a:ext cx="736131" cy="736131"/>
            </a:xfrm>
            <a:prstGeom prst="ellipse">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R</a:t>
              </a:r>
              <a:r>
                <a:rPr lang="en-US" baseline="-25000" dirty="0">
                  <a:solidFill>
                    <a:srgbClr val="333333"/>
                  </a:solidFill>
                </a:rPr>
                <a:t>2</a:t>
              </a:r>
            </a:p>
          </p:txBody>
        </p:sp>
        <p:cxnSp>
          <p:nvCxnSpPr>
            <p:cNvPr id="12" name="Straight Arrow Connector 11"/>
            <p:cNvCxnSpPr>
              <a:stCxn id="8" idx="6"/>
              <a:endCxn id="6" idx="1"/>
            </p:cNvCxnSpPr>
            <p:nvPr/>
          </p:nvCxnSpPr>
          <p:spPr>
            <a:xfrm flipV="1">
              <a:off x="3407769" y="2661495"/>
              <a:ext cx="726744" cy="4031"/>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a:endCxn id="10" idx="0"/>
            </p:cNvCxnSpPr>
            <p:nvPr/>
          </p:nvCxnSpPr>
          <p:spPr>
            <a:xfrm>
              <a:off x="4498548" y="3025529"/>
              <a:ext cx="4031" cy="653986"/>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8" idx="2"/>
            </p:cNvCxnSpPr>
            <p:nvPr/>
          </p:nvCxnSpPr>
          <p:spPr>
            <a:xfrm>
              <a:off x="1993431" y="2665526"/>
              <a:ext cx="678207" cy="0"/>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0"/>
            </p:cNvCxnSpPr>
            <p:nvPr/>
          </p:nvCxnSpPr>
          <p:spPr>
            <a:xfrm flipV="1">
              <a:off x="3035673" y="3033591"/>
              <a:ext cx="0" cy="653986"/>
            </a:xfrm>
            <a:prstGeom prst="straightConnector1">
              <a:avLst/>
            </a:prstGeom>
            <a:ln>
              <a:solidFill>
                <a:schemeClr val="bg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5" idx="3"/>
            </p:cNvCxnSpPr>
            <p:nvPr/>
          </p:nvCxnSpPr>
          <p:spPr>
            <a:xfrm flipH="1">
              <a:off x="3399707" y="4047581"/>
              <a:ext cx="734806" cy="4031"/>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5" idx="1"/>
            </p:cNvCxnSpPr>
            <p:nvPr/>
          </p:nvCxnSpPr>
          <p:spPr>
            <a:xfrm>
              <a:off x="1993431" y="4051612"/>
              <a:ext cx="678207" cy="0"/>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9" idx="0"/>
              <a:endCxn id="5" idx="2"/>
            </p:cNvCxnSpPr>
            <p:nvPr/>
          </p:nvCxnSpPr>
          <p:spPr>
            <a:xfrm flipH="1" flipV="1">
              <a:off x="3035673" y="4415646"/>
              <a:ext cx="4031" cy="589214"/>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grpSp>
      <p:sp>
        <p:nvSpPr>
          <p:cNvPr id="60" name="TextBox 59"/>
          <p:cNvSpPr txBox="1"/>
          <p:nvPr/>
        </p:nvSpPr>
        <p:spPr>
          <a:xfrm rot="1054175">
            <a:off x="7561612" y="3964693"/>
            <a:ext cx="1127382" cy="646331"/>
          </a:xfrm>
          <a:prstGeom prst="rect">
            <a:avLst/>
          </a:prstGeom>
          <a:noFill/>
        </p:spPr>
        <p:txBody>
          <a:bodyPr wrap="none" rtlCol="0">
            <a:spAutoFit/>
          </a:bodyPr>
          <a:lstStyle/>
          <a:p>
            <a:pPr algn="ctr"/>
            <a:r>
              <a:rPr lang="en-US" dirty="0">
                <a:solidFill>
                  <a:schemeClr val="bg2"/>
                </a:solidFill>
              </a:rPr>
              <a:t>cycle =</a:t>
            </a:r>
            <a:br>
              <a:rPr lang="en-US" dirty="0">
                <a:solidFill>
                  <a:schemeClr val="bg2"/>
                </a:solidFill>
              </a:rPr>
            </a:br>
            <a:r>
              <a:rPr lang="en-US" dirty="0">
                <a:solidFill>
                  <a:schemeClr val="bg2"/>
                </a:solidFill>
              </a:rPr>
              <a:t>deadlock!</a:t>
            </a:r>
          </a:p>
        </p:txBody>
      </p:sp>
      <p:sp>
        <p:nvSpPr>
          <p:cNvPr id="3" name="Footer Placeholder 2">
            <a:extLst>
              <a:ext uri="{FF2B5EF4-FFF2-40B4-BE49-F238E27FC236}">
                <a16:creationId xmlns="" xmlns:a16="http://schemas.microsoft.com/office/drawing/2014/main" id="{EFA801E6-27A9-458A-9418-4F63A836CC2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1543090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Livelock</a:t>
            </a:r>
            <a:endParaRPr lang="en-US" dirty="0"/>
          </a:p>
        </p:txBody>
      </p:sp>
      <p:sp>
        <p:nvSpPr>
          <p:cNvPr id="3" name="Content Placeholder 2"/>
          <p:cNvSpPr>
            <a:spLocks noGrp="1"/>
          </p:cNvSpPr>
          <p:nvPr>
            <p:ph idx="1"/>
          </p:nvPr>
        </p:nvSpPr>
        <p:spPr/>
        <p:txBody>
          <a:bodyPr/>
          <a:lstStyle/>
          <a:p>
            <a:r>
              <a:rPr lang="en-US" dirty="0" err="1"/>
              <a:t>Livelock</a:t>
            </a:r>
            <a:r>
              <a:rPr lang="en-US" dirty="0"/>
              <a:t> is a situation in which threads can make some </a:t>
            </a:r>
            <a:r>
              <a:rPr lang="en-US" b="1" dirty="0"/>
              <a:t>local progress</a:t>
            </a:r>
            <a:r>
              <a:rPr lang="en-US" dirty="0"/>
              <a:t>, but are unable to make </a:t>
            </a:r>
            <a:r>
              <a:rPr lang="en-US" b="1" dirty="0"/>
              <a:t>global progress</a:t>
            </a:r>
          </a:p>
          <a:p>
            <a:r>
              <a:rPr lang="is-IS" dirty="0"/>
              <a:t>Happens in multithreaded programs when threads attempt to </a:t>
            </a:r>
            <a:r>
              <a:rPr lang="is-IS" b="1" dirty="0"/>
              <a:t>avoid deadlock </a:t>
            </a:r>
            <a:r>
              <a:rPr lang="is-IS" dirty="0"/>
              <a:t>by </a:t>
            </a:r>
            <a:r>
              <a:rPr lang="is-IS" b="1" dirty="0"/>
              <a:t>backing off </a:t>
            </a:r>
            <a:r>
              <a:rPr lang="is-IS" dirty="0"/>
              <a:t>and </a:t>
            </a:r>
            <a:r>
              <a:rPr lang="is-IS" b="1" dirty="0"/>
              <a:t>retrying</a:t>
            </a:r>
          </a:p>
          <a:p>
            <a:pPr lvl="1"/>
            <a:r>
              <a:rPr lang="is-IS" dirty="0"/>
              <a:t>e.g., they all back off and then retry after the </a:t>
            </a:r>
            <a:r>
              <a:rPr lang="is-IS" b="1" dirty="0"/>
              <a:t>same</a:t>
            </a:r>
            <a:r>
              <a:rPr lang="is-IS" dirty="0"/>
              <a:t> amount of time</a:t>
            </a:r>
          </a:p>
          <a:p>
            <a:r>
              <a:rPr lang="en-US" dirty="0"/>
              <a:t>In other words, the </a:t>
            </a:r>
            <a:r>
              <a:rPr lang="en-US" b="1" dirty="0"/>
              <a:t>state of the system </a:t>
            </a:r>
            <a:r>
              <a:rPr lang="en-US" dirty="0"/>
              <a:t>can advance, but no thread ever gets to do any real work</a:t>
            </a:r>
          </a:p>
          <a:p>
            <a:pPr lvl="1"/>
            <a:r>
              <a:rPr lang="en-US" dirty="0"/>
              <a:t>Threads spend all their time backing off and retrying to lock resources</a:t>
            </a:r>
          </a:p>
        </p:txBody>
      </p:sp>
      <p:sp>
        <p:nvSpPr>
          <p:cNvPr id="4" name="Footer Placeholder 3">
            <a:extLst>
              <a:ext uri="{FF2B5EF4-FFF2-40B4-BE49-F238E27FC236}">
                <a16:creationId xmlns="" xmlns:a16="http://schemas.microsoft.com/office/drawing/2014/main" id="{CCE21456-AA49-496C-865E-86B0AC3D5E5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0255827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sp>
        <p:nvSpPr>
          <p:cNvPr id="3" name="Content Placeholder 2"/>
          <p:cNvSpPr>
            <a:spLocks noGrp="1"/>
          </p:cNvSpPr>
          <p:nvPr>
            <p:ph idx="1"/>
          </p:nvPr>
        </p:nvSpPr>
        <p:spPr/>
        <p:txBody>
          <a:bodyPr/>
          <a:lstStyle/>
          <a:p>
            <a:r>
              <a:rPr lang="en-US" dirty="0"/>
              <a:t>Let’s consider another solution to the dining philosophers problem:</a:t>
            </a:r>
          </a:p>
          <a:p>
            <a:pPr lvl="1"/>
            <a:r>
              <a:rPr lang="en-US" dirty="0"/>
              <a:t>Pick up left fork, then pick up right fork</a:t>
            </a:r>
          </a:p>
          <a:p>
            <a:pPr lvl="1"/>
            <a:r>
              <a:rPr lang="en-US" dirty="0"/>
              <a:t>If right fork isn’t available after </a:t>
            </a:r>
            <a:r>
              <a:rPr lang="en-US" b="1" dirty="0"/>
              <a:t>waiting </a:t>
            </a:r>
            <a:r>
              <a:rPr lang="en-US" b="1" i="1" dirty="0"/>
              <a:t>T</a:t>
            </a:r>
            <a:r>
              <a:rPr lang="en-US" b="1" dirty="0"/>
              <a:t> minutes</a:t>
            </a:r>
            <a:r>
              <a:rPr lang="en-US" dirty="0"/>
              <a:t>, put it </a:t>
            </a:r>
            <a:r>
              <a:rPr lang="en-US" b="1" dirty="0"/>
              <a:t>back down </a:t>
            </a:r>
            <a:r>
              <a:rPr lang="en-US" dirty="0"/>
              <a:t>and wait another </a:t>
            </a:r>
            <a:r>
              <a:rPr lang="en-US" i="1" dirty="0"/>
              <a:t>T</a:t>
            </a:r>
            <a:r>
              <a:rPr lang="en-US" dirty="0"/>
              <a:t> minutes before </a:t>
            </a:r>
            <a:r>
              <a:rPr lang="en-US" b="1" dirty="0"/>
              <a:t>retrying</a:t>
            </a:r>
          </a:p>
          <a:p>
            <a:r>
              <a:rPr lang="en-US" dirty="0"/>
              <a:t>Seems promising</a:t>
            </a:r>
            <a:r>
              <a:rPr lang="is-IS" dirty="0"/>
              <a:t>…</a:t>
            </a:r>
            <a:endParaRPr lang="en-US" dirty="0"/>
          </a:p>
          <a:p>
            <a:pPr lvl="1"/>
            <a:r>
              <a:rPr lang="en-US" dirty="0"/>
              <a:t>Can always advance to a new state; </a:t>
            </a:r>
            <a:r>
              <a:rPr lang="en-US" b="1" dirty="0"/>
              <a:t>deadlock is avoided</a:t>
            </a:r>
          </a:p>
          <a:p>
            <a:pPr lvl="1"/>
            <a:r>
              <a:rPr lang="en-US" dirty="0"/>
              <a:t>But can lead to a “</a:t>
            </a:r>
            <a:r>
              <a:rPr lang="en-US" b="1" dirty="0"/>
              <a:t>stalemate</a:t>
            </a:r>
            <a:r>
              <a:rPr lang="en-US" dirty="0"/>
              <a:t>” in which no philosopher ever gets both forks</a:t>
            </a:r>
          </a:p>
          <a:p>
            <a:pPr lvl="1"/>
            <a:r>
              <a:rPr lang="en-US" dirty="0"/>
              <a:t>This is an example of </a:t>
            </a:r>
            <a:r>
              <a:rPr lang="en-US" b="1" dirty="0" err="1"/>
              <a:t>livelock</a:t>
            </a:r>
            <a:r>
              <a:rPr lang="en-US" dirty="0"/>
              <a:t>!</a:t>
            </a:r>
          </a:p>
          <a:p>
            <a:pPr lvl="1"/>
            <a:endParaRPr lang="en-US" dirty="0"/>
          </a:p>
        </p:txBody>
      </p:sp>
      <p:sp>
        <p:nvSpPr>
          <p:cNvPr id="4" name="Footer Placeholder 3">
            <a:extLst>
              <a:ext uri="{FF2B5EF4-FFF2-40B4-BE49-F238E27FC236}">
                <a16:creationId xmlns="" xmlns:a16="http://schemas.microsoft.com/office/drawing/2014/main" id="{875160A2-9AEF-4A38-9CE7-DF6E90F6ADC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5174714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grpSp>
        <p:nvGrpSpPr>
          <p:cNvPr id="37" name="Group 36"/>
          <p:cNvGrpSpPr/>
          <p:nvPr/>
        </p:nvGrpSpPr>
        <p:grpSpPr>
          <a:xfrm>
            <a:off x="2567799" y="1961403"/>
            <a:ext cx="4057738" cy="4013327"/>
            <a:chOff x="2567799" y="1961403"/>
            <a:chExt cx="4057738" cy="4013327"/>
          </a:xfrm>
        </p:grpSpPr>
        <p:pic>
          <p:nvPicPr>
            <p:cNvPr id="3" name="Picture 2"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0" name="Picture 9"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1" name="Picture 10"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12" name="Picture 11"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920" y="4666550"/>
              <a:ext cx="342900" cy="825500"/>
            </a:xfrm>
            <a:prstGeom prst="rect">
              <a:avLst/>
            </a:prstGeom>
          </p:spPr>
        </p:pic>
        <p:pic>
          <p:nvPicPr>
            <p:cNvPr id="13" name="Picture 12"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98248">
              <a:off x="5181334" y="4146589"/>
              <a:ext cx="342900" cy="825500"/>
            </a:xfrm>
            <a:prstGeom prst="rect">
              <a:avLst/>
            </a:prstGeom>
          </p:spPr>
        </p:pic>
        <p:pic>
          <p:nvPicPr>
            <p:cNvPr id="14" name="Picture 1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48155">
              <a:off x="3653498" y="4109514"/>
              <a:ext cx="342900" cy="825500"/>
            </a:xfrm>
            <a:prstGeom prst="rect">
              <a:avLst/>
            </a:prstGeom>
          </p:spPr>
        </p:pic>
        <p:pic>
          <p:nvPicPr>
            <p:cNvPr id="15" name="Picture 1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74707">
              <a:off x="3951534" y="3173696"/>
              <a:ext cx="342900" cy="825500"/>
            </a:xfrm>
            <a:prstGeom prst="rect">
              <a:avLst/>
            </a:prstGeom>
          </p:spPr>
        </p:pic>
        <p:pic>
          <p:nvPicPr>
            <p:cNvPr id="16" name="Picture 15"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112128">
              <a:off x="4885686" y="3198543"/>
              <a:ext cx="342900" cy="825500"/>
            </a:xfrm>
            <a:prstGeom prst="rect">
              <a:avLst/>
            </a:prstGeom>
          </p:spPr>
        </p:pic>
      </p:grpSp>
      <p:sp>
        <p:nvSpPr>
          <p:cNvPr id="29" name="TextBox 28"/>
          <p:cNvSpPr txBox="1"/>
          <p:nvPr/>
        </p:nvSpPr>
        <p:spPr>
          <a:xfrm>
            <a:off x="934253" y="1746852"/>
            <a:ext cx="1343938" cy="461665"/>
          </a:xfrm>
          <a:prstGeom prst="rect">
            <a:avLst/>
          </a:prstGeom>
          <a:noFill/>
        </p:spPr>
        <p:txBody>
          <a:bodyPr wrap="none" rtlCol="0">
            <a:spAutoFit/>
          </a:bodyPr>
          <a:lstStyle/>
          <a:p>
            <a:pPr algn="ctr"/>
            <a:r>
              <a:rPr lang="en-US" sz="2400" b="1" dirty="0" err="1">
                <a:solidFill>
                  <a:schemeClr val="bg2"/>
                </a:solidFill>
              </a:rPr>
              <a:t>Livelock</a:t>
            </a:r>
            <a:endParaRPr lang="en-US" sz="2400" b="1" dirty="0">
              <a:solidFill>
                <a:schemeClr val="bg2"/>
              </a:solidFill>
            </a:endParaRPr>
          </a:p>
        </p:txBody>
      </p:sp>
      <p:sp>
        <p:nvSpPr>
          <p:cNvPr id="4" name="Footer Placeholder 3">
            <a:extLst>
              <a:ext uri="{FF2B5EF4-FFF2-40B4-BE49-F238E27FC236}">
                <a16:creationId xmlns="" xmlns:a16="http://schemas.microsoft.com/office/drawing/2014/main" id="{C9BBE3B8-CFCA-4584-B81A-2B2BB813BDA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5280360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pic>
        <p:nvPicPr>
          <p:cNvPr id="3" name="Picture 2"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0" name="Picture 9"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1" name="Picture 10"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17" name="Picture 16"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57836">
            <a:off x="5377100" y="5385810"/>
            <a:ext cx="342900" cy="825500"/>
          </a:xfrm>
          <a:prstGeom prst="rect">
            <a:avLst/>
          </a:prstGeom>
        </p:spPr>
      </p:pic>
      <p:pic>
        <p:nvPicPr>
          <p:cNvPr id="19" name="Picture 18"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396376">
            <a:off x="2987196" y="4803372"/>
            <a:ext cx="342900" cy="825500"/>
          </a:xfrm>
          <a:prstGeom prst="rect">
            <a:avLst/>
          </a:prstGeom>
        </p:spPr>
      </p:pic>
      <p:pic>
        <p:nvPicPr>
          <p:cNvPr id="21" name="Picture 20"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39807">
            <a:off x="2867144" y="2907752"/>
            <a:ext cx="342900" cy="825500"/>
          </a:xfrm>
          <a:prstGeom prst="rect">
            <a:avLst/>
          </a:prstGeom>
        </p:spPr>
      </p:pic>
      <p:pic>
        <p:nvPicPr>
          <p:cNvPr id="24" name="Picture 2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845243" y="2290136"/>
            <a:ext cx="342900" cy="825500"/>
          </a:xfrm>
          <a:prstGeom prst="rect">
            <a:avLst/>
          </a:prstGeom>
        </p:spPr>
      </p:pic>
      <p:pic>
        <p:nvPicPr>
          <p:cNvPr id="25" name="Picture 2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75496">
            <a:off x="6057869" y="3789163"/>
            <a:ext cx="342900" cy="825500"/>
          </a:xfrm>
          <a:prstGeom prst="rect">
            <a:avLst/>
          </a:prstGeom>
        </p:spPr>
      </p:pic>
      <p:sp>
        <p:nvSpPr>
          <p:cNvPr id="29" name="TextBox 28"/>
          <p:cNvSpPr txBox="1"/>
          <p:nvPr/>
        </p:nvSpPr>
        <p:spPr>
          <a:xfrm>
            <a:off x="934253" y="1746852"/>
            <a:ext cx="1343938" cy="461665"/>
          </a:xfrm>
          <a:prstGeom prst="rect">
            <a:avLst/>
          </a:prstGeom>
          <a:noFill/>
        </p:spPr>
        <p:txBody>
          <a:bodyPr wrap="none" rtlCol="0">
            <a:spAutoFit/>
          </a:bodyPr>
          <a:lstStyle/>
          <a:p>
            <a:pPr algn="ctr"/>
            <a:r>
              <a:rPr lang="en-US" sz="2400" b="1" dirty="0" err="1">
                <a:solidFill>
                  <a:schemeClr val="bg2"/>
                </a:solidFill>
              </a:rPr>
              <a:t>Livelock</a:t>
            </a:r>
            <a:endParaRPr lang="en-US" sz="2400" dirty="0">
              <a:solidFill>
                <a:schemeClr val="bg2"/>
              </a:solidFill>
            </a:endParaRPr>
          </a:p>
        </p:txBody>
      </p:sp>
      <p:grpSp>
        <p:nvGrpSpPr>
          <p:cNvPr id="4" name="Group 3"/>
          <p:cNvGrpSpPr/>
          <p:nvPr/>
        </p:nvGrpSpPr>
        <p:grpSpPr>
          <a:xfrm>
            <a:off x="1688018" y="1827926"/>
            <a:ext cx="5951603" cy="4455492"/>
            <a:chOff x="1688018" y="1827926"/>
            <a:chExt cx="5951603" cy="4455492"/>
          </a:xfrm>
        </p:grpSpPr>
        <p:sp>
          <p:nvSpPr>
            <p:cNvPr id="15" name="TextBox 14"/>
            <p:cNvSpPr txBox="1"/>
            <p:nvPr/>
          </p:nvSpPr>
          <p:spPr>
            <a:xfrm>
              <a:off x="1688018" y="3404371"/>
              <a:ext cx="1014084" cy="400110"/>
            </a:xfrm>
            <a:prstGeom prst="rect">
              <a:avLst/>
            </a:prstGeom>
            <a:noFill/>
          </p:spPr>
          <p:txBody>
            <a:bodyPr wrap="none" rtlCol="0">
              <a:spAutoFit/>
            </a:bodyPr>
            <a:lstStyle/>
            <a:p>
              <a:r>
                <a:rPr lang="en-US" sz="2000" i="1" dirty="0">
                  <a:solidFill>
                    <a:schemeClr val="bg2"/>
                  </a:solidFill>
                </a:rPr>
                <a:t>timeout</a:t>
              </a:r>
            </a:p>
          </p:txBody>
        </p:sp>
        <p:sp>
          <p:nvSpPr>
            <p:cNvPr id="16" name="TextBox 15"/>
            <p:cNvSpPr txBox="1"/>
            <p:nvPr/>
          </p:nvSpPr>
          <p:spPr>
            <a:xfrm>
              <a:off x="2656572" y="5883308"/>
              <a:ext cx="1014084" cy="400110"/>
            </a:xfrm>
            <a:prstGeom prst="rect">
              <a:avLst/>
            </a:prstGeom>
            <a:noFill/>
          </p:spPr>
          <p:txBody>
            <a:bodyPr wrap="none" rtlCol="0">
              <a:spAutoFit/>
            </a:bodyPr>
            <a:lstStyle/>
            <a:p>
              <a:r>
                <a:rPr lang="en-US" sz="2000" i="1" dirty="0">
                  <a:solidFill>
                    <a:schemeClr val="bg2"/>
                  </a:solidFill>
                </a:rPr>
                <a:t>timeout</a:t>
              </a:r>
            </a:p>
          </p:txBody>
        </p:sp>
        <p:sp>
          <p:nvSpPr>
            <p:cNvPr id="18" name="TextBox 17"/>
            <p:cNvSpPr txBox="1"/>
            <p:nvPr/>
          </p:nvSpPr>
          <p:spPr>
            <a:xfrm>
              <a:off x="5928812" y="5883308"/>
              <a:ext cx="1014084" cy="400110"/>
            </a:xfrm>
            <a:prstGeom prst="rect">
              <a:avLst/>
            </a:prstGeom>
            <a:noFill/>
          </p:spPr>
          <p:txBody>
            <a:bodyPr wrap="none" rtlCol="0">
              <a:spAutoFit/>
            </a:bodyPr>
            <a:lstStyle/>
            <a:p>
              <a:r>
                <a:rPr lang="en-US" sz="2000" i="1" dirty="0">
                  <a:solidFill>
                    <a:schemeClr val="bg2"/>
                  </a:solidFill>
                </a:rPr>
                <a:t>timeout</a:t>
              </a:r>
            </a:p>
          </p:txBody>
        </p:sp>
        <p:sp>
          <p:nvSpPr>
            <p:cNvPr id="20" name="TextBox 19"/>
            <p:cNvSpPr txBox="1"/>
            <p:nvPr/>
          </p:nvSpPr>
          <p:spPr>
            <a:xfrm>
              <a:off x="6625537" y="3396967"/>
              <a:ext cx="1014084" cy="400110"/>
            </a:xfrm>
            <a:prstGeom prst="rect">
              <a:avLst/>
            </a:prstGeom>
            <a:noFill/>
          </p:spPr>
          <p:txBody>
            <a:bodyPr wrap="none" rtlCol="0">
              <a:spAutoFit/>
            </a:bodyPr>
            <a:lstStyle/>
            <a:p>
              <a:r>
                <a:rPr lang="en-US" sz="2000" i="1" dirty="0">
                  <a:solidFill>
                    <a:schemeClr val="bg2"/>
                  </a:solidFill>
                </a:rPr>
                <a:t>timeout</a:t>
              </a:r>
            </a:p>
          </p:txBody>
        </p:sp>
        <p:sp>
          <p:nvSpPr>
            <p:cNvPr id="22" name="TextBox 21"/>
            <p:cNvSpPr txBox="1"/>
            <p:nvPr/>
          </p:nvSpPr>
          <p:spPr>
            <a:xfrm>
              <a:off x="4824137" y="1827926"/>
              <a:ext cx="1014084" cy="400110"/>
            </a:xfrm>
            <a:prstGeom prst="rect">
              <a:avLst/>
            </a:prstGeom>
            <a:noFill/>
          </p:spPr>
          <p:txBody>
            <a:bodyPr wrap="none" rtlCol="0">
              <a:spAutoFit/>
            </a:bodyPr>
            <a:lstStyle/>
            <a:p>
              <a:r>
                <a:rPr lang="en-US" sz="2000" i="1" dirty="0">
                  <a:solidFill>
                    <a:schemeClr val="bg2"/>
                  </a:solidFill>
                </a:rPr>
                <a:t>timeout</a:t>
              </a:r>
            </a:p>
          </p:txBody>
        </p:sp>
      </p:grpSp>
      <p:sp>
        <p:nvSpPr>
          <p:cNvPr id="5" name="Footer Placeholder 4">
            <a:extLst>
              <a:ext uri="{FF2B5EF4-FFF2-40B4-BE49-F238E27FC236}">
                <a16:creationId xmlns="" xmlns:a16="http://schemas.microsoft.com/office/drawing/2014/main" id="{C4F4CD71-8BAE-4F10-B6B0-3A09CC320FB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20881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pic>
        <p:nvPicPr>
          <p:cNvPr id="3" name="Picture 2"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0" name="Picture 9"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1" name="Picture 10"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12" name="Picture 11"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920" y="4666550"/>
            <a:ext cx="342900" cy="825500"/>
          </a:xfrm>
          <a:prstGeom prst="rect">
            <a:avLst/>
          </a:prstGeom>
        </p:spPr>
      </p:pic>
      <p:pic>
        <p:nvPicPr>
          <p:cNvPr id="13" name="Picture 12"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98248">
            <a:off x="5181334" y="4146589"/>
            <a:ext cx="342900" cy="825500"/>
          </a:xfrm>
          <a:prstGeom prst="rect">
            <a:avLst/>
          </a:prstGeom>
        </p:spPr>
      </p:pic>
      <p:pic>
        <p:nvPicPr>
          <p:cNvPr id="14" name="Picture 1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48155">
            <a:off x="3653498" y="4109514"/>
            <a:ext cx="342900" cy="825500"/>
          </a:xfrm>
          <a:prstGeom prst="rect">
            <a:avLst/>
          </a:prstGeom>
        </p:spPr>
      </p:pic>
      <p:pic>
        <p:nvPicPr>
          <p:cNvPr id="15" name="Picture 1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674707">
            <a:off x="3951534" y="3173696"/>
            <a:ext cx="342900" cy="825500"/>
          </a:xfrm>
          <a:prstGeom prst="rect">
            <a:avLst/>
          </a:prstGeom>
        </p:spPr>
      </p:pic>
      <p:pic>
        <p:nvPicPr>
          <p:cNvPr id="16" name="Picture 15"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112128">
            <a:off x="4885686" y="3198543"/>
            <a:ext cx="342900" cy="825500"/>
          </a:xfrm>
          <a:prstGeom prst="rect">
            <a:avLst/>
          </a:prstGeom>
        </p:spPr>
      </p:pic>
      <p:sp>
        <p:nvSpPr>
          <p:cNvPr id="29" name="TextBox 28"/>
          <p:cNvSpPr txBox="1"/>
          <p:nvPr/>
        </p:nvSpPr>
        <p:spPr>
          <a:xfrm>
            <a:off x="934253" y="1746852"/>
            <a:ext cx="1343938" cy="461665"/>
          </a:xfrm>
          <a:prstGeom prst="rect">
            <a:avLst/>
          </a:prstGeom>
          <a:noFill/>
        </p:spPr>
        <p:txBody>
          <a:bodyPr wrap="none" rtlCol="0">
            <a:spAutoFit/>
          </a:bodyPr>
          <a:lstStyle/>
          <a:p>
            <a:pPr algn="ctr"/>
            <a:r>
              <a:rPr lang="en-US" sz="2400" b="1" dirty="0" err="1">
                <a:solidFill>
                  <a:schemeClr val="bg2"/>
                </a:solidFill>
              </a:rPr>
              <a:t>Livelock</a:t>
            </a:r>
            <a:endParaRPr lang="en-US" sz="2400" dirty="0">
              <a:solidFill>
                <a:schemeClr val="bg2"/>
              </a:solidFill>
            </a:endParaRPr>
          </a:p>
        </p:txBody>
      </p:sp>
      <p:grpSp>
        <p:nvGrpSpPr>
          <p:cNvPr id="4" name="Group 3"/>
          <p:cNvGrpSpPr/>
          <p:nvPr/>
        </p:nvGrpSpPr>
        <p:grpSpPr>
          <a:xfrm>
            <a:off x="1786615" y="1827926"/>
            <a:ext cx="5822073" cy="4455492"/>
            <a:chOff x="1786615" y="1827926"/>
            <a:chExt cx="5822073" cy="4455492"/>
          </a:xfrm>
        </p:grpSpPr>
        <p:sp>
          <p:nvSpPr>
            <p:cNvPr id="17" name="TextBox 16"/>
            <p:cNvSpPr txBox="1"/>
            <p:nvPr/>
          </p:nvSpPr>
          <p:spPr>
            <a:xfrm>
              <a:off x="1786615" y="3396967"/>
              <a:ext cx="983151" cy="400110"/>
            </a:xfrm>
            <a:prstGeom prst="rect">
              <a:avLst/>
            </a:prstGeom>
            <a:noFill/>
          </p:spPr>
          <p:txBody>
            <a:bodyPr wrap="none" rtlCol="0">
              <a:spAutoFit/>
            </a:bodyPr>
            <a:lstStyle/>
            <a:p>
              <a:r>
                <a:rPr lang="en-US" sz="2000" i="1" dirty="0">
                  <a:solidFill>
                    <a:schemeClr val="bg2"/>
                  </a:solidFill>
                </a:rPr>
                <a:t>retry</a:t>
              </a:r>
              <a:r>
                <a:rPr lang="is-IS" sz="2000" i="1" dirty="0">
                  <a:solidFill>
                    <a:schemeClr val="bg2"/>
                  </a:solidFill>
                </a:rPr>
                <a:t>…</a:t>
              </a:r>
              <a:endParaRPr lang="en-US" sz="2000" i="1" dirty="0">
                <a:solidFill>
                  <a:schemeClr val="bg2"/>
                </a:solidFill>
              </a:endParaRPr>
            </a:p>
          </p:txBody>
        </p:sp>
        <p:sp>
          <p:nvSpPr>
            <p:cNvPr id="18" name="TextBox 17"/>
            <p:cNvSpPr txBox="1"/>
            <p:nvPr/>
          </p:nvSpPr>
          <p:spPr>
            <a:xfrm>
              <a:off x="2656572" y="5883308"/>
              <a:ext cx="983151" cy="400110"/>
            </a:xfrm>
            <a:prstGeom prst="rect">
              <a:avLst/>
            </a:prstGeom>
            <a:noFill/>
          </p:spPr>
          <p:txBody>
            <a:bodyPr wrap="none" rtlCol="0">
              <a:spAutoFit/>
            </a:bodyPr>
            <a:lstStyle/>
            <a:p>
              <a:r>
                <a:rPr lang="en-US" sz="2000" i="1" dirty="0">
                  <a:solidFill>
                    <a:schemeClr val="bg2"/>
                  </a:solidFill>
                </a:rPr>
                <a:t>retry</a:t>
              </a:r>
              <a:r>
                <a:rPr lang="is-IS" sz="2000" i="1" dirty="0">
                  <a:solidFill>
                    <a:schemeClr val="bg2"/>
                  </a:solidFill>
                </a:rPr>
                <a:t>…</a:t>
              </a:r>
              <a:endParaRPr lang="en-US" sz="2000" i="1" dirty="0">
                <a:solidFill>
                  <a:schemeClr val="bg2"/>
                </a:solidFill>
              </a:endParaRPr>
            </a:p>
          </p:txBody>
        </p:sp>
        <p:sp>
          <p:nvSpPr>
            <p:cNvPr id="19" name="TextBox 18"/>
            <p:cNvSpPr txBox="1"/>
            <p:nvPr/>
          </p:nvSpPr>
          <p:spPr>
            <a:xfrm>
              <a:off x="5928812" y="5883308"/>
              <a:ext cx="983151" cy="400110"/>
            </a:xfrm>
            <a:prstGeom prst="rect">
              <a:avLst/>
            </a:prstGeom>
            <a:noFill/>
          </p:spPr>
          <p:txBody>
            <a:bodyPr wrap="none" rtlCol="0">
              <a:spAutoFit/>
            </a:bodyPr>
            <a:lstStyle/>
            <a:p>
              <a:r>
                <a:rPr lang="en-US" sz="2000" i="1" dirty="0">
                  <a:solidFill>
                    <a:schemeClr val="bg2"/>
                  </a:solidFill>
                </a:rPr>
                <a:t>retry</a:t>
              </a:r>
              <a:r>
                <a:rPr lang="is-IS" sz="2000" i="1" dirty="0">
                  <a:solidFill>
                    <a:schemeClr val="bg2"/>
                  </a:solidFill>
                </a:rPr>
                <a:t>…</a:t>
              </a:r>
              <a:endParaRPr lang="en-US" sz="2000" i="1" dirty="0">
                <a:solidFill>
                  <a:schemeClr val="bg2"/>
                </a:solidFill>
              </a:endParaRPr>
            </a:p>
          </p:txBody>
        </p:sp>
        <p:sp>
          <p:nvSpPr>
            <p:cNvPr id="20" name="TextBox 19"/>
            <p:cNvSpPr txBox="1"/>
            <p:nvPr/>
          </p:nvSpPr>
          <p:spPr>
            <a:xfrm>
              <a:off x="6625537" y="3396967"/>
              <a:ext cx="983151" cy="400110"/>
            </a:xfrm>
            <a:prstGeom prst="rect">
              <a:avLst/>
            </a:prstGeom>
            <a:noFill/>
          </p:spPr>
          <p:txBody>
            <a:bodyPr wrap="none" rtlCol="0">
              <a:spAutoFit/>
            </a:bodyPr>
            <a:lstStyle/>
            <a:p>
              <a:r>
                <a:rPr lang="en-US" sz="2000" i="1" dirty="0">
                  <a:solidFill>
                    <a:schemeClr val="bg2"/>
                  </a:solidFill>
                </a:rPr>
                <a:t>retry</a:t>
              </a:r>
              <a:r>
                <a:rPr lang="is-IS" sz="2000" i="1" dirty="0">
                  <a:solidFill>
                    <a:schemeClr val="bg2"/>
                  </a:solidFill>
                </a:rPr>
                <a:t>…</a:t>
              </a:r>
              <a:endParaRPr lang="en-US" sz="2000" i="1" dirty="0">
                <a:solidFill>
                  <a:schemeClr val="bg2"/>
                </a:solidFill>
              </a:endParaRPr>
            </a:p>
          </p:txBody>
        </p:sp>
        <p:sp>
          <p:nvSpPr>
            <p:cNvPr id="21" name="TextBox 20"/>
            <p:cNvSpPr txBox="1"/>
            <p:nvPr/>
          </p:nvSpPr>
          <p:spPr>
            <a:xfrm>
              <a:off x="4824137" y="1827926"/>
              <a:ext cx="983151" cy="400110"/>
            </a:xfrm>
            <a:prstGeom prst="rect">
              <a:avLst/>
            </a:prstGeom>
            <a:noFill/>
          </p:spPr>
          <p:txBody>
            <a:bodyPr wrap="none" rtlCol="0">
              <a:spAutoFit/>
            </a:bodyPr>
            <a:lstStyle/>
            <a:p>
              <a:r>
                <a:rPr lang="en-US" sz="2000" i="1" dirty="0">
                  <a:solidFill>
                    <a:schemeClr val="bg2"/>
                  </a:solidFill>
                </a:rPr>
                <a:t>retry</a:t>
              </a:r>
              <a:r>
                <a:rPr lang="is-IS" sz="2000" i="1" dirty="0">
                  <a:solidFill>
                    <a:schemeClr val="bg2"/>
                  </a:solidFill>
                </a:rPr>
                <a:t>…</a:t>
              </a:r>
              <a:endParaRPr lang="en-US" sz="2000" i="1" dirty="0">
                <a:solidFill>
                  <a:schemeClr val="bg2"/>
                </a:solidFill>
              </a:endParaRPr>
            </a:p>
          </p:txBody>
        </p:sp>
      </p:grpSp>
      <p:sp>
        <p:nvSpPr>
          <p:cNvPr id="5" name="Footer Placeholder 4">
            <a:extLst>
              <a:ext uri="{FF2B5EF4-FFF2-40B4-BE49-F238E27FC236}">
                <a16:creationId xmlns="" xmlns:a16="http://schemas.microsoft.com/office/drawing/2014/main" id="{B3C3481B-B7CF-4B97-9194-E02BB24510E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67491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Dining Philosophers</a:t>
            </a:r>
            <a:br>
              <a:rPr lang="en-US" dirty="0"/>
            </a:br>
            <a:r>
              <a:rPr lang="en-US" dirty="0"/>
              <a:t>Problem</a:t>
            </a:r>
          </a:p>
        </p:txBody>
      </p:sp>
      <p:pic>
        <p:nvPicPr>
          <p:cNvPr id="3" name="Picture 2" descr="dining-phil-table-noforks.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0" name="Picture 9" descr="philosopher4.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11" name="Picture 10" descr="philosopher5.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17" name="Picture 16"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57836">
            <a:off x="5377100" y="5385810"/>
            <a:ext cx="342900" cy="825500"/>
          </a:xfrm>
          <a:prstGeom prst="rect">
            <a:avLst/>
          </a:prstGeom>
        </p:spPr>
      </p:pic>
      <p:pic>
        <p:nvPicPr>
          <p:cNvPr id="19" name="Picture 18"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396376">
            <a:off x="2987196" y="4803372"/>
            <a:ext cx="342900" cy="825500"/>
          </a:xfrm>
          <a:prstGeom prst="rect">
            <a:avLst/>
          </a:prstGeom>
        </p:spPr>
      </p:pic>
      <p:pic>
        <p:nvPicPr>
          <p:cNvPr id="21" name="Picture 20"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39807">
            <a:off x="2867144" y="2907752"/>
            <a:ext cx="342900" cy="825500"/>
          </a:xfrm>
          <a:prstGeom prst="rect">
            <a:avLst/>
          </a:prstGeom>
        </p:spPr>
      </p:pic>
      <p:pic>
        <p:nvPicPr>
          <p:cNvPr id="24" name="Picture 23"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845243" y="2290136"/>
            <a:ext cx="342900" cy="825500"/>
          </a:xfrm>
          <a:prstGeom prst="rect">
            <a:avLst/>
          </a:prstGeom>
        </p:spPr>
      </p:pic>
      <p:pic>
        <p:nvPicPr>
          <p:cNvPr id="25" name="Picture 24" descr="dining-fork.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75496">
            <a:off x="6057869" y="3789163"/>
            <a:ext cx="342900" cy="825500"/>
          </a:xfrm>
          <a:prstGeom prst="rect">
            <a:avLst/>
          </a:prstGeom>
        </p:spPr>
      </p:pic>
      <p:sp>
        <p:nvSpPr>
          <p:cNvPr id="29" name="TextBox 28"/>
          <p:cNvSpPr txBox="1"/>
          <p:nvPr/>
        </p:nvSpPr>
        <p:spPr>
          <a:xfrm>
            <a:off x="934253" y="1746852"/>
            <a:ext cx="1343938" cy="461665"/>
          </a:xfrm>
          <a:prstGeom prst="rect">
            <a:avLst/>
          </a:prstGeom>
          <a:noFill/>
        </p:spPr>
        <p:txBody>
          <a:bodyPr wrap="none" rtlCol="0">
            <a:spAutoFit/>
          </a:bodyPr>
          <a:lstStyle/>
          <a:p>
            <a:pPr algn="ctr"/>
            <a:r>
              <a:rPr lang="en-US" sz="2400" b="1" dirty="0" err="1">
                <a:solidFill>
                  <a:schemeClr val="bg2"/>
                </a:solidFill>
              </a:rPr>
              <a:t>Livelock</a:t>
            </a:r>
            <a:endParaRPr lang="en-US" sz="2400" dirty="0">
              <a:solidFill>
                <a:schemeClr val="bg2"/>
              </a:solidFill>
            </a:endParaRPr>
          </a:p>
        </p:txBody>
      </p:sp>
      <p:grpSp>
        <p:nvGrpSpPr>
          <p:cNvPr id="4" name="Group 3"/>
          <p:cNvGrpSpPr/>
          <p:nvPr/>
        </p:nvGrpSpPr>
        <p:grpSpPr>
          <a:xfrm>
            <a:off x="1261773" y="1936193"/>
            <a:ext cx="6830446" cy="4084704"/>
            <a:chOff x="1261773" y="1936193"/>
            <a:chExt cx="6830446" cy="4084704"/>
          </a:xfrm>
        </p:grpSpPr>
        <p:sp>
          <p:nvSpPr>
            <p:cNvPr id="15" name="TextBox 14"/>
            <p:cNvSpPr txBox="1"/>
            <p:nvPr/>
          </p:nvSpPr>
          <p:spPr>
            <a:xfrm>
              <a:off x="1261773" y="3282599"/>
              <a:ext cx="1543515" cy="707886"/>
            </a:xfrm>
            <a:prstGeom prst="rect">
              <a:avLst/>
            </a:prstGeom>
            <a:noFill/>
          </p:spPr>
          <p:txBody>
            <a:bodyPr wrap="none" rtlCol="0">
              <a:spAutoFit/>
            </a:bodyPr>
            <a:lstStyle/>
            <a:p>
              <a:r>
                <a:rPr lang="en-US" sz="2000" i="1" dirty="0">
                  <a:solidFill>
                    <a:schemeClr val="bg2"/>
                  </a:solidFill>
                </a:rPr>
                <a:t>This is</a:t>
              </a:r>
              <a:br>
                <a:rPr lang="en-US" sz="2000" i="1" dirty="0">
                  <a:solidFill>
                    <a:schemeClr val="bg2"/>
                  </a:solidFill>
                </a:rPr>
              </a:br>
              <a:r>
                <a:rPr lang="en-US" sz="2000" i="1" dirty="0">
                  <a:solidFill>
                    <a:schemeClr val="bg2"/>
                  </a:solidFill>
                </a:rPr>
                <a:t>getting old</a:t>
              </a:r>
              <a:r>
                <a:rPr lang="is-IS" sz="2000" i="1" dirty="0">
                  <a:solidFill>
                    <a:schemeClr val="bg2"/>
                  </a:solidFill>
                </a:rPr>
                <a:t>…</a:t>
              </a:r>
              <a:endParaRPr lang="en-US" sz="2000" i="1" dirty="0">
                <a:solidFill>
                  <a:schemeClr val="bg2"/>
                </a:solidFill>
              </a:endParaRPr>
            </a:p>
          </p:txBody>
        </p:sp>
        <p:sp>
          <p:nvSpPr>
            <p:cNvPr id="16" name="TextBox 15"/>
            <p:cNvSpPr txBox="1"/>
            <p:nvPr/>
          </p:nvSpPr>
          <p:spPr>
            <a:xfrm>
              <a:off x="1938791" y="5620787"/>
              <a:ext cx="1155474" cy="400110"/>
            </a:xfrm>
            <a:prstGeom prst="rect">
              <a:avLst/>
            </a:prstGeom>
            <a:noFill/>
          </p:spPr>
          <p:txBody>
            <a:bodyPr wrap="none" rtlCol="0">
              <a:spAutoFit/>
            </a:bodyPr>
            <a:lstStyle/>
            <a:p>
              <a:r>
                <a:rPr lang="en-US" sz="2000" i="1" dirty="0">
                  <a:solidFill>
                    <a:schemeClr val="bg2"/>
                  </a:solidFill>
                </a:rPr>
                <a:t>LOLZ</a:t>
              </a:r>
              <a:r>
                <a:rPr lang="is-IS" sz="2000" i="1" dirty="0">
                  <a:solidFill>
                    <a:schemeClr val="bg2"/>
                  </a:solidFill>
                </a:rPr>
                <a:t>…</a:t>
              </a:r>
              <a:endParaRPr lang="en-US" sz="2000" i="1" dirty="0">
                <a:solidFill>
                  <a:schemeClr val="bg2"/>
                </a:solidFill>
              </a:endParaRPr>
            </a:p>
          </p:txBody>
        </p:sp>
        <p:sp>
          <p:nvSpPr>
            <p:cNvPr id="18" name="TextBox 17"/>
            <p:cNvSpPr txBox="1"/>
            <p:nvPr/>
          </p:nvSpPr>
          <p:spPr>
            <a:xfrm>
              <a:off x="6211939" y="5505205"/>
              <a:ext cx="1208698" cy="400110"/>
            </a:xfrm>
            <a:prstGeom prst="rect">
              <a:avLst/>
            </a:prstGeom>
            <a:noFill/>
          </p:spPr>
          <p:txBody>
            <a:bodyPr wrap="none" rtlCol="0">
              <a:spAutoFit/>
            </a:bodyPr>
            <a:lstStyle/>
            <a:p>
              <a:r>
                <a:rPr lang="en-US" sz="2000" i="1" dirty="0">
                  <a:solidFill>
                    <a:schemeClr val="bg2"/>
                  </a:solidFill>
                </a:rPr>
                <a:t>Ay ay ay!</a:t>
              </a:r>
            </a:p>
          </p:txBody>
        </p:sp>
        <p:sp>
          <p:nvSpPr>
            <p:cNvPr id="20" name="TextBox 19"/>
            <p:cNvSpPr txBox="1"/>
            <p:nvPr/>
          </p:nvSpPr>
          <p:spPr>
            <a:xfrm>
              <a:off x="6625537" y="3396967"/>
              <a:ext cx="1466682" cy="400110"/>
            </a:xfrm>
            <a:prstGeom prst="rect">
              <a:avLst/>
            </a:prstGeom>
            <a:noFill/>
          </p:spPr>
          <p:txBody>
            <a:bodyPr wrap="none" rtlCol="0">
              <a:spAutoFit/>
            </a:bodyPr>
            <a:lstStyle/>
            <a:p>
              <a:r>
                <a:rPr lang="en-US" sz="2000" i="1" dirty="0" err="1">
                  <a:solidFill>
                    <a:schemeClr val="bg2"/>
                  </a:solidFill>
                </a:rPr>
                <a:t>Facepalm</a:t>
              </a:r>
              <a:r>
                <a:rPr lang="is-IS" sz="2000" i="1" dirty="0">
                  <a:solidFill>
                    <a:schemeClr val="bg2"/>
                  </a:solidFill>
                </a:rPr>
                <a:t>…</a:t>
              </a:r>
              <a:endParaRPr lang="en-US" sz="2000" i="1" dirty="0">
                <a:solidFill>
                  <a:schemeClr val="bg2"/>
                </a:solidFill>
              </a:endParaRPr>
            </a:p>
          </p:txBody>
        </p:sp>
        <p:sp>
          <p:nvSpPr>
            <p:cNvPr id="22" name="TextBox 21"/>
            <p:cNvSpPr txBox="1"/>
            <p:nvPr/>
          </p:nvSpPr>
          <p:spPr>
            <a:xfrm>
              <a:off x="5082022" y="1936193"/>
              <a:ext cx="971629" cy="400110"/>
            </a:xfrm>
            <a:prstGeom prst="rect">
              <a:avLst/>
            </a:prstGeom>
            <a:noFill/>
          </p:spPr>
          <p:txBody>
            <a:bodyPr wrap="none" rtlCol="0">
              <a:spAutoFit/>
            </a:bodyPr>
            <a:lstStyle/>
            <a:p>
              <a:r>
                <a:rPr lang="en-US" sz="2000" i="1" dirty="0">
                  <a:solidFill>
                    <a:schemeClr val="bg2"/>
                  </a:solidFill>
                </a:rPr>
                <a:t>Sigh</a:t>
              </a:r>
              <a:r>
                <a:rPr lang="is-IS" sz="2000" i="1" dirty="0">
                  <a:solidFill>
                    <a:schemeClr val="bg2"/>
                  </a:solidFill>
                </a:rPr>
                <a:t>…</a:t>
              </a:r>
              <a:endParaRPr lang="en-US" sz="2000" i="1" dirty="0">
                <a:solidFill>
                  <a:schemeClr val="bg2"/>
                </a:solidFill>
              </a:endParaRPr>
            </a:p>
          </p:txBody>
        </p:sp>
      </p:grpSp>
      <p:sp>
        <p:nvSpPr>
          <p:cNvPr id="5" name="Footer Placeholder 4">
            <a:extLst>
              <a:ext uri="{FF2B5EF4-FFF2-40B4-BE49-F238E27FC236}">
                <a16:creationId xmlns="" xmlns:a16="http://schemas.microsoft.com/office/drawing/2014/main" id="{887A0564-8789-4DB3-8D9F-2D09901EDFB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03151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158016" y="1652846"/>
            <a:ext cx="3731803" cy="3281840"/>
          </a:xfrm>
          <a:prstGeom prst="rect">
            <a:avLst/>
          </a:prstGeom>
          <a:noFill/>
        </p:spPr>
        <p:txBody>
          <a:bodyPr wrap="square" rtlCol="0">
            <a:noAutofit/>
          </a:bodyPr>
          <a:lstStyle/>
          <a:p>
            <a:r>
              <a:rPr lang="en-US" sz="1600" dirty="0">
                <a:solidFill>
                  <a:schemeClr val="bg2"/>
                </a:solidFill>
                <a:latin typeface="Consolas"/>
                <a:cs typeface="Consolas"/>
              </a:rPr>
              <a:t>void thread0()</a:t>
            </a:r>
          </a:p>
          <a:p>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while (true)</a:t>
            </a:r>
            <a:br>
              <a:rPr lang="en-US" sz="1600" dirty="0">
                <a:solidFill>
                  <a:schemeClr val="bg2"/>
                </a:solidFill>
                <a:latin typeface="Consolas"/>
                <a:cs typeface="Consolas"/>
              </a:rPr>
            </a:br>
            <a:r>
              <a:rPr lang="en-US" sz="1600" dirty="0">
                <a:solidFill>
                  <a:schemeClr val="bg2"/>
                </a:solidFill>
                <a:latin typeface="Consolas"/>
                <a:cs typeface="Consolas"/>
              </a:rPr>
              <a:t>  {</a:t>
            </a:r>
            <a:br>
              <a:rPr lang="en-US" sz="1600" dirty="0">
                <a:solidFill>
                  <a:schemeClr val="bg2"/>
                </a:solidFill>
                <a:latin typeface="Consolas"/>
                <a:cs typeface="Consolas"/>
              </a:rPr>
            </a:br>
            <a:r>
              <a:rPr lang="en-US" sz="1600" dirty="0">
                <a:solidFill>
                  <a:schemeClr val="bg2"/>
                </a:solidFill>
                <a:latin typeface="Consolas"/>
                <a:cs typeface="Consolas"/>
              </a:rPr>
              <a:t>    </a:t>
            </a:r>
            <a:r>
              <a:rPr lang="en-US" sz="1600" b="1" dirty="0" err="1">
                <a:solidFill>
                  <a:srgbClr val="3F5CA4"/>
                </a:solidFill>
                <a:latin typeface="Consolas"/>
                <a:cs typeface="Consolas"/>
              </a:rPr>
              <a:t>g_mutexA</a:t>
            </a:r>
            <a:r>
              <a:rPr lang="en-US" sz="1600" dirty="0" err="1">
                <a:solidFill>
                  <a:schemeClr val="bg2"/>
                </a:solidFill>
                <a:latin typeface="Consolas"/>
                <a:cs typeface="Consolas"/>
              </a:rPr>
              <a:t>.lock</a:t>
            </a:r>
            <a:r>
              <a:rPr lang="en-US" sz="1600" dirty="0">
                <a:solidFill>
                  <a:schemeClr val="bg2"/>
                </a:solidFill>
                <a:latin typeface="Consolas"/>
                <a:cs typeface="Consolas"/>
              </a:rPr>
              <a:t>();</a:t>
            </a:r>
          </a:p>
          <a:p>
            <a:r>
              <a:rPr lang="en-US" sz="1600" dirty="0">
                <a:solidFill>
                  <a:schemeClr val="bg2"/>
                </a:solidFill>
                <a:latin typeface="Consolas"/>
                <a:cs typeface="Consolas"/>
              </a:rPr>
              <a:t>    if (</a:t>
            </a:r>
            <a:r>
              <a:rPr lang="en-US" sz="1600" b="1" dirty="0" err="1">
                <a:solidFill>
                  <a:srgbClr val="0F6217"/>
                </a:solidFill>
                <a:latin typeface="Consolas"/>
                <a:cs typeface="Consolas"/>
              </a:rPr>
              <a:t>g_mutexB</a:t>
            </a:r>
            <a:r>
              <a:rPr lang="en-US" sz="1600" dirty="0" err="1">
                <a:solidFill>
                  <a:schemeClr val="bg2"/>
                </a:solidFill>
                <a:latin typeface="Consolas"/>
                <a:cs typeface="Consolas"/>
              </a:rPr>
              <a:t>.trylock</a:t>
            </a:r>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break;</a:t>
            </a:r>
            <a:br>
              <a:rPr lang="en-US" sz="1600" dirty="0">
                <a:solidFill>
                  <a:schemeClr val="bg2"/>
                </a:solidFill>
                <a:latin typeface="Consolas"/>
                <a:cs typeface="Consolas"/>
              </a:rPr>
            </a:br>
            <a:r>
              <a:rPr lang="en-US" sz="1600" dirty="0">
                <a:solidFill>
                  <a:schemeClr val="bg2"/>
                </a:solidFill>
                <a:latin typeface="Consolas"/>
                <a:cs typeface="Consolas"/>
              </a:rPr>
              <a:t>    </a:t>
            </a:r>
            <a:r>
              <a:rPr lang="en-US" sz="1600" b="1" dirty="0" err="1">
                <a:solidFill>
                  <a:srgbClr val="3F5CA4"/>
                </a:solidFill>
                <a:latin typeface="Consolas"/>
                <a:cs typeface="Consolas"/>
              </a:rPr>
              <a:t>g_mutexA</a:t>
            </a:r>
            <a:r>
              <a:rPr lang="en-US" sz="1600" dirty="0" err="1">
                <a:solidFill>
                  <a:schemeClr val="bg2"/>
                </a:solidFill>
                <a:latin typeface="Consolas"/>
                <a:cs typeface="Consolas"/>
              </a:rPr>
              <a:t>.unlock</a:t>
            </a:r>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a:t>
            </a:r>
          </a:p>
          <a:p>
            <a:r>
              <a:rPr lang="en-US" sz="1600" dirty="0">
                <a:solidFill>
                  <a:schemeClr val="bg2"/>
                </a:solidFill>
                <a:latin typeface="Consolas"/>
                <a:cs typeface="Consolas"/>
              </a:rPr>
              <a:t>  // ...</a:t>
            </a:r>
          </a:p>
          <a:p>
            <a:r>
              <a:rPr lang="en-US" sz="1600" dirty="0">
                <a:solidFill>
                  <a:schemeClr val="bg2"/>
                </a:solidFill>
                <a:latin typeface="Consolas"/>
                <a:cs typeface="Consolas"/>
              </a:rPr>
              <a:t>}</a:t>
            </a:r>
          </a:p>
        </p:txBody>
      </p:sp>
      <p:sp>
        <p:nvSpPr>
          <p:cNvPr id="4" name="Title 3"/>
          <p:cNvSpPr>
            <a:spLocks noGrp="1"/>
          </p:cNvSpPr>
          <p:nvPr>
            <p:ph type="title"/>
          </p:nvPr>
        </p:nvSpPr>
        <p:spPr/>
        <p:txBody>
          <a:bodyPr/>
          <a:lstStyle/>
          <a:p>
            <a:r>
              <a:rPr lang="en-US" dirty="0" err="1"/>
              <a:t>Livelock</a:t>
            </a:r>
            <a:endParaRPr lang="en-US" dirty="0"/>
          </a:p>
        </p:txBody>
      </p:sp>
      <p:sp>
        <p:nvSpPr>
          <p:cNvPr id="10" name="Rounded Rectangle 9"/>
          <p:cNvSpPr/>
          <p:nvPr/>
        </p:nvSpPr>
        <p:spPr>
          <a:xfrm>
            <a:off x="2466754" y="5871389"/>
            <a:ext cx="1480162" cy="769751"/>
          </a:xfrm>
          <a:prstGeom prst="round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2D3571"/>
                </a:solidFill>
                <a:latin typeface="Consolas"/>
                <a:cs typeface="Consolas"/>
              </a:rPr>
              <a:t>g_mutexA</a:t>
            </a:r>
            <a:endParaRPr lang="en-US" sz="1600" b="1" dirty="0">
              <a:solidFill>
                <a:srgbClr val="2D3571"/>
              </a:solidFill>
              <a:latin typeface="Consolas"/>
              <a:cs typeface="Consolas"/>
            </a:endParaRPr>
          </a:p>
        </p:txBody>
      </p:sp>
      <p:grpSp>
        <p:nvGrpSpPr>
          <p:cNvPr id="16" name="Group 15"/>
          <p:cNvGrpSpPr/>
          <p:nvPr/>
        </p:nvGrpSpPr>
        <p:grpSpPr>
          <a:xfrm>
            <a:off x="2977173" y="5264229"/>
            <a:ext cx="459325" cy="820947"/>
            <a:chOff x="2977173" y="5264229"/>
            <a:chExt cx="459325" cy="820947"/>
          </a:xfrm>
        </p:grpSpPr>
        <p:cxnSp>
          <p:nvCxnSpPr>
            <p:cNvPr id="14" name="Straight Connector 13"/>
            <p:cNvCxnSpPr>
              <a:stCxn id="5" idx="2"/>
            </p:cNvCxnSpPr>
            <p:nvPr/>
          </p:nvCxnSpPr>
          <p:spPr>
            <a:xfrm>
              <a:off x="3206835" y="5264229"/>
              <a:ext cx="1" cy="291759"/>
            </a:xfrm>
            <a:prstGeom prst="line">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977173" y="5542314"/>
              <a:ext cx="459325" cy="542862"/>
              <a:chOff x="2977173" y="5542314"/>
              <a:chExt cx="459325" cy="542862"/>
            </a:xfrm>
          </p:grpSpPr>
          <p:sp>
            <p:nvSpPr>
              <p:cNvPr id="18" name="Block Arc 17"/>
              <p:cNvSpPr/>
              <p:nvPr/>
            </p:nvSpPr>
            <p:spPr>
              <a:xfrm>
                <a:off x="3036826" y="5542314"/>
                <a:ext cx="340020" cy="399690"/>
              </a:xfrm>
              <a:prstGeom prst="blockArc">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9" name="Rectangle 18"/>
              <p:cNvSpPr/>
              <p:nvPr/>
            </p:nvSpPr>
            <p:spPr>
              <a:xfrm>
                <a:off x="2977173" y="5708388"/>
                <a:ext cx="459325" cy="376788"/>
              </a:xfrm>
              <a:prstGeom prst="rect">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cxnSp>
        <p:nvCxnSpPr>
          <p:cNvPr id="20" name="Straight Connector 19"/>
          <p:cNvCxnSpPr/>
          <p:nvPr/>
        </p:nvCxnSpPr>
        <p:spPr>
          <a:xfrm flipH="1">
            <a:off x="3436498" y="5264229"/>
            <a:ext cx="1813492" cy="444159"/>
          </a:xfrm>
          <a:prstGeom prst="line">
            <a:avLst/>
          </a:prstGeom>
          <a:ln w="25400">
            <a:solidFill>
              <a:schemeClr val="bg2">
                <a:lumMod val="75000"/>
                <a:lumOff val="2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4889820" y="5871389"/>
            <a:ext cx="1480162" cy="769751"/>
          </a:xfrm>
          <a:prstGeom prst="round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005000"/>
                </a:solidFill>
                <a:latin typeface="Consolas"/>
                <a:cs typeface="Consolas"/>
              </a:rPr>
              <a:t>g_mutexB</a:t>
            </a:r>
            <a:endParaRPr lang="en-US" sz="1600" b="1" dirty="0">
              <a:solidFill>
                <a:srgbClr val="005000"/>
              </a:solidFill>
              <a:latin typeface="Consolas"/>
              <a:cs typeface="Consolas"/>
            </a:endParaRPr>
          </a:p>
        </p:txBody>
      </p:sp>
      <p:grpSp>
        <p:nvGrpSpPr>
          <p:cNvPr id="21" name="Group 20"/>
          <p:cNvGrpSpPr/>
          <p:nvPr/>
        </p:nvGrpSpPr>
        <p:grpSpPr>
          <a:xfrm>
            <a:off x="5400239" y="5264229"/>
            <a:ext cx="459325" cy="820947"/>
            <a:chOff x="5400239" y="5264229"/>
            <a:chExt cx="459325" cy="820947"/>
          </a:xfrm>
        </p:grpSpPr>
        <p:cxnSp>
          <p:nvCxnSpPr>
            <p:cNvPr id="25" name="Straight Connector 24"/>
            <p:cNvCxnSpPr>
              <a:stCxn id="23" idx="2"/>
            </p:cNvCxnSpPr>
            <p:nvPr/>
          </p:nvCxnSpPr>
          <p:spPr>
            <a:xfrm>
              <a:off x="5629901" y="5264229"/>
              <a:ext cx="1" cy="291759"/>
            </a:xfrm>
            <a:prstGeom prst="line">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400239" y="5542314"/>
              <a:ext cx="459325" cy="542862"/>
              <a:chOff x="5400239" y="5542314"/>
              <a:chExt cx="459325" cy="542862"/>
            </a:xfrm>
          </p:grpSpPr>
          <p:sp>
            <p:nvSpPr>
              <p:cNvPr id="27" name="Block Arc 26"/>
              <p:cNvSpPr/>
              <p:nvPr/>
            </p:nvSpPr>
            <p:spPr>
              <a:xfrm>
                <a:off x="5459892" y="5542314"/>
                <a:ext cx="340020" cy="399690"/>
              </a:xfrm>
              <a:prstGeom prst="blockArc">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8" name="Rectangle 27"/>
              <p:cNvSpPr/>
              <p:nvPr/>
            </p:nvSpPr>
            <p:spPr>
              <a:xfrm>
                <a:off x="5400239" y="5708388"/>
                <a:ext cx="459325" cy="376788"/>
              </a:xfrm>
              <a:prstGeom prst="rect">
                <a:avLst/>
              </a:prstGeom>
              <a:solidFill>
                <a:schemeClr val="tx1">
                  <a:lumMod val="5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cxnSp>
        <p:nvCxnSpPr>
          <p:cNvPr id="30" name="Straight Connector 29"/>
          <p:cNvCxnSpPr/>
          <p:nvPr/>
        </p:nvCxnSpPr>
        <p:spPr>
          <a:xfrm>
            <a:off x="3615940" y="5264229"/>
            <a:ext cx="1784299" cy="444159"/>
          </a:xfrm>
          <a:prstGeom prst="line">
            <a:avLst/>
          </a:prstGeom>
          <a:ln w="25400">
            <a:solidFill>
              <a:schemeClr val="bg2">
                <a:lumMod val="75000"/>
                <a:lumOff val="25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624736" y="4725403"/>
            <a:ext cx="1164198" cy="53882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thread0</a:t>
            </a:r>
          </a:p>
        </p:txBody>
      </p:sp>
      <p:sp>
        <p:nvSpPr>
          <p:cNvPr id="23" name="Rectangle 22"/>
          <p:cNvSpPr/>
          <p:nvPr/>
        </p:nvSpPr>
        <p:spPr>
          <a:xfrm>
            <a:off x="5047802" y="4725403"/>
            <a:ext cx="1164198" cy="53882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thread1</a:t>
            </a:r>
          </a:p>
        </p:txBody>
      </p:sp>
      <p:sp>
        <p:nvSpPr>
          <p:cNvPr id="29" name="TextBox 28"/>
          <p:cNvSpPr txBox="1"/>
          <p:nvPr/>
        </p:nvSpPr>
        <p:spPr>
          <a:xfrm>
            <a:off x="5193304" y="1652846"/>
            <a:ext cx="3731803" cy="3281840"/>
          </a:xfrm>
          <a:prstGeom prst="rect">
            <a:avLst/>
          </a:prstGeom>
          <a:noFill/>
        </p:spPr>
        <p:txBody>
          <a:bodyPr wrap="square" rtlCol="0">
            <a:noAutofit/>
          </a:bodyPr>
          <a:lstStyle/>
          <a:p>
            <a:r>
              <a:rPr lang="en-US" sz="1600" dirty="0">
                <a:solidFill>
                  <a:schemeClr val="bg2"/>
                </a:solidFill>
                <a:latin typeface="Consolas"/>
                <a:cs typeface="Consolas"/>
              </a:rPr>
              <a:t>void thread1()</a:t>
            </a:r>
          </a:p>
          <a:p>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while (true)</a:t>
            </a:r>
            <a:br>
              <a:rPr lang="en-US" sz="1600" dirty="0">
                <a:solidFill>
                  <a:schemeClr val="bg2"/>
                </a:solidFill>
                <a:latin typeface="Consolas"/>
                <a:cs typeface="Consolas"/>
              </a:rPr>
            </a:br>
            <a:r>
              <a:rPr lang="en-US" sz="1600" dirty="0">
                <a:solidFill>
                  <a:schemeClr val="bg2"/>
                </a:solidFill>
                <a:latin typeface="Consolas"/>
                <a:cs typeface="Consolas"/>
              </a:rPr>
              <a:t>  {</a:t>
            </a:r>
            <a:br>
              <a:rPr lang="en-US" sz="1600" dirty="0">
                <a:solidFill>
                  <a:schemeClr val="bg2"/>
                </a:solidFill>
                <a:latin typeface="Consolas"/>
                <a:cs typeface="Consolas"/>
              </a:rPr>
            </a:br>
            <a:r>
              <a:rPr lang="en-US" sz="1600" dirty="0">
                <a:solidFill>
                  <a:schemeClr val="bg2"/>
                </a:solidFill>
                <a:latin typeface="Consolas"/>
                <a:cs typeface="Consolas"/>
              </a:rPr>
              <a:t>    </a:t>
            </a:r>
            <a:r>
              <a:rPr lang="en-US" sz="1600" b="1" dirty="0" err="1">
                <a:solidFill>
                  <a:srgbClr val="0F6217"/>
                </a:solidFill>
                <a:latin typeface="Consolas"/>
                <a:cs typeface="Consolas"/>
              </a:rPr>
              <a:t>g_mutexB</a:t>
            </a:r>
            <a:r>
              <a:rPr lang="en-US" sz="1600" dirty="0" err="1">
                <a:solidFill>
                  <a:schemeClr val="bg2"/>
                </a:solidFill>
                <a:latin typeface="Consolas"/>
                <a:cs typeface="Consolas"/>
              </a:rPr>
              <a:t>.lock</a:t>
            </a:r>
            <a:r>
              <a:rPr lang="en-US" sz="1600" dirty="0">
                <a:solidFill>
                  <a:schemeClr val="bg2"/>
                </a:solidFill>
                <a:latin typeface="Consolas"/>
                <a:cs typeface="Consolas"/>
              </a:rPr>
              <a:t>();</a:t>
            </a:r>
          </a:p>
          <a:p>
            <a:r>
              <a:rPr lang="en-US" sz="1600" dirty="0">
                <a:solidFill>
                  <a:schemeClr val="bg2"/>
                </a:solidFill>
                <a:latin typeface="Consolas"/>
                <a:cs typeface="Consolas"/>
              </a:rPr>
              <a:t>    if (</a:t>
            </a:r>
            <a:r>
              <a:rPr lang="en-US" sz="1600" b="1" dirty="0" err="1">
                <a:solidFill>
                  <a:srgbClr val="3F5CA4"/>
                </a:solidFill>
                <a:latin typeface="Consolas"/>
                <a:cs typeface="Consolas"/>
              </a:rPr>
              <a:t>g_mutexA</a:t>
            </a:r>
            <a:r>
              <a:rPr lang="en-US" sz="1600" dirty="0" err="1">
                <a:solidFill>
                  <a:schemeClr val="bg2"/>
                </a:solidFill>
                <a:latin typeface="Consolas"/>
                <a:cs typeface="Consolas"/>
              </a:rPr>
              <a:t>.trylock</a:t>
            </a:r>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break;</a:t>
            </a:r>
            <a:br>
              <a:rPr lang="en-US" sz="1600" dirty="0">
                <a:solidFill>
                  <a:schemeClr val="bg2"/>
                </a:solidFill>
                <a:latin typeface="Consolas"/>
                <a:cs typeface="Consolas"/>
              </a:rPr>
            </a:br>
            <a:r>
              <a:rPr lang="en-US" sz="1600" dirty="0">
                <a:solidFill>
                  <a:schemeClr val="bg2"/>
                </a:solidFill>
                <a:latin typeface="Consolas"/>
                <a:cs typeface="Consolas"/>
              </a:rPr>
              <a:t>    </a:t>
            </a:r>
            <a:r>
              <a:rPr lang="en-US" sz="1600" b="1" dirty="0" err="1">
                <a:solidFill>
                  <a:srgbClr val="0F6217"/>
                </a:solidFill>
                <a:latin typeface="Consolas"/>
                <a:cs typeface="Consolas"/>
              </a:rPr>
              <a:t>g_mutexB</a:t>
            </a:r>
            <a:r>
              <a:rPr lang="en-US" sz="1600" dirty="0" err="1">
                <a:solidFill>
                  <a:schemeClr val="bg2"/>
                </a:solidFill>
                <a:latin typeface="Consolas"/>
                <a:cs typeface="Consolas"/>
              </a:rPr>
              <a:t>.unlock</a:t>
            </a:r>
            <a:r>
              <a:rPr lang="en-US" sz="1600" dirty="0">
                <a:solidFill>
                  <a:schemeClr val="bg2"/>
                </a:solidFill>
                <a:latin typeface="Consolas"/>
                <a:cs typeface="Consolas"/>
              </a:rPr>
              <a:t>();</a:t>
            </a:r>
            <a:br>
              <a:rPr lang="en-US" sz="1600" dirty="0">
                <a:solidFill>
                  <a:schemeClr val="bg2"/>
                </a:solidFill>
                <a:latin typeface="Consolas"/>
                <a:cs typeface="Consolas"/>
              </a:rPr>
            </a:br>
            <a:r>
              <a:rPr lang="en-US" sz="1600" dirty="0">
                <a:solidFill>
                  <a:schemeClr val="bg2"/>
                </a:solidFill>
                <a:latin typeface="Consolas"/>
                <a:cs typeface="Consolas"/>
              </a:rPr>
              <a:t>  }</a:t>
            </a:r>
          </a:p>
          <a:p>
            <a:r>
              <a:rPr lang="en-US" sz="1600" dirty="0">
                <a:solidFill>
                  <a:schemeClr val="bg2"/>
                </a:solidFill>
                <a:latin typeface="Consolas"/>
                <a:cs typeface="Consolas"/>
              </a:rPr>
              <a:t>  // ...</a:t>
            </a:r>
          </a:p>
          <a:p>
            <a:r>
              <a:rPr lang="en-US" sz="1600" dirty="0">
                <a:solidFill>
                  <a:schemeClr val="bg2"/>
                </a:solidFill>
                <a:latin typeface="Consolas"/>
                <a:cs typeface="Consolas"/>
              </a:rPr>
              <a:t>}</a:t>
            </a:r>
          </a:p>
        </p:txBody>
      </p:sp>
      <p:sp>
        <p:nvSpPr>
          <p:cNvPr id="22" name="TextBox 21"/>
          <p:cNvSpPr txBox="1"/>
          <p:nvPr/>
        </p:nvSpPr>
        <p:spPr>
          <a:xfrm>
            <a:off x="3656505" y="5285303"/>
            <a:ext cx="1623311" cy="369332"/>
          </a:xfrm>
          <a:prstGeom prst="rect">
            <a:avLst/>
          </a:prstGeom>
          <a:noFill/>
        </p:spPr>
        <p:txBody>
          <a:bodyPr wrap="none" rtlCol="0">
            <a:spAutoFit/>
          </a:bodyPr>
          <a:lstStyle/>
          <a:p>
            <a:pPr algn="ctr"/>
            <a:r>
              <a:rPr lang="en-US" i="1" dirty="0">
                <a:solidFill>
                  <a:schemeClr val="bg2"/>
                </a:solidFill>
              </a:rPr>
              <a:t>ad infinitum</a:t>
            </a:r>
            <a:r>
              <a:rPr lang="is-IS" i="1" dirty="0">
                <a:solidFill>
                  <a:schemeClr val="bg2"/>
                </a:solidFill>
              </a:rPr>
              <a:t>…</a:t>
            </a:r>
            <a:endParaRPr lang="en-US" i="1" dirty="0">
              <a:solidFill>
                <a:schemeClr val="bg2"/>
              </a:solidFill>
            </a:endParaRPr>
          </a:p>
        </p:txBody>
      </p:sp>
      <p:sp>
        <p:nvSpPr>
          <p:cNvPr id="6" name="Footer Placeholder 5">
            <a:extLst>
              <a:ext uri="{FF2B5EF4-FFF2-40B4-BE49-F238E27FC236}">
                <a16:creationId xmlns="" xmlns:a16="http://schemas.microsoft.com/office/drawing/2014/main" id="{7CFEA17D-C3CD-48FD-B0B1-8D291D7332A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83557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Starvation</a:t>
            </a:r>
          </a:p>
        </p:txBody>
      </p:sp>
      <p:sp>
        <p:nvSpPr>
          <p:cNvPr id="4" name="Content Placeholder 3"/>
          <p:cNvSpPr>
            <a:spLocks noGrp="1"/>
          </p:cNvSpPr>
          <p:nvPr>
            <p:ph idx="1"/>
          </p:nvPr>
        </p:nvSpPr>
        <p:spPr/>
        <p:txBody>
          <a:bodyPr/>
          <a:lstStyle/>
          <a:p>
            <a:r>
              <a:rPr lang="en-US" dirty="0"/>
              <a:t>What happens if a thread (or philosopher) is too greedy?</a:t>
            </a:r>
          </a:p>
          <a:p>
            <a:pPr lvl="1"/>
            <a:r>
              <a:rPr lang="en-US" dirty="0"/>
              <a:t>Runs (or eats) for extended period of time without releasing resources</a:t>
            </a:r>
          </a:p>
          <a:p>
            <a:r>
              <a:rPr lang="en-US" dirty="0"/>
              <a:t>This leads to a situation known as </a:t>
            </a:r>
            <a:r>
              <a:rPr lang="en-US" b="1" dirty="0"/>
              <a:t>starvation</a:t>
            </a:r>
          </a:p>
          <a:p>
            <a:r>
              <a:rPr lang="en-US" dirty="0"/>
              <a:t>Common in programs using threads of </a:t>
            </a:r>
            <a:r>
              <a:rPr lang="en-US" b="1" dirty="0"/>
              <a:t>different priorities </a:t>
            </a:r>
            <a:r>
              <a:rPr lang="en-US" dirty="0"/>
              <a:t>all contending for the same resource</a:t>
            </a:r>
          </a:p>
          <a:p>
            <a:pPr lvl="1"/>
            <a:r>
              <a:rPr lang="en-US" dirty="0"/>
              <a:t>Lower-priority threads can be starved by higher-priority threads if they never get a chance to run (because a higher-priority thread is always waiting for the resource)</a:t>
            </a:r>
          </a:p>
        </p:txBody>
      </p:sp>
      <p:sp>
        <p:nvSpPr>
          <p:cNvPr id="2" name="Footer Placeholder 1">
            <a:extLst>
              <a:ext uri="{FF2B5EF4-FFF2-40B4-BE49-F238E27FC236}">
                <a16:creationId xmlns="" xmlns:a16="http://schemas.microsoft.com/office/drawing/2014/main" id="{ED6AC819-48B1-4D42-ADAE-0A582E45FDA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1225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Assembly Language</a:t>
            </a:r>
          </a:p>
        </p:txBody>
      </p:sp>
      <p:sp>
        <p:nvSpPr>
          <p:cNvPr id="3" name="Content Placeholder 2"/>
          <p:cNvSpPr>
            <a:spLocks noGrp="1"/>
          </p:cNvSpPr>
          <p:nvPr>
            <p:ph idx="1"/>
          </p:nvPr>
        </p:nvSpPr>
        <p:spPr/>
        <p:txBody>
          <a:bodyPr>
            <a:normAutofit lnSpcReduction="10000"/>
          </a:bodyPr>
          <a:lstStyle/>
          <a:p>
            <a:r>
              <a:rPr lang="en-US" dirty="0"/>
              <a:t>Hard to remember numeric </a:t>
            </a:r>
            <a:r>
              <a:rPr lang="en-US" dirty="0" err="1"/>
              <a:t>opcodes</a:t>
            </a:r>
            <a:r>
              <a:rPr lang="en-US" dirty="0"/>
              <a:t>, modifier flags and how to properly encode operands into instruction words!</a:t>
            </a:r>
          </a:p>
          <a:p>
            <a:r>
              <a:rPr lang="en-US" b="1" dirty="0"/>
              <a:t>Assembly language </a:t>
            </a:r>
            <a:r>
              <a:rPr lang="en-US" dirty="0"/>
              <a:t>uses </a:t>
            </a:r>
            <a:r>
              <a:rPr lang="en-US" b="1" i="1" dirty="0"/>
              <a:t>textual</a:t>
            </a:r>
            <a:r>
              <a:rPr lang="en-US" dirty="0"/>
              <a:t> programming language to encode ML program</a:t>
            </a:r>
          </a:p>
          <a:p>
            <a:pPr lvl="1"/>
            <a:r>
              <a:rPr lang="en-US" b="1" dirty="0"/>
              <a:t>Mnemonics</a:t>
            </a:r>
            <a:r>
              <a:rPr lang="en-US" dirty="0"/>
              <a:t> for </a:t>
            </a:r>
            <a:r>
              <a:rPr lang="en-US" dirty="0" err="1"/>
              <a:t>opcodes</a:t>
            </a:r>
            <a:endParaRPr lang="en-US" dirty="0"/>
          </a:p>
          <a:p>
            <a:pPr lvl="2"/>
            <a:r>
              <a:rPr lang="en-US" b="1" dirty="0" err="1"/>
              <a:t>mov</a:t>
            </a:r>
            <a:r>
              <a:rPr lang="en-US" dirty="0"/>
              <a:t> = move data between memory and registers</a:t>
            </a:r>
          </a:p>
          <a:p>
            <a:pPr lvl="2"/>
            <a:r>
              <a:rPr lang="en-US" b="1" dirty="0" err="1"/>
              <a:t>mul</a:t>
            </a:r>
            <a:r>
              <a:rPr lang="en-US" dirty="0"/>
              <a:t> = multiply</a:t>
            </a:r>
          </a:p>
          <a:p>
            <a:pPr lvl="2"/>
            <a:r>
              <a:rPr lang="en-US" b="1" dirty="0" err="1"/>
              <a:t>jmp</a:t>
            </a:r>
            <a:r>
              <a:rPr lang="en-US" dirty="0"/>
              <a:t> = jump; </a:t>
            </a:r>
            <a:r>
              <a:rPr lang="en-US" b="1" dirty="0" err="1"/>
              <a:t>bz</a:t>
            </a:r>
            <a:r>
              <a:rPr lang="en-US" dirty="0"/>
              <a:t> = branch if zero</a:t>
            </a:r>
          </a:p>
          <a:p>
            <a:pPr lvl="1"/>
            <a:r>
              <a:rPr lang="en-US" dirty="0"/>
              <a:t>Use register </a:t>
            </a:r>
            <a:r>
              <a:rPr lang="en-US" b="1" dirty="0"/>
              <a:t>names</a:t>
            </a:r>
          </a:p>
          <a:p>
            <a:pPr lvl="1"/>
            <a:r>
              <a:rPr lang="en-US" dirty="0"/>
              <a:t>Can </a:t>
            </a:r>
            <a:r>
              <a:rPr lang="en-US" b="1" dirty="0"/>
              <a:t>label</a:t>
            </a:r>
            <a:r>
              <a:rPr lang="en-US" dirty="0"/>
              <a:t> branch targets and global variables</a:t>
            </a:r>
          </a:p>
        </p:txBody>
      </p:sp>
      <p:sp>
        <p:nvSpPr>
          <p:cNvPr id="4" name="Footer Placeholder 3">
            <a:extLst>
              <a:ext uri="{FF2B5EF4-FFF2-40B4-BE49-F238E27FC236}">
                <a16:creationId xmlns="" xmlns:a16="http://schemas.microsoft.com/office/drawing/2014/main" id="{69694DBE-25C4-48F1-B4E9-17ED970ACE7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6812288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Discuss possible solutions to dining philosophers problem in groups</a:t>
            </a:r>
          </a:p>
          <a:p>
            <a:pPr lvl="1"/>
            <a:r>
              <a:rPr lang="en-US" dirty="0"/>
              <a:t>10 minutes</a:t>
            </a:r>
          </a:p>
        </p:txBody>
      </p:sp>
      <p:sp>
        <p:nvSpPr>
          <p:cNvPr id="4" name="Footer Placeholder 3">
            <a:extLst>
              <a:ext uri="{FF2B5EF4-FFF2-40B4-BE49-F238E27FC236}">
                <a16:creationId xmlns="" xmlns:a16="http://schemas.microsoft.com/office/drawing/2014/main" id="{A39391C6-6A9E-4863-BEC0-CF2380FAB2B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4696096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Deadlock Conditions</a:t>
            </a:r>
          </a:p>
        </p:txBody>
      </p:sp>
      <p:sp>
        <p:nvSpPr>
          <p:cNvPr id="4" name="Content Placeholder 3"/>
          <p:cNvSpPr>
            <a:spLocks noGrp="1"/>
          </p:cNvSpPr>
          <p:nvPr>
            <p:ph idx="1"/>
          </p:nvPr>
        </p:nvSpPr>
        <p:spPr/>
        <p:txBody>
          <a:bodyPr>
            <a:normAutofit lnSpcReduction="10000"/>
          </a:bodyPr>
          <a:lstStyle/>
          <a:p>
            <a:r>
              <a:rPr lang="en-US" dirty="0"/>
              <a:t>Necessary and sufficient conditions for deadlock:</a:t>
            </a:r>
          </a:p>
          <a:p>
            <a:pPr lvl="1"/>
            <a:r>
              <a:rPr lang="en-US" b="1" dirty="0"/>
              <a:t>Mutual exclusion</a:t>
            </a:r>
          </a:p>
          <a:p>
            <a:pPr lvl="2"/>
            <a:r>
              <a:rPr lang="en-US" dirty="0"/>
              <a:t>Resources are </a:t>
            </a:r>
            <a:r>
              <a:rPr lang="en-US" b="1" dirty="0"/>
              <a:t>shared</a:t>
            </a:r>
            <a:r>
              <a:rPr lang="en-US" dirty="0"/>
              <a:t>, and only </a:t>
            </a:r>
            <a:r>
              <a:rPr lang="en-US" b="1" dirty="0"/>
              <a:t>one</a:t>
            </a:r>
            <a:r>
              <a:rPr lang="en-US" dirty="0"/>
              <a:t> thread can “</a:t>
            </a:r>
            <a:r>
              <a:rPr lang="en-US" b="1" dirty="0"/>
              <a:t>lock</a:t>
            </a:r>
            <a:r>
              <a:rPr lang="en-US" dirty="0"/>
              <a:t>” a resource at a time</a:t>
            </a:r>
          </a:p>
          <a:p>
            <a:pPr lvl="1"/>
            <a:r>
              <a:rPr lang="en-US" b="1" dirty="0"/>
              <a:t>Hold and wait</a:t>
            </a:r>
          </a:p>
          <a:p>
            <a:pPr lvl="2"/>
            <a:r>
              <a:rPr lang="en-US" dirty="0"/>
              <a:t>A thread must </a:t>
            </a:r>
            <a:r>
              <a:rPr lang="en-US" b="1" dirty="0"/>
              <a:t>hold one lock </a:t>
            </a:r>
            <a:r>
              <a:rPr lang="en-US" dirty="0"/>
              <a:t>while waiting for </a:t>
            </a:r>
            <a:r>
              <a:rPr lang="en-US" b="1" dirty="0"/>
              <a:t>another</a:t>
            </a:r>
            <a:r>
              <a:rPr lang="en-US" dirty="0"/>
              <a:t> resource to become available</a:t>
            </a:r>
          </a:p>
          <a:p>
            <a:pPr lvl="1"/>
            <a:r>
              <a:rPr lang="en-US" b="1" dirty="0"/>
              <a:t>No preemption of locks</a:t>
            </a:r>
          </a:p>
          <a:p>
            <a:pPr lvl="2"/>
            <a:r>
              <a:rPr lang="en-US" dirty="0"/>
              <a:t>Locks can only be released </a:t>
            </a:r>
            <a:r>
              <a:rPr lang="en-US" b="1" dirty="0"/>
              <a:t>voluntarily</a:t>
            </a:r>
          </a:p>
          <a:p>
            <a:pPr lvl="2"/>
            <a:r>
              <a:rPr lang="en-US" dirty="0"/>
              <a:t>Cannot forcibly release a lock held by another thread</a:t>
            </a:r>
          </a:p>
          <a:p>
            <a:pPr lvl="1"/>
            <a:r>
              <a:rPr lang="en-US" b="1" dirty="0"/>
              <a:t>Circular wait</a:t>
            </a:r>
          </a:p>
          <a:p>
            <a:pPr lvl="2"/>
            <a:r>
              <a:rPr lang="en-US" dirty="0"/>
              <a:t>A </a:t>
            </a:r>
            <a:r>
              <a:rPr lang="en-US" b="1" dirty="0"/>
              <a:t>cycle</a:t>
            </a:r>
            <a:r>
              <a:rPr lang="en-US" dirty="0"/>
              <a:t> exists in the resource graph</a:t>
            </a:r>
          </a:p>
        </p:txBody>
      </p:sp>
      <p:sp>
        <p:nvSpPr>
          <p:cNvPr id="2" name="Footer Placeholder 1">
            <a:extLst>
              <a:ext uri="{FF2B5EF4-FFF2-40B4-BE49-F238E27FC236}">
                <a16:creationId xmlns="" xmlns:a16="http://schemas.microsoft.com/office/drawing/2014/main" id="{1D30D9D2-6D6A-43B2-ADEE-F78409E2C2C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5716642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to Deadlock Problem</a:t>
            </a:r>
          </a:p>
        </p:txBody>
      </p:sp>
      <p:sp>
        <p:nvSpPr>
          <p:cNvPr id="3" name="Content Placeholder 2"/>
          <p:cNvSpPr>
            <a:spLocks noGrp="1"/>
          </p:cNvSpPr>
          <p:nvPr>
            <p:ph idx="1"/>
          </p:nvPr>
        </p:nvSpPr>
        <p:spPr/>
        <p:txBody>
          <a:bodyPr>
            <a:normAutofit lnSpcReduction="10000"/>
          </a:bodyPr>
          <a:lstStyle/>
          <a:p>
            <a:r>
              <a:rPr lang="en-US" dirty="0"/>
              <a:t>Solutions to deadlock always involve removing one or more of the four necessary and sufficient conditions</a:t>
            </a:r>
          </a:p>
          <a:p>
            <a:pPr lvl="1"/>
            <a:r>
              <a:rPr lang="en-US" dirty="0"/>
              <a:t>Remove </a:t>
            </a:r>
            <a:r>
              <a:rPr lang="en-US" b="1" dirty="0"/>
              <a:t>mutual exclusion</a:t>
            </a:r>
          </a:p>
          <a:p>
            <a:pPr lvl="2"/>
            <a:r>
              <a:rPr lang="en-US" dirty="0"/>
              <a:t>e.g., give each thread its own resource</a:t>
            </a:r>
          </a:p>
          <a:p>
            <a:pPr lvl="1"/>
            <a:r>
              <a:rPr lang="en-US" dirty="0"/>
              <a:t>Remove </a:t>
            </a:r>
            <a:r>
              <a:rPr lang="en-US" b="1" dirty="0"/>
              <a:t>hold and wait</a:t>
            </a:r>
          </a:p>
          <a:p>
            <a:pPr lvl="2"/>
            <a:r>
              <a:rPr lang="en-US" dirty="0"/>
              <a:t>e.g., never hold more than one lock at a time</a:t>
            </a:r>
          </a:p>
          <a:p>
            <a:pPr lvl="2"/>
            <a:r>
              <a:rPr lang="en-US" dirty="0"/>
              <a:t>e.g., lock-free algorithms</a:t>
            </a:r>
          </a:p>
          <a:p>
            <a:pPr lvl="1"/>
            <a:r>
              <a:rPr lang="en-US" dirty="0"/>
              <a:t>Allow </a:t>
            </a:r>
            <a:r>
              <a:rPr lang="en-US" b="1" dirty="0"/>
              <a:t>preemption of locks</a:t>
            </a:r>
          </a:p>
          <a:p>
            <a:pPr lvl="2"/>
            <a:r>
              <a:rPr lang="en-US" dirty="0"/>
              <a:t>e.g., kernel or supervisor thread could detect deadlock and “fix the glitch” by preempting a lock, forcing thread to re-try</a:t>
            </a:r>
            <a:endParaRPr lang="en-US" b="1" dirty="0"/>
          </a:p>
          <a:p>
            <a:pPr lvl="1"/>
            <a:r>
              <a:rPr lang="en-US" dirty="0"/>
              <a:t>Remove </a:t>
            </a:r>
            <a:r>
              <a:rPr lang="en-US" b="1" dirty="0"/>
              <a:t>circular wait</a:t>
            </a:r>
          </a:p>
          <a:p>
            <a:pPr lvl="2"/>
            <a:r>
              <a:rPr lang="en-US" dirty="0"/>
              <a:t>e.g., impose a global ordering / resource priorities</a:t>
            </a:r>
          </a:p>
          <a:p>
            <a:endParaRPr lang="en-US" dirty="0"/>
          </a:p>
        </p:txBody>
      </p:sp>
      <p:sp>
        <p:nvSpPr>
          <p:cNvPr id="4" name="Footer Placeholder 3">
            <a:extLst>
              <a:ext uri="{FF2B5EF4-FFF2-40B4-BE49-F238E27FC236}">
                <a16:creationId xmlns="" xmlns:a16="http://schemas.microsoft.com/office/drawing/2014/main" id="{9C6124ED-D92B-4E30-A7B1-3BCCE3A0599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8604539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Solutions to the Dining Philosophers Problem</a:t>
            </a:r>
          </a:p>
        </p:txBody>
      </p:sp>
      <p:sp>
        <p:nvSpPr>
          <p:cNvPr id="4" name="Content Placeholder 3"/>
          <p:cNvSpPr>
            <a:spLocks noGrp="1"/>
          </p:cNvSpPr>
          <p:nvPr>
            <p:ph idx="1"/>
          </p:nvPr>
        </p:nvSpPr>
        <p:spPr/>
        <p:txBody>
          <a:bodyPr/>
          <a:lstStyle/>
          <a:p>
            <a:r>
              <a:rPr lang="en-US" dirty="0"/>
              <a:t>Some common solutions to the dining philosophers problem:</a:t>
            </a:r>
          </a:p>
          <a:p>
            <a:pPr marL="739775" lvl="1" indent="-457200">
              <a:buFont typeface="+mj-lt"/>
              <a:buAutoNum type="arabicPeriod"/>
            </a:pPr>
            <a:r>
              <a:rPr lang="en-US" dirty="0"/>
              <a:t>Impose a </a:t>
            </a:r>
            <a:r>
              <a:rPr lang="en-US" b="1" dirty="0"/>
              <a:t>resource hierarchy</a:t>
            </a:r>
          </a:p>
          <a:p>
            <a:pPr marL="739775" lvl="1" indent="-457200">
              <a:buFont typeface="+mj-lt"/>
              <a:buAutoNum type="arabicPeriod"/>
            </a:pPr>
            <a:r>
              <a:rPr lang="en-US" dirty="0"/>
              <a:t>Use a central </a:t>
            </a:r>
            <a:r>
              <a:rPr lang="en-US" b="1" dirty="0"/>
              <a:t>arbitrator </a:t>
            </a:r>
            <a:r>
              <a:rPr lang="en-US" dirty="0"/>
              <a:t>(the waiter)</a:t>
            </a:r>
            <a:endParaRPr lang="en-US" b="1" dirty="0"/>
          </a:p>
          <a:p>
            <a:pPr marL="739775" lvl="1" indent="-457200">
              <a:buFont typeface="+mj-lt"/>
              <a:buAutoNum type="arabicPeriod"/>
            </a:pPr>
            <a:r>
              <a:rPr lang="en-US" b="1" dirty="0" err="1"/>
              <a:t>Chandy</a:t>
            </a:r>
            <a:r>
              <a:rPr lang="en-US" dirty="0"/>
              <a:t>/</a:t>
            </a:r>
            <a:r>
              <a:rPr lang="en-US" b="1" dirty="0" err="1"/>
              <a:t>Misra</a:t>
            </a:r>
            <a:r>
              <a:rPr lang="en-US" b="1" dirty="0"/>
              <a:t> </a:t>
            </a:r>
            <a:r>
              <a:rPr lang="en-US" dirty="0"/>
              <a:t>solution</a:t>
            </a:r>
          </a:p>
          <a:p>
            <a:pPr marL="739775" lvl="1" indent="-457200">
              <a:buFont typeface="+mj-lt"/>
              <a:buAutoNum type="arabicPeriod"/>
            </a:pPr>
            <a:r>
              <a:rPr lang="en-US" b="1" dirty="0"/>
              <a:t>Banker’s </a:t>
            </a:r>
            <a:r>
              <a:rPr lang="en-US" dirty="0"/>
              <a:t>algorithm</a:t>
            </a:r>
          </a:p>
        </p:txBody>
      </p:sp>
      <p:sp>
        <p:nvSpPr>
          <p:cNvPr id="2" name="Footer Placeholder 1">
            <a:extLst>
              <a:ext uri="{FF2B5EF4-FFF2-40B4-BE49-F238E27FC236}">
                <a16:creationId xmlns="" xmlns:a16="http://schemas.microsoft.com/office/drawing/2014/main" id="{C4C83C8B-BDB0-4206-AF5B-320C9BE3E1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8236996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Solutions to the Dining Philosophers Problem</a:t>
            </a:r>
          </a:p>
        </p:txBody>
      </p:sp>
      <p:sp>
        <p:nvSpPr>
          <p:cNvPr id="4" name="Content Placeholder 3"/>
          <p:cNvSpPr>
            <a:spLocks noGrp="1"/>
          </p:cNvSpPr>
          <p:nvPr>
            <p:ph idx="1"/>
          </p:nvPr>
        </p:nvSpPr>
        <p:spPr/>
        <p:txBody>
          <a:bodyPr>
            <a:normAutofit lnSpcReduction="10000"/>
          </a:bodyPr>
          <a:lstStyle/>
          <a:p>
            <a:r>
              <a:rPr lang="en-US" b="1" dirty="0"/>
              <a:t>Resource hierarchy</a:t>
            </a:r>
          </a:p>
          <a:p>
            <a:pPr lvl="2"/>
            <a:r>
              <a:rPr lang="en-US" dirty="0"/>
              <a:t>Solution proposed by </a:t>
            </a:r>
            <a:r>
              <a:rPr lang="en-US" dirty="0" err="1"/>
              <a:t>Dijkstra</a:t>
            </a:r>
            <a:endParaRPr lang="en-US" dirty="0"/>
          </a:p>
          <a:p>
            <a:pPr lvl="1"/>
            <a:r>
              <a:rPr lang="en-US" dirty="0"/>
              <a:t>Number the forks 0 through 4</a:t>
            </a:r>
          </a:p>
          <a:p>
            <a:pPr lvl="1"/>
            <a:r>
              <a:rPr lang="en-US" dirty="0"/>
              <a:t>A philosopher always picks up the lower-numbered fork first, then the higher-numbered one (of the two adjacent to him)</a:t>
            </a:r>
          </a:p>
          <a:p>
            <a:pPr lvl="1"/>
            <a:r>
              <a:rPr lang="en-US" dirty="0"/>
              <a:t>Can put down forks in any order</a:t>
            </a:r>
          </a:p>
          <a:p>
            <a:r>
              <a:rPr lang="en-US" dirty="0"/>
              <a:t>Analysis:</a:t>
            </a:r>
          </a:p>
          <a:p>
            <a:pPr lvl="1"/>
            <a:r>
              <a:rPr lang="en-US" dirty="0"/>
              <a:t>If four philosophers all pick up their lower-numbered fork, the fifth will be unable to pick up any forks</a:t>
            </a:r>
          </a:p>
          <a:p>
            <a:pPr lvl="1"/>
            <a:r>
              <a:rPr lang="en-US" dirty="0"/>
              <a:t>This allows one of the four to get his second fork and eat</a:t>
            </a:r>
          </a:p>
        </p:txBody>
      </p:sp>
      <p:sp>
        <p:nvSpPr>
          <p:cNvPr id="2" name="Footer Placeholder 1">
            <a:extLst>
              <a:ext uri="{FF2B5EF4-FFF2-40B4-BE49-F238E27FC236}">
                <a16:creationId xmlns="" xmlns:a16="http://schemas.microsoft.com/office/drawing/2014/main" id="{4C2AF70F-4DFB-4732-BCBC-DE10854CFEB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6642171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ilosopher4.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3552" y="5040613"/>
            <a:ext cx="713683" cy="934117"/>
          </a:xfrm>
          <a:prstGeom prst="rect">
            <a:avLst/>
          </a:prstGeom>
        </p:spPr>
      </p:pic>
      <p:pic>
        <p:nvPicPr>
          <p:cNvPr id="57" name="Picture 56" descr="philosopher-satisfi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9164" y="5049150"/>
            <a:ext cx="925580" cy="925580"/>
          </a:xfrm>
          <a:prstGeom prst="rect">
            <a:avLst/>
          </a:prstGeom>
        </p:spPr>
      </p:pic>
      <p:sp>
        <p:nvSpPr>
          <p:cNvPr id="2" name="Title 1"/>
          <p:cNvSpPr>
            <a:spLocks noGrp="1"/>
          </p:cNvSpPr>
          <p:nvPr>
            <p:ph type="title"/>
          </p:nvPr>
        </p:nvSpPr>
        <p:spPr/>
        <p:txBody>
          <a:bodyPr/>
          <a:lstStyle/>
          <a:p>
            <a:r>
              <a:rPr lang="en-US" dirty="0"/>
              <a:t>Solutions to the Dining Philosophers Problem</a:t>
            </a:r>
          </a:p>
        </p:txBody>
      </p:sp>
      <p:pic>
        <p:nvPicPr>
          <p:cNvPr id="3" name="Picture 2" descr="dining-phil-table-noforks.t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4906" y="2958886"/>
            <a:ext cx="2872373" cy="2565067"/>
          </a:xfrm>
          <a:prstGeom prst="rect">
            <a:avLst/>
          </a:prstGeom>
        </p:spPr>
      </p:pic>
      <p:pic>
        <p:nvPicPr>
          <p:cNvPr id="7" name="Picture 6" descr="philosopher1.t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67799" y="3149052"/>
            <a:ext cx="730479" cy="1005247"/>
          </a:xfrm>
          <a:prstGeom prst="rect">
            <a:avLst/>
          </a:prstGeom>
        </p:spPr>
      </p:pic>
      <p:pic>
        <p:nvPicPr>
          <p:cNvPr id="8" name="Picture 7" descr="philosopher2.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61407" y="3282599"/>
            <a:ext cx="664130" cy="1031737"/>
          </a:xfrm>
          <a:prstGeom prst="rect">
            <a:avLst/>
          </a:prstGeom>
        </p:spPr>
      </p:pic>
      <p:pic>
        <p:nvPicPr>
          <p:cNvPr id="9" name="Picture 8" descr="philosopher3.t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5549" y="1961403"/>
            <a:ext cx="774536" cy="1013766"/>
          </a:xfrm>
          <a:prstGeom prst="rect">
            <a:avLst/>
          </a:prstGeom>
        </p:spPr>
      </p:pic>
      <p:pic>
        <p:nvPicPr>
          <p:cNvPr id="11" name="Picture 10" descr="philosopher5.ti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23968" y="5079300"/>
            <a:ext cx="684126" cy="895430"/>
          </a:xfrm>
          <a:prstGeom prst="rect">
            <a:avLst/>
          </a:prstGeom>
        </p:spPr>
      </p:pic>
      <p:pic>
        <p:nvPicPr>
          <p:cNvPr id="22" name="Picture 21"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69916">
            <a:off x="2771010" y="3560152"/>
            <a:ext cx="342900" cy="825500"/>
          </a:xfrm>
          <a:prstGeom prst="rect">
            <a:avLst/>
          </a:prstGeom>
        </p:spPr>
      </p:pic>
      <p:grpSp>
        <p:nvGrpSpPr>
          <p:cNvPr id="6" name="Group 5"/>
          <p:cNvGrpSpPr/>
          <p:nvPr/>
        </p:nvGrpSpPr>
        <p:grpSpPr>
          <a:xfrm>
            <a:off x="3688369" y="3000241"/>
            <a:ext cx="606065" cy="998955"/>
            <a:chOff x="3688369" y="3000241"/>
            <a:chExt cx="606065" cy="998955"/>
          </a:xfrm>
        </p:grpSpPr>
        <p:pic>
          <p:nvPicPr>
            <p:cNvPr id="15" name="Picture 14"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674707">
              <a:off x="3951534" y="3173696"/>
              <a:ext cx="342900" cy="825500"/>
            </a:xfrm>
            <a:prstGeom prst="rect">
              <a:avLst/>
            </a:prstGeom>
          </p:spPr>
        </p:pic>
        <p:sp>
          <p:nvSpPr>
            <p:cNvPr id="4" name="TextBox 3"/>
            <p:cNvSpPr txBox="1"/>
            <p:nvPr/>
          </p:nvSpPr>
          <p:spPr>
            <a:xfrm>
              <a:off x="3688369" y="3000241"/>
              <a:ext cx="302336" cy="369332"/>
            </a:xfrm>
            <a:prstGeom prst="rect">
              <a:avLst/>
            </a:prstGeom>
            <a:noFill/>
          </p:spPr>
          <p:txBody>
            <a:bodyPr wrap="none" rtlCol="0">
              <a:spAutoFit/>
            </a:bodyPr>
            <a:lstStyle/>
            <a:p>
              <a:r>
                <a:rPr lang="en-US" dirty="0">
                  <a:solidFill>
                    <a:schemeClr val="bg2"/>
                  </a:solidFill>
                </a:rPr>
                <a:t>0</a:t>
              </a:r>
            </a:p>
          </p:txBody>
        </p:sp>
      </p:grpSp>
      <p:grpSp>
        <p:nvGrpSpPr>
          <p:cNvPr id="44" name="Group 43"/>
          <p:cNvGrpSpPr/>
          <p:nvPr/>
        </p:nvGrpSpPr>
        <p:grpSpPr>
          <a:xfrm>
            <a:off x="4885686" y="3043982"/>
            <a:ext cx="604793" cy="980061"/>
            <a:chOff x="4885686" y="3043982"/>
            <a:chExt cx="604793" cy="980061"/>
          </a:xfrm>
        </p:grpSpPr>
        <p:pic>
          <p:nvPicPr>
            <p:cNvPr id="16" name="Picture 15"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112128">
              <a:off x="4885686" y="3198543"/>
              <a:ext cx="342900" cy="825500"/>
            </a:xfrm>
            <a:prstGeom prst="rect">
              <a:avLst/>
            </a:prstGeom>
          </p:spPr>
        </p:pic>
        <p:sp>
          <p:nvSpPr>
            <p:cNvPr id="27" name="TextBox 26"/>
            <p:cNvSpPr txBox="1"/>
            <p:nvPr/>
          </p:nvSpPr>
          <p:spPr>
            <a:xfrm>
              <a:off x="5188143" y="3043982"/>
              <a:ext cx="302336" cy="369332"/>
            </a:xfrm>
            <a:prstGeom prst="rect">
              <a:avLst/>
            </a:prstGeom>
            <a:noFill/>
          </p:spPr>
          <p:txBody>
            <a:bodyPr wrap="none" rtlCol="0">
              <a:spAutoFit/>
            </a:bodyPr>
            <a:lstStyle/>
            <a:p>
              <a:r>
                <a:rPr lang="en-US" dirty="0">
                  <a:solidFill>
                    <a:schemeClr val="bg2"/>
                  </a:solidFill>
                </a:rPr>
                <a:t>1</a:t>
              </a:r>
            </a:p>
          </p:txBody>
        </p:sp>
      </p:grpSp>
      <p:grpSp>
        <p:nvGrpSpPr>
          <p:cNvPr id="47" name="Group 46"/>
          <p:cNvGrpSpPr/>
          <p:nvPr/>
        </p:nvGrpSpPr>
        <p:grpSpPr>
          <a:xfrm>
            <a:off x="4940034" y="4387889"/>
            <a:ext cx="1045718" cy="509757"/>
            <a:chOff x="4940034" y="4387889"/>
            <a:chExt cx="1045718" cy="509757"/>
          </a:xfrm>
        </p:grpSpPr>
        <p:pic>
          <p:nvPicPr>
            <p:cNvPr id="13" name="Picture 12"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798248">
              <a:off x="5181334" y="4146589"/>
              <a:ext cx="342900" cy="825500"/>
            </a:xfrm>
            <a:prstGeom prst="rect">
              <a:avLst/>
            </a:prstGeom>
          </p:spPr>
        </p:pic>
        <p:sp>
          <p:nvSpPr>
            <p:cNvPr id="29" name="TextBox 28"/>
            <p:cNvSpPr txBox="1"/>
            <p:nvPr/>
          </p:nvSpPr>
          <p:spPr>
            <a:xfrm>
              <a:off x="5683416" y="4528314"/>
              <a:ext cx="302336" cy="369332"/>
            </a:xfrm>
            <a:prstGeom prst="rect">
              <a:avLst/>
            </a:prstGeom>
            <a:noFill/>
          </p:spPr>
          <p:txBody>
            <a:bodyPr wrap="none" rtlCol="0">
              <a:spAutoFit/>
            </a:bodyPr>
            <a:lstStyle/>
            <a:p>
              <a:r>
                <a:rPr lang="en-US" dirty="0">
                  <a:solidFill>
                    <a:schemeClr val="bg2"/>
                  </a:solidFill>
                </a:rPr>
                <a:t>2</a:t>
              </a:r>
            </a:p>
          </p:txBody>
        </p:sp>
      </p:grpSp>
      <p:grpSp>
        <p:nvGrpSpPr>
          <p:cNvPr id="50" name="Group 49"/>
          <p:cNvGrpSpPr/>
          <p:nvPr/>
        </p:nvGrpSpPr>
        <p:grpSpPr>
          <a:xfrm>
            <a:off x="4407920" y="4666550"/>
            <a:ext cx="342900" cy="1104557"/>
            <a:chOff x="4407920" y="4666550"/>
            <a:chExt cx="342900" cy="1104557"/>
          </a:xfrm>
        </p:grpSpPr>
        <p:pic>
          <p:nvPicPr>
            <p:cNvPr id="12" name="Picture 11"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920" y="4666550"/>
              <a:ext cx="342900" cy="825500"/>
            </a:xfrm>
            <a:prstGeom prst="rect">
              <a:avLst/>
            </a:prstGeom>
          </p:spPr>
        </p:pic>
        <p:sp>
          <p:nvSpPr>
            <p:cNvPr id="30" name="TextBox 29"/>
            <p:cNvSpPr txBox="1"/>
            <p:nvPr/>
          </p:nvSpPr>
          <p:spPr>
            <a:xfrm>
              <a:off x="4419569" y="5401775"/>
              <a:ext cx="302336" cy="369332"/>
            </a:xfrm>
            <a:prstGeom prst="rect">
              <a:avLst/>
            </a:prstGeom>
            <a:noFill/>
          </p:spPr>
          <p:txBody>
            <a:bodyPr wrap="none" rtlCol="0">
              <a:spAutoFit/>
            </a:bodyPr>
            <a:lstStyle/>
            <a:p>
              <a:r>
                <a:rPr lang="en-US" dirty="0">
                  <a:solidFill>
                    <a:schemeClr val="bg2"/>
                  </a:solidFill>
                </a:rPr>
                <a:t>3</a:t>
              </a:r>
            </a:p>
          </p:txBody>
        </p:sp>
      </p:grpSp>
      <p:grpSp>
        <p:nvGrpSpPr>
          <p:cNvPr id="51" name="Group 50"/>
          <p:cNvGrpSpPr/>
          <p:nvPr/>
        </p:nvGrpSpPr>
        <p:grpSpPr>
          <a:xfrm>
            <a:off x="3228520" y="4350814"/>
            <a:ext cx="1009178" cy="524531"/>
            <a:chOff x="3228520" y="4350814"/>
            <a:chExt cx="1009178" cy="524531"/>
          </a:xfrm>
        </p:grpSpPr>
        <p:pic>
          <p:nvPicPr>
            <p:cNvPr id="14" name="Picture 13"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748155">
              <a:off x="3653498" y="4109514"/>
              <a:ext cx="342900" cy="825500"/>
            </a:xfrm>
            <a:prstGeom prst="rect">
              <a:avLst/>
            </a:prstGeom>
          </p:spPr>
        </p:pic>
        <p:sp>
          <p:nvSpPr>
            <p:cNvPr id="31" name="TextBox 30"/>
            <p:cNvSpPr txBox="1"/>
            <p:nvPr/>
          </p:nvSpPr>
          <p:spPr>
            <a:xfrm>
              <a:off x="3228520" y="4506013"/>
              <a:ext cx="302336" cy="369332"/>
            </a:xfrm>
            <a:prstGeom prst="rect">
              <a:avLst/>
            </a:prstGeom>
            <a:noFill/>
          </p:spPr>
          <p:txBody>
            <a:bodyPr wrap="none" rtlCol="0">
              <a:spAutoFit/>
            </a:bodyPr>
            <a:lstStyle/>
            <a:p>
              <a:r>
                <a:rPr lang="en-US" dirty="0">
                  <a:solidFill>
                    <a:schemeClr val="bg2"/>
                  </a:solidFill>
                </a:rPr>
                <a:t>4</a:t>
              </a:r>
            </a:p>
          </p:txBody>
        </p:sp>
      </p:grpSp>
      <p:grpSp>
        <p:nvGrpSpPr>
          <p:cNvPr id="5" name="Group 4"/>
          <p:cNvGrpSpPr/>
          <p:nvPr/>
        </p:nvGrpSpPr>
        <p:grpSpPr>
          <a:xfrm>
            <a:off x="2456677" y="2891673"/>
            <a:ext cx="1034007" cy="506974"/>
            <a:chOff x="2417337" y="2984978"/>
            <a:chExt cx="1034007" cy="506974"/>
          </a:xfrm>
        </p:grpSpPr>
        <p:pic>
          <p:nvPicPr>
            <p:cNvPr id="21" name="Picture 20"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339807">
              <a:off x="2867144" y="2907752"/>
              <a:ext cx="342900" cy="825500"/>
            </a:xfrm>
            <a:prstGeom prst="rect">
              <a:avLst/>
            </a:prstGeom>
          </p:spPr>
        </p:pic>
        <p:sp>
          <p:nvSpPr>
            <p:cNvPr id="32" name="TextBox 31"/>
            <p:cNvSpPr txBox="1"/>
            <p:nvPr/>
          </p:nvSpPr>
          <p:spPr>
            <a:xfrm>
              <a:off x="2417337" y="2984978"/>
              <a:ext cx="302336" cy="369332"/>
            </a:xfrm>
            <a:prstGeom prst="rect">
              <a:avLst/>
            </a:prstGeom>
            <a:noFill/>
          </p:spPr>
          <p:txBody>
            <a:bodyPr wrap="none" rtlCol="0">
              <a:spAutoFit/>
            </a:bodyPr>
            <a:lstStyle/>
            <a:p>
              <a:r>
                <a:rPr lang="en-US" dirty="0">
                  <a:solidFill>
                    <a:schemeClr val="bg2"/>
                  </a:solidFill>
                </a:rPr>
                <a:t>0</a:t>
              </a:r>
            </a:p>
          </p:txBody>
        </p:sp>
      </p:grpSp>
      <p:grpSp>
        <p:nvGrpSpPr>
          <p:cNvPr id="42" name="Group 41"/>
          <p:cNvGrpSpPr/>
          <p:nvPr/>
        </p:nvGrpSpPr>
        <p:grpSpPr>
          <a:xfrm>
            <a:off x="3927308" y="1961403"/>
            <a:ext cx="342900" cy="1121669"/>
            <a:chOff x="3927308" y="1961403"/>
            <a:chExt cx="342900" cy="1121669"/>
          </a:xfrm>
        </p:grpSpPr>
        <p:pic>
          <p:nvPicPr>
            <p:cNvPr id="23" name="Picture 22"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3927308" y="2257572"/>
              <a:ext cx="342900" cy="825500"/>
            </a:xfrm>
            <a:prstGeom prst="rect">
              <a:avLst/>
            </a:prstGeom>
          </p:spPr>
        </p:pic>
        <p:sp>
          <p:nvSpPr>
            <p:cNvPr id="33" name="TextBox 32"/>
            <p:cNvSpPr txBox="1"/>
            <p:nvPr/>
          </p:nvSpPr>
          <p:spPr>
            <a:xfrm>
              <a:off x="3927308" y="1961403"/>
              <a:ext cx="302336" cy="369332"/>
            </a:xfrm>
            <a:prstGeom prst="rect">
              <a:avLst/>
            </a:prstGeom>
            <a:noFill/>
          </p:spPr>
          <p:txBody>
            <a:bodyPr wrap="none" rtlCol="0">
              <a:spAutoFit/>
            </a:bodyPr>
            <a:lstStyle/>
            <a:p>
              <a:r>
                <a:rPr lang="en-US" dirty="0">
                  <a:solidFill>
                    <a:schemeClr val="bg2"/>
                  </a:solidFill>
                </a:rPr>
                <a:t>0</a:t>
              </a:r>
            </a:p>
          </p:txBody>
        </p:sp>
      </p:grpSp>
      <p:grpSp>
        <p:nvGrpSpPr>
          <p:cNvPr id="43" name="Group 42"/>
          <p:cNvGrpSpPr/>
          <p:nvPr/>
        </p:nvGrpSpPr>
        <p:grpSpPr>
          <a:xfrm>
            <a:off x="4836003" y="1929043"/>
            <a:ext cx="342900" cy="1154233"/>
            <a:chOff x="4845243" y="1961403"/>
            <a:chExt cx="342900" cy="1154233"/>
          </a:xfrm>
        </p:grpSpPr>
        <p:pic>
          <p:nvPicPr>
            <p:cNvPr id="24" name="Picture 23"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845243" y="2290136"/>
              <a:ext cx="342900" cy="825500"/>
            </a:xfrm>
            <a:prstGeom prst="rect">
              <a:avLst/>
            </a:prstGeom>
          </p:spPr>
        </p:pic>
        <p:sp>
          <p:nvSpPr>
            <p:cNvPr id="34" name="TextBox 33"/>
            <p:cNvSpPr txBox="1"/>
            <p:nvPr/>
          </p:nvSpPr>
          <p:spPr>
            <a:xfrm>
              <a:off x="4869525" y="1961403"/>
              <a:ext cx="302336" cy="369332"/>
            </a:xfrm>
            <a:prstGeom prst="rect">
              <a:avLst/>
            </a:prstGeom>
            <a:noFill/>
          </p:spPr>
          <p:txBody>
            <a:bodyPr wrap="none" rtlCol="0">
              <a:spAutoFit/>
            </a:bodyPr>
            <a:lstStyle/>
            <a:p>
              <a:r>
                <a:rPr lang="en-US" dirty="0">
                  <a:solidFill>
                    <a:schemeClr val="bg2"/>
                  </a:solidFill>
                </a:rPr>
                <a:t>1</a:t>
              </a:r>
            </a:p>
          </p:txBody>
        </p:sp>
      </p:grpSp>
      <p:grpSp>
        <p:nvGrpSpPr>
          <p:cNvPr id="45" name="Group 44"/>
          <p:cNvGrpSpPr/>
          <p:nvPr/>
        </p:nvGrpSpPr>
        <p:grpSpPr>
          <a:xfrm>
            <a:off x="5704528" y="3181768"/>
            <a:ext cx="997780" cy="438490"/>
            <a:chOff x="5704528" y="3181768"/>
            <a:chExt cx="997780" cy="438490"/>
          </a:xfrm>
        </p:grpSpPr>
        <p:pic>
          <p:nvPicPr>
            <p:cNvPr id="26" name="Picture 25"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680356">
              <a:off x="5945828" y="3036058"/>
              <a:ext cx="342900" cy="825500"/>
            </a:xfrm>
            <a:prstGeom prst="rect">
              <a:avLst/>
            </a:prstGeom>
          </p:spPr>
        </p:pic>
        <p:sp>
          <p:nvSpPr>
            <p:cNvPr id="35" name="TextBox 34"/>
            <p:cNvSpPr txBox="1"/>
            <p:nvPr/>
          </p:nvSpPr>
          <p:spPr>
            <a:xfrm>
              <a:off x="6399972" y="3181768"/>
              <a:ext cx="302336" cy="369332"/>
            </a:xfrm>
            <a:prstGeom prst="rect">
              <a:avLst/>
            </a:prstGeom>
            <a:noFill/>
          </p:spPr>
          <p:txBody>
            <a:bodyPr wrap="none" rtlCol="0">
              <a:spAutoFit/>
            </a:bodyPr>
            <a:lstStyle/>
            <a:p>
              <a:r>
                <a:rPr lang="en-US" dirty="0">
                  <a:solidFill>
                    <a:schemeClr val="bg2"/>
                  </a:solidFill>
                </a:rPr>
                <a:t>1</a:t>
              </a:r>
            </a:p>
          </p:txBody>
        </p:sp>
      </p:grpSp>
      <p:grpSp>
        <p:nvGrpSpPr>
          <p:cNvPr id="46" name="Group 45"/>
          <p:cNvGrpSpPr/>
          <p:nvPr/>
        </p:nvGrpSpPr>
        <p:grpSpPr>
          <a:xfrm>
            <a:off x="5842852" y="4023705"/>
            <a:ext cx="996202" cy="394866"/>
            <a:chOff x="5816569" y="3978497"/>
            <a:chExt cx="996202" cy="394866"/>
          </a:xfrm>
        </p:grpSpPr>
        <p:pic>
          <p:nvPicPr>
            <p:cNvPr id="25" name="Picture 24"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775496">
              <a:off x="6057869" y="3789163"/>
              <a:ext cx="342900" cy="825500"/>
            </a:xfrm>
            <a:prstGeom prst="rect">
              <a:avLst/>
            </a:prstGeom>
          </p:spPr>
        </p:pic>
        <p:sp>
          <p:nvSpPr>
            <p:cNvPr id="36" name="TextBox 35"/>
            <p:cNvSpPr txBox="1"/>
            <p:nvPr/>
          </p:nvSpPr>
          <p:spPr>
            <a:xfrm>
              <a:off x="6510435" y="3978497"/>
              <a:ext cx="302336" cy="369332"/>
            </a:xfrm>
            <a:prstGeom prst="rect">
              <a:avLst/>
            </a:prstGeom>
            <a:noFill/>
          </p:spPr>
          <p:txBody>
            <a:bodyPr wrap="none" rtlCol="0">
              <a:spAutoFit/>
            </a:bodyPr>
            <a:lstStyle/>
            <a:p>
              <a:r>
                <a:rPr lang="en-US" dirty="0">
                  <a:solidFill>
                    <a:schemeClr val="bg2"/>
                  </a:solidFill>
                </a:rPr>
                <a:t>2</a:t>
              </a:r>
            </a:p>
          </p:txBody>
        </p:sp>
      </p:grpSp>
      <p:grpSp>
        <p:nvGrpSpPr>
          <p:cNvPr id="48" name="Group 47"/>
          <p:cNvGrpSpPr/>
          <p:nvPr/>
        </p:nvGrpSpPr>
        <p:grpSpPr>
          <a:xfrm>
            <a:off x="5879504" y="4846377"/>
            <a:ext cx="667136" cy="862242"/>
            <a:chOff x="5879504" y="4846377"/>
            <a:chExt cx="667136" cy="862242"/>
          </a:xfrm>
        </p:grpSpPr>
        <p:pic>
          <p:nvPicPr>
            <p:cNvPr id="18" name="Picture 17"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904716">
              <a:off x="5879504" y="4846377"/>
              <a:ext cx="342900" cy="825500"/>
            </a:xfrm>
            <a:prstGeom prst="rect">
              <a:avLst/>
            </a:prstGeom>
          </p:spPr>
        </p:pic>
        <p:sp>
          <p:nvSpPr>
            <p:cNvPr id="37" name="TextBox 36"/>
            <p:cNvSpPr txBox="1"/>
            <p:nvPr/>
          </p:nvSpPr>
          <p:spPr>
            <a:xfrm>
              <a:off x="6244304" y="5339287"/>
              <a:ext cx="302336" cy="369332"/>
            </a:xfrm>
            <a:prstGeom prst="rect">
              <a:avLst/>
            </a:prstGeom>
            <a:noFill/>
          </p:spPr>
          <p:txBody>
            <a:bodyPr wrap="none" rtlCol="0">
              <a:spAutoFit/>
            </a:bodyPr>
            <a:lstStyle/>
            <a:p>
              <a:r>
                <a:rPr lang="en-US" dirty="0">
                  <a:solidFill>
                    <a:schemeClr val="bg2"/>
                  </a:solidFill>
                </a:rPr>
                <a:t>2</a:t>
              </a:r>
            </a:p>
          </p:txBody>
        </p:sp>
      </p:grpSp>
      <p:grpSp>
        <p:nvGrpSpPr>
          <p:cNvPr id="49" name="Group 48"/>
          <p:cNvGrpSpPr/>
          <p:nvPr/>
        </p:nvGrpSpPr>
        <p:grpSpPr>
          <a:xfrm>
            <a:off x="5224651" y="5312333"/>
            <a:ext cx="618201" cy="917547"/>
            <a:chOff x="5377100" y="5385810"/>
            <a:chExt cx="618201" cy="917547"/>
          </a:xfrm>
        </p:grpSpPr>
        <p:pic>
          <p:nvPicPr>
            <p:cNvPr id="17" name="Picture 16"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057836">
              <a:off x="5377100" y="5385810"/>
              <a:ext cx="342900" cy="825500"/>
            </a:xfrm>
            <a:prstGeom prst="rect">
              <a:avLst/>
            </a:prstGeom>
          </p:spPr>
        </p:pic>
        <p:sp>
          <p:nvSpPr>
            <p:cNvPr id="38" name="TextBox 37"/>
            <p:cNvSpPr txBox="1"/>
            <p:nvPr/>
          </p:nvSpPr>
          <p:spPr>
            <a:xfrm>
              <a:off x="5692965" y="5934025"/>
              <a:ext cx="302336" cy="369332"/>
            </a:xfrm>
            <a:prstGeom prst="rect">
              <a:avLst/>
            </a:prstGeom>
            <a:noFill/>
          </p:spPr>
          <p:txBody>
            <a:bodyPr wrap="none" rtlCol="0">
              <a:spAutoFit/>
            </a:bodyPr>
            <a:lstStyle/>
            <a:p>
              <a:r>
                <a:rPr lang="en-US" dirty="0">
                  <a:solidFill>
                    <a:schemeClr val="bg2"/>
                  </a:solidFill>
                </a:rPr>
                <a:t>3</a:t>
              </a:r>
            </a:p>
          </p:txBody>
        </p:sp>
      </p:grpSp>
      <p:grpSp>
        <p:nvGrpSpPr>
          <p:cNvPr id="52" name="Group 51"/>
          <p:cNvGrpSpPr/>
          <p:nvPr/>
        </p:nvGrpSpPr>
        <p:grpSpPr>
          <a:xfrm>
            <a:off x="3179970" y="5732235"/>
            <a:ext cx="912411" cy="611827"/>
            <a:chOff x="3179970" y="5732235"/>
            <a:chExt cx="912411" cy="611827"/>
          </a:xfrm>
        </p:grpSpPr>
        <p:pic>
          <p:nvPicPr>
            <p:cNvPr id="20" name="Picture 19"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63200">
              <a:off x="3508181" y="5490935"/>
              <a:ext cx="342900" cy="825500"/>
            </a:xfrm>
            <a:prstGeom prst="rect">
              <a:avLst/>
            </a:prstGeom>
          </p:spPr>
        </p:pic>
        <p:sp>
          <p:nvSpPr>
            <p:cNvPr id="39" name="TextBox 38"/>
            <p:cNvSpPr txBox="1"/>
            <p:nvPr/>
          </p:nvSpPr>
          <p:spPr>
            <a:xfrm>
              <a:off x="3179970" y="5974730"/>
              <a:ext cx="302336" cy="369332"/>
            </a:xfrm>
            <a:prstGeom prst="rect">
              <a:avLst/>
            </a:prstGeom>
            <a:noFill/>
          </p:spPr>
          <p:txBody>
            <a:bodyPr wrap="none" rtlCol="0">
              <a:spAutoFit/>
            </a:bodyPr>
            <a:lstStyle/>
            <a:p>
              <a:r>
                <a:rPr lang="en-US" dirty="0">
                  <a:solidFill>
                    <a:schemeClr val="bg2"/>
                  </a:solidFill>
                </a:rPr>
                <a:t>3</a:t>
              </a:r>
            </a:p>
          </p:txBody>
        </p:sp>
      </p:grpSp>
      <p:grpSp>
        <p:nvGrpSpPr>
          <p:cNvPr id="53" name="Group 52"/>
          <p:cNvGrpSpPr/>
          <p:nvPr/>
        </p:nvGrpSpPr>
        <p:grpSpPr>
          <a:xfrm>
            <a:off x="2575940" y="4995826"/>
            <a:ext cx="987315" cy="558051"/>
            <a:chOff x="2584081" y="5044672"/>
            <a:chExt cx="987315" cy="558051"/>
          </a:xfrm>
        </p:grpSpPr>
        <p:pic>
          <p:nvPicPr>
            <p:cNvPr id="19" name="Picture 18" descr="dining-fork.t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396376">
              <a:off x="2987196" y="4803372"/>
              <a:ext cx="342900" cy="825500"/>
            </a:xfrm>
            <a:prstGeom prst="rect">
              <a:avLst/>
            </a:prstGeom>
          </p:spPr>
        </p:pic>
        <p:sp>
          <p:nvSpPr>
            <p:cNvPr id="40" name="TextBox 39"/>
            <p:cNvSpPr txBox="1"/>
            <p:nvPr/>
          </p:nvSpPr>
          <p:spPr>
            <a:xfrm>
              <a:off x="2584081" y="5233391"/>
              <a:ext cx="302336" cy="369332"/>
            </a:xfrm>
            <a:prstGeom prst="rect">
              <a:avLst/>
            </a:prstGeom>
            <a:noFill/>
          </p:spPr>
          <p:txBody>
            <a:bodyPr wrap="none" rtlCol="0">
              <a:spAutoFit/>
            </a:bodyPr>
            <a:lstStyle/>
            <a:p>
              <a:r>
                <a:rPr lang="en-US" dirty="0">
                  <a:solidFill>
                    <a:schemeClr val="bg2"/>
                  </a:solidFill>
                </a:rPr>
                <a:t>4</a:t>
              </a:r>
            </a:p>
          </p:txBody>
        </p:sp>
      </p:grpSp>
      <p:pic>
        <p:nvPicPr>
          <p:cNvPr id="55" name="Picture 54" descr="philosopher-perplexed.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456676" y="3090303"/>
            <a:ext cx="915586" cy="915586"/>
          </a:xfrm>
          <a:prstGeom prst="rect">
            <a:avLst/>
          </a:prstGeom>
        </p:spPr>
      </p:pic>
      <p:sp>
        <p:nvSpPr>
          <p:cNvPr id="28" name="Footer Placeholder 27">
            <a:extLst>
              <a:ext uri="{FF2B5EF4-FFF2-40B4-BE49-F238E27FC236}">
                <a16:creationId xmlns="" xmlns:a16="http://schemas.microsoft.com/office/drawing/2014/main" id="{24B70AB4-E96B-4E50-A761-AD850DF9672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76358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8"/>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4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5"/>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4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42"/>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3"/>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to the Dining Philosophers Problem</a:t>
            </a:r>
          </a:p>
        </p:txBody>
      </p:sp>
      <p:sp>
        <p:nvSpPr>
          <p:cNvPr id="3" name="Content Placeholder 2"/>
          <p:cNvSpPr>
            <a:spLocks noGrp="1"/>
          </p:cNvSpPr>
          <p:nvPr>
            <p:ph idx="1"/>
          </p:nvPr>
        </p:nvSpPr>
        <p:spPr/>
        <p:txBody>
          <a:bodyPr>
            <a:normAutofit fontScale="92500" lnSpcReduction="10000"/>
          </a:bodyPr>
          <a:lstStyle/>
          <a:p>
            <a:r>
              <a:rPr lang="en-US" b="1" dirty="0"/>
              <a:t>Central arbitrator </a:t>
            </a:r>
            <a:r>
              <a:rPr lang="en-US" dirty="0"/>
              <a:t>(the waiter)</a:t>
            </a:r>
          </a:p>
          <a:p>
            <a:pPr lvl="1"/>
            <a:r>
              <a:rPr lang="en-US" dirty="0"/>
              <a:t>Each philosopher asks the waiter for two forks</a:t>
            </a:r>
          </a:p>
          <a:p>
            <a:pPr lvl="1"/>
            <a:r>
              <a:rPr lang="en-US" dirty="0"/>
              <a:t>Waiter grants forks in a fair manner</a:t>
            </a:r>
          </a:p>
          <a:p>
            <a:pPr lvl="1"/>
            <a:r>
              <a:rPr lang="en-US" dirty="0"/>
              <a:t>Waiter can be implemented as a </a:t>
            </a:r>
            <a:r>
              <a:rPr lang="en-US" dirty="0" err="1"/>
              <a:t>mutex</a:t>
            </a:r>
            <a:endParaRPr lang="en-US" dirty="0"/>
          </a:p>
          <a:p>
            <a:pPr lvl="2"/>
            <a:r>
              <a:rPr lang="en-US" dirty="0"/>
              <a:t>Either grab both forks, or grab no forks</a:t>
            </a:r>
          </a:p>
          <a:p>
            <a:r>
              <a:rPr lang="en-US" b="1" dirty="0" err="1"/>
              <a:t>Chandy</a:t>
            </a:r>
            <a:r>
              <a:rPr lang="en-US" b="1" dirty="0"/>
              <a:t>/</a:t>
            </a:r>
            <a:r>
              <a:rPr lang="en-US" b="1" dirty="0" err="1"/>
              <a:t>Misra</a:t>
            </a:r>
            <a:r>
              <a:rPr lang="en-US" b="1" dirty="0"/>
              <a:t> </a:t>
            </a:r>
            <a:r>
              <a:rPr lang="en-US" dirty="0"/>
              <a:t>solution</a:t>
            </a:r>
          </a:p>
          <a:p>
            <a:pPr lvl="1"/>
            <a:r>
              <a:rPr lang="en-US" dirty="0"/>
              <a:t>Forks can be marked </a:t>
            </a:r>
            <a:r>
              <a:rPr lang="en-US" b="1" dirty="0"/>
              <a:t>dirty</a:t>
            </a:r>
            <a:r>
              <a:rPr lang="en-US" dirty="0"/>
              <a:t> or </a:t>
            </a:r>
            <a:r>
              <a:rPr lang="en-US" b="1" dirty="0"/>
              <a:t>clean</a:t>
            </a:r>
          </a:p>
          <a:p>
            <a:pPr lvl="1"/>
            <a:r>
              <a:rPr lang="en-US" dirty="0"/>
              <a:t>Messages sent between philosophers to request forks</a:t>
            </a:r>
          </a:p>
          <a:p>
            <a:pPr lvl="2"/>
            <a:r>
              <a:rPr lang="en-US" dirty="0"/>
              <a:t>If clean, keep it</a:t>
            </a:r>
          </a:p>
          <a:p>
            <a:pPr lvl="2"/>
            <a:r>
              <a:rPr lang="en-US" dirty="0"/>
              <a:t>If dirty, give it away</a:t>
            </a:r>
          </a:p>
          <a:p>
            <a:pPr lvl="1"/>
            <a:r>
              <a:rPr lang="en-US" dirty="0"/>
              <a:t>Imposes a priority: If you haven’t eaten in a while, you get to</a:t>
            </a:r>
          </a:p>
        </p:txBody>
      </p:sp>
      <p:sp>
        <p:nvSpPr>
          <p:cNvPr id="4" name="Footer Placeholder 3">
            <a:extLst>
              <a:ext uri="{FF2B5EF4-FFF2-40B4-BE49-F238E27FC236}">
                <a16:creationId xmlns="" xmlns:a16="http://schemas.microsoft.com/office/drawing/2014/main" id="{0B62C72A-9F1A-4031-BF1F-9B877CEB3ED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1147893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Priority Inversion</a:t>
            </a:r>
          </a:p>
        </p:txBody>
      </p:sp>
      <p:sp>
        <p:nvSpPr>
          <p:cNvPr id="4" name="Content Placeholder 3"/>
          <p:cNvSpPr>
            <a:spLocks noGrp="1"/>
          </p:cNvSpPr>
          <p:nvPr>
            <p:ph idx="1"/>
          </p:nvPr>
        </p:nvSpPr>
        <p:spPr/>
        <p:txBody>
          <a:bodyPr/>
          <a:lstStyle/>
          <a:p>
            <a:r>
              <a:rPr lang="en-US" dirty="0"/>
              <a:t>What happens if a low-priority thread </a:t>
            </a:r>
            <a:r>
              <a:rPr lang="en-US" b="1" dirty="0"/>
              <a:t>L</a:t>
            </a:r>
            <a:r>
              <a:rPr lang="en-US" dirty="0"/>
              <a:t> obtains a lock on resource </a:t>
            </a:r>
            <a:r>
              <a:rPr lang="en-US" b="1" dirty="0"/>
              <a:t>A</a:t>
            </a:r>
            <a:r>
              <a:rPr lang="en-US" dirty="0"/>
              <a:t>, but then goes to sleep waiting on resource </a:t>
            </a:r>
            <a:r>
              <a:rPr lang="en-US" b="1" dirty="0"/>
              <a:t>B</a:t>
            </a:r>
            <a:r>
              <a:rPr lang="en-US" dirty="0"/>
              <a:t>?</a:t>
            </a:r>
          </a:p>
          <a:p>
            <a:pPr lvl="1"/>
            <a:r>
              <a:rPr lang="en-US" dirty="0"/>
              <a:t>A high-priority thread </a:t>
            </a:r>
            <a:r>
              <a:rPr lang="en-US" b="1" dirty="0"/>
              <a:t>H</a:t>
            </a:r>
            <a:r>
              <a:rPr lang="en-US" dirty="0"/>
              <a:t> will be unable to obtain a lock on resource </a:t>
            </a:r>
            <a:r>
              <a:rPr lang="en-US" b="1" dirty="0"/>
              <a:t>A</a:t>
            </a:r>
          </a:p>
          <a:p>
            <a:pPr lvl="1"/>
            <a:r>
              <a:rPr lang="en-US" dirty="0"/>
              <a:t>As a result, the priority of thread </a:t>
            </a:r>
            <a:r>
              <a:rPr lang="en-US" b="1" dirty="0"/>
              <a:t>L</a:t>
            </a:r>
            <a:r>
              <a:rPr lang="en-US" dirty="0"/>
              <a:t> appears to be </a:t>
            </a:r>
            <a:r>
              <a:rPr lang="en-US" b="1" i="1" dirty="0"/>
              <a:t>higher</a:t>
            </a:r>
            <a:r>
              <a:rPr lang="en-US" dirty="0"/>
              <a:t> than the priority of thread </a:t>
            </a:r>
            <a:r>
              <a:rPr lang="en-US" b="1" dirty="0"/>
              <a:t>H</a:t>
            </a:r>
          </a:p>
          <a:p>
            <a:pPr lvl="1"/>
            <a:r>
              <a:rPr lang="en-US" dirty="0"/>
              <a:t>Their priorities have been </a:t>
            </a:r>
            <a:r>
              <a:rPr lang="en-US" b="1" dirty="0"/>
              <a:t>inverted</a:t>
            </a:r>
          </a:p>
        </p:txBody>
      </p:sp>
      <p:sp>
        <p:nvSpPr>
          <p:cNvPr id="2" name="Footer Placeholder 1">
            <a:extLst>
              <a:ext uri="{FF2B5EF4-FFF2-40B4-BE49-F238E27FC236}">
                <a16:creationId xmlns="" xmlns:a16="http://schemas.microsoft.com/office/drawing/2014/main" id="{79FECA73-42F3-4B9E-9E59-6F1A79AA5F0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8809342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Priority Inversion</a:t>
            </a:r>
          </a:p>
        </p:txBody>
      </p:sp>
      <p:sp>
        <p:nvSpPr>
          <p:cNvPr id="4" name="Content Placeholder 3"/>
          <p:cNvSpPr>
            <a:spLocks noGrp="1"/>
          </p:cNvSpPr>
          <p:nvPr>
            <p:ph idx="1"/>
          </p:nvPr>
        </p:nvSpPr>
        <p:spPr/>
        <p:txBody>
          <a:bodyPr/>
          <a:lstStyle/>
          <a:p>
            <a:r>
              <a:rPr lang="en-US" dirty="0"/>
              <a:t>Priority inversion can also happen if a medium-priority thread M preempts thread L while it is holding the lock on resource A</a:t>
            </a:r>
          </a:p>
          <a:p>
            <a:pPr lvl="1"/>
            <a:r>
              <a:rPr lang="en-US" dirty="0"/>
              <a:t>Thread L </a:t>
            </a:r>
            <a:r>
              <a:rPr lang="en-US" b="1" dirty="0"/>
              <a:t>locks</a:t>
            </a:r>
            <a:r>
              <a:rPr lang="en-US" dirty="0"/>
              <a:t> resource A</a:t>
            </a:r>
          </a:p>
          <a:p>
            <a:pPr lvl="1"/>
            <a:r>
              <a:rPr lang="en-US" dirty="0"/>
              <a:t>Thread M </a:t>
            </a:r>
            <a:r>
              <a:rPr lang="en-US" b="1" dirty="0"/>
              <a:t>preempts</a:t>
            </a:r>
            <a:r>
              <a:rPr lang="en-US" dirty="0"/>
              <a:t> thread L, putting L to </a:t>
            </a:r>
            <a:r>
              <a:rPr lang="en-US" b="1" i="1" dirty="0"/>
              <a:t>sleep</a:t>
            </a:r>
          </a:p>
          <a:p>
            <a:pPr lvl="1"/>
            <a:r>
              <a:rPr lang="en-US" dirty="0"/>
              <a:t>Thread H is again </a:t>
            </a:r>
            <a:r>
              <a:rPr lang="en-US" b="1" dirty="0"/>
              <a:t>unable to obtain a lock </a:t>
            </a:r>
            <a:r>
              <a:rPr lang="en-US" dirty="0"/>
              <a:t>on resource A</a:t>
            </a:r>
          </a:p>
        </p:txBody>
      </p:sp>
      <p:sp>
        <p:nvSpPr>
          <p:cNvPr id="2" name="Footer Placeholder 1">
            <a:extLst>
              <a:ext uri="{FF2B5EF4-FFF2-40B4-BE49-F238E27FC236}">
                <a16:creationId xmlns="" xmlns:a16="http://schemas.microsoft.com/office/drawing/2014/main" id="{F75FED0C-5658-4EB3-9FE9-EAE2449D87A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3797958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Priority Inversion</a:t>
            </a:r>
          </a:p>
        </p:txBody>
      </p:sp>
      <p:sp>
        <p:nvSpPr>
          <p:cNvPr id="4" name="Content Placeholder 3"/>
          <p:cNvSpPr>
            <a:spLocks noGrp="1"/>
          </p:cNvSpPr>
          <p:nvPr>
            <p:ph idx="1"/>
          </p:nvPr>
        </p:nvSpPr>
        <p:spPr/>
        <p:txBody>
          <a:bodyPr>
            <a:normAutofit/>
          </a:bodyPr>
          <a:lstStyle/>
          <a:p>
            <a:r>
              <a:rPr lang="en-US" dirty="0"/>
              <a:t>Possible consequences of priority inversion:</a:t>
            </a:r>
          </a:p>
          <a:p>
            <a:pPr marL="739775" lvl="1" indent="-457200">
              <a:buFont typeface="+mj-lt"/>
              <a:buAutoNum type="arabicPeriod"/>
            </a:pPr>
            <a:r>
              <a:rPr lang="en-US" b="1" dirty="0"/>
              <a:t>None</a:t>
            </a:r>
          </a:p>
          <a:p>
            <a:pPr lvl="2"/>
            <a:r>
              <a:rPr lang="en-US" dirty="0"/>
              <a:t>If thread L releases the resource quickly, thread H will be able to run and the inversion might go </a:t>
            </a:r>
            <a:r>
              <a:rPr lang="en-US" b="1" dirty="0"/>
              <a:t>unnoticed</a:t>
            </a:r>
          </a:p>
          <a:p>
            <a:pPr marL="739775" lvl="1" indent="-457200">
              <a:buFont typeface="+mj-lt"/>
              <a:buAutoNum type="arabicPeriod"/>
            </a:pPr>
            <a:r>
              <a:rPr lang="en-US" b="1" dirty="0"/>
              <a:t>Perceived system slowdown</a:t>
            </a:r>
          </a:p>
          <a:p>
            <a:pPr lvl="2"/>
            <a:r>
              <a:rPr lang="en-US" dirty="0"/>
              <a:t>If thread H is </a:t>
            </a:r>
            <a:r>
              <a:rPr lang="en-US" b="1" dirty="0"/>
              <a:t>starved</a:t>
            </a:r>
            <a:r>
              <a:rPr lang="en-US" dirty="0"/>
              <a:t> of access to the resource for too long, the system can appear sluggish (e.g., if thread H is responding to user input)</a:t>
            </a:r>
          </a:p>
          <a:p>
            <a:pPr marL="739775" lvl="1" indent="-457200">
              <a:buFont typeface="+mj-lt"/>
              <a:buAutoNum type="arabicPeriod"/>
            </a:pPr>
            <a:r>
              <a:rPr lang="en-US" b="1" dirty="0"/>
              <a:t>System failure</a:t>
            </a:r>
          </a:p>
          <a:p>
            <a:pPr lvl="2"/>
            <a:r>
              <a:rPr lang="en-US" dirty="0"/>
              <a:t>Thread H can become </a:t>
            </a:r>
            <a:r>
              <a:rPr lang="en-US" b="1" i="1" dirty="0"/>
              <a:t>so</a:t>
            </a:r>
            <a:r>
              <a:rPr lang="en-US" b="1" dirty="0"/>
              <a:t> starved</a:t>
            </a:r>
            <a:r>
              <a:rPr lang="en-US" dirty="0"/>
              <a:t> of access to the resource that </a:t>
            </a:r>
            <a:r>
              <a:rPr lang="en-US" b="1" i="1" dirty="0"/>
              <a:t>system failures </a:t>
            </a:r>
            <a:r>
              <a:rPr lang="en-US" dirty="0"/>
              <a:t>occur (e.g., missing a real-time deadline)</a:t>
            </a:r>
          </a:p>
        </p:txBody>
      </p:sp>
      <p:sp>
        <p:nvSpPr>
          <p:cNvPr id="2" name="Footer Placeholder 1">
            <a:extLst>
              <a:ext uri="{FF2B5EF4-FFF2-40B4-BE49-F238E27FC236}">
                <a16:creationId xmlns="" xmlns:a16="http://schemas.microsoft.com/office/drawing/2014/main" id="{2C454CC9-B921-4414-BE3F-68C1E349EDE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9611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Assembly Language</a:t>
            </a:r>
          </a:p>
        </p:txBody>
      </p:sp>
      <p:sp>
        <p:nvSpPr>
          <p:cNvPr id="3" name="Content Placeholder 2"/>
          <p:cNvSpPr>
            <a:spLocks noGrp="1"/>
          </p:cNvSpPr>
          <p:nvPr>
            <p:ph idx="1"/>
          </p:nvPr>
        </p:nvSpPr>
        <p:spPr>
          <a:xfrm>
            <a:off x="2224425" y="1549124"/>
            <a:ext cx="5251453" cy="5308876"/>
          </a:xfrm>
        </p:spPr>
        <p:txBody>
          <a:bodyPr>
            <a:normAutofit/>
          </a:bodyPr>
          <a:lstStyle/>
          <a:p>
            <a:pPr marL="0" indent="0">
              <a:buNone/>
            </a:pPr>
            <a:r>
              <a:rPr lang="en-US" sz="1200" b="1" dirty="0" err="1">
                <a:latin typeface="Consolas"/>
                <a:cs typeface="Consolas"/>
              </a:rPr>
              <a:t>AddIfGreater</a:t>
            </a:r>
            <a:r>
              <a:rPr lang="en-US" sz="1200" b="1" dirty="0">
                <a:latin typeface="Consolas"/>
                <a:cs typeface="Consolas"/>
              </a:rPr>
              <a:t>:</a:t>
            </a:r>
            <a:br>
              <a:rPr lang="en-US" sz="1200" b="1" dirty="0">
                <a:latin typeface="Consolas"/>
                <a:cs typeface="Consolas"/>
              </a:rPr>
            </a:br>
            <a:r>
              <a:rPr lang="en-US" sz="1200" b="1" dirty="0">
                <a:latin typeface="Consolas"/>
                <a:cs typeface="Consolas"/>
              </a:rPr>
              <a:t>    ; function prologue</a:t>
            </a:r>
            <a:br>
              <a:rPr lang="en-US" sz="1200" b="1" dirty="0">
                <a:latin typeface="Consolas"/>
                <a:cs typeface="Consolas"/>
              </a:rPr>
            </a:br>
            <a:r>
              <a:rPr lang="en-US" sz="1200" b="1" dirty="0">
                <a:latin typeface="Consolas"/>
                <a:cs typeface="Consolas"/>
              </a:rPr>
              <a:t>    push  </a:t>
            </a:r>
            <a:r>
              <a:rPr lang="en-US" sz="1200" b="1" dirty="0" err="1">
                <a:latin typeface="Consolas"/>
                <a:cs typeface="Consolas"/>
              </a:rPr>
              <a:t>ebp</a:t>
            </a:r>
            <a:r>
              <a:rPr lang="en-US" sz="1200" b="1" dirty="0">
                <a:latin typeface="Consolas"/>
                <a:cs typeface="Consolas"/>
              </a:rPr>
              <a:t>        ; push base </a:t>
            </a:r>
            <a:r>
              <a:rPr lang="en-US" sz="1200" b="1" dirty="0" err="1">
                <a:latin typeface="Consolas"/>
                <a:cs typeface="Consolas"/>
              </a:rPr>
              <a:t>ptr</a:t>
            </a:r>
            <a:r>
              <a:rPr lang="en-US" sz="1200" b="1" dirty="0">
                <a:latin typeface="Consolas"/>
                <a:cs typeface="Consolas"/>
              </a:rPr>
              <a:t> (EBP) onto stack</a:t>
            </a:r>
            <a:br>
              <a:rPr lang="en-US" sz="1200" b="1" dirty="0">
                <a:latin typeface="Consolas"/>
                <a:cs typeface="Consolas"/>
              </a:rPr>
            </a:br>
            <a:r>
              <a:rPr lang="en-US" sz="1200" b="1" dirty="0">
                <a:latin typeface="Consolas"/>
                <a:cs typeface="Consolas"/>
              </a:rPr>
              <a:t>    </a:t>
            </a:r>
            <a:r>
              <a:rPr lang="en-US" sz="1200" b="1" dirty="0" err="1">
                <a:latin typeface="Consolas"/>
                <a:cs typeface="Consolas"/>
              </a:rPr>
              <a:t>mov</a:t>
            </a:r>
            <a:r>
              <a:rPr lang="en-US" sz="1200" b="1" dirty="0">
                <a:latin typeface="Consolas"/>
                <a:cs typeface="Consolas"/>
              </a:rPr>
              <a:t>   </a:t>
            </a:r>
            <a:r>
              <a:rPr lang="en-US" sz="1200" b="1" dirty="0" err="1">
                <a:latin typeface="Consolas"/>
                <a:cs typeface="Consolas"/>
              </a:rPr>
              <a:t>ebp</a:t>
            </a:r>
            <a:r>
              <a:rPr lang="en-US" sz="1200" b="1" dirty="0">
                <a:latin typeface="Consolas"/>
                <a:cs typeface="Consolas"/>
              </a:rPr>
              <a:t>, </a:t>
            </a:r>
            <a:r>
              <a:rPr lang="en-US" sz="1200" b="1" dirty="0" err="1">
                <a:latin typeface="Consolas"/>
                <a:cs typeface="Consolas"/>
              </a:rPr>
              <a:t>esp</a:t>
            </a:r>
            <a:r>
              <a:rPr lang="en-US" sz="1200" b="1" dirty="0">
                <a:latin typeface="Consolas"/>
                <a:cs typeface="Consolas"/>
              </a:rPr>
              <a:t>   ; set EBP to cur stack top (ESP)</a:t>
            </a:r>
            <a:br>
              <a:rPr lang="en-US" sz="1200" b="1" dirty="0">
                <a:latin typeface="Consolas"/>
                <a:cs typeface="Consolas"/>
              </a:rPr>
            </a:br>
            <a:r>
              <a:rPr lang="en-US" sz="1200" b="1" dirty="0">
                <a:latin typeface="Consolas"/>
                <a:cs typeface="Consolas"/>
              </a:rPr>
              <a:t>    push  </a:t>
            </a:r>
            <a:r>
              <a:rPr lang="en-US" sz="1200" b="1" dirty="0" err="1">
                <a:latin typeface="Consolas"/>
                <a:cs typeface="Consolas"/>
              </a:rPr>
              <a:t>ebx</a:t>
            </a:r>
            <a:r>
              <a:rPr lang="en-US" sz="1200" b="1" dirty="0">
                <a:latin typeface="Consolas"/>
                <a:cs typeface="Consolas"/>
              </a:rPr>
              <a:t>        ; also save EBX because we use it</a:t>
            </a:r>
            <a:br>
              <a:rPr lang="en-US" sz="1200" b="1" dirty="0">
                <a:latin typeface="Consolas"/>
                <a:cs typeface="Consolas"/>
              </a:rPr>
            </a:br>
            <a:r>
              <a:rPr lang="en-US" sz="1200" b="1" dirty="0">
                <a:latin typeface="Consolas"/>
                <a:cs typeface="Consolas"/>
              </a:rPr>
              <a:t/>
            </a:r>
            <a:br>
              <a:rPr lang="en-US" sz="1200" b="1" dirty="0">
                <a:latin typeface="Consolas"/>
                <a:cs typeface="Consolas"/>
              </a:rPr>
            </a:br>
            <a:r>
              <a:rPr lang="en-US" sz="1200" b="1" dirty="0">
                <a:latin typeface="Consolas"/>
                <a:cs typeface="Consolas"/>
              </a:rPr>
              <a:t>    ; load arguments a and b into registers EAX and EBX</a:t>
            </a:r>
            <a:br>
              <a:rPr lang="en-US" sz="1200" b="1" dirty="0">
                <a:latin typeface="Consolas"/>
                <a:cs typeface="Consolas"/>
              </a:rPr>
            </a:br>
            <a:r>
              <a:rPr lang="en-US" sz="1200" b="1" dirty="0">
                <a:latin typeface="Consolas"/>
                <a:cs typeface="Consolas"/>
              </a:rPr>
              <a:t>    </a:t>
            </a:r>
            <a:r>
              <a:rPr lang="en-US" sz="1200" b="1" dirty="0" err="1">
                <a:latin typeface="Consolas"/>
                <a:cs typeface="Consolas"/>
              </a:rPr>
              <a:t>mov</a:t>
            </a:r>
            <a:r>
              <a:rPr lang="en-US" sz="1200" b="1" dirty="0">
                <a:latin typeface="Consolas"/>
                <a:cs typeface="Consolas"/>
              </a:rPr>
              <a:t>   </a:t>
            </a:r>
            <a:r>
              <a:rPr lang="en-US" sz="1200" b="1" dirty="0" err="1">
                <a:latin typeface="Consolas"/>
                <a:cs typeface="Consolas"/>
              </a:rPr>
              <a:t>eax</a:t>
            </a:r>
            <a:r>
              <a:rPr lang="en-US" sz="1200" b="1" dirty="0">
                <a:latin typeface="Consolas"/>
                <a:cs typeface="Consolas"/>
              </a:rPr>
              <a:t>, </a:t>
            </a:r>
            <a:r>
              <a:rPr lang="en-US" sz="1200" b="1" dirty="0" err="1">
                <a:latin typeface="Consolas"/>
                <a:cs typeface="Consolas"/>
              </a:rPr>
              <a:t>dword</a:t>
            </a:r>
            <a:r>
              <a:rPr lang="en-US" sz="1200" b="1" dirty="0">
                <a:latin typeface="Consolas"/>
                <a:cs typeface="Consolas"/>
              </a:rPr>
              <a:t> </a:t>
            </a:r>
            <a:r>
              <a:rPr lang="en-US" sz="1200" b="1" dirty="0" err="1">
                <a:latin typeface="Consolas"/>
                <a:cs typeface="Consolas"/>
              </a:rPr>
              <a:t>ptr</a:t>
            </a:r>
            <a:r>
              <a:rPr lang="en-US" sz="1200" b="1" dirty="0">
                <a:latin typeface="Consolas"/>
                <a:cs typeface="Consolas"/>
              </a:rPr>
              <a:t> [ebp+8]</a:t>
            </a:r>
            <a:br>
              <a:rPr lang="en-US" sz="1200" b="1" dirty="0">
                <a:latin typeface="Consolas"/>
                <a:cs typeface="Consolas"/>
              </a:rPr>
            </a:br>
            <a:r>
              <a:rPr lang="en-US" sz="1200" b="1" dirty="0">
                <a:latin typeface="Consolas"/>
                <a:cs typeface="Consolas"/>
              </a:rPr>
              <a:t>    </a:t>
            </a:r>
            <a:r>
              <a:rPr lang="en-US" sz="1200" b="1" dirty="0" err="1">
                <a:latin typeface="Consolas"/>
                <a:cs typeface="Consolas"/>
              </a:rPr>
              <a:t>mov</a:t>
            </a:r>
            <a:r>
              <a:rPr lang="en-US" sz="1200" b="1" dirty="0">
                <a:latin typeface="Consolas"/>
                <a:cs typeface="Consolas"/>
              </a:rPr>
              <a:t>   </a:t>
            </a:r>
            <a:r>
              <a:rPr lang="en-US" sz="1200" b="1" dirty="0" err="1">
                <a:latin typeface="Consolas"/>
                <a:cs typeface="Consolas"/>
              </a:rPr>
              <a:t>ebx</a:t>
            </a:r>
            <a:r>
              <a:rPr lang="en-US" sz="1200" b="1" dirty="0">
                <a:latin typeface="Consolas"/>
                <a:cs typeface="Consolas"/>
              </a:rPr>
              <a:t>, </a:t>
            </a:r>
            <a:r>
              <a:rPr lang="en-US" sz="1200" b="1" dirty="0" err="1">
                <a:latin typeface="Consolas"/>
                <a:cs typeface="Consolas"/>
              </a:rPr>
              <a:t>dword</a:t>
            </a:r>
            <a:r>
              <a:rPr lang="en-US" sz="1200" b="1" dirty="0">
                <a:latin typeface="Consolas"/>
                <a:cs typeface="Consolas"/>
              </a:rPr>
              <a:t> </a:t>
            </a:r>
            <a:r>
              <a:rPr lang="en-US" sz="1200" b="1" dirty="0" err="1">
                <a:latin typeface="Consolas"/>
                <a:cs typeface="Consolas"/>
              </a:rPr>
              <a:t>ptr</a:t>
            </a:r>
            <a:r>
              <a:rPr lang="en-US" sz="1200" b="1" dirty="0">
                <a:latin typeface="Consolas"/>
                <a:cs typeface="Consolas"/>
              </a:rPr>
              <a:t> [ebp+12]</a:t>
            </a:r>
            <a:br>
              <a:rPr lang="en-US" sz="1200" b="1" dirty="0">
                <a:latin typeface="Consolas"/>
                <a:cs typeface="Consolas"/>
              </a:rPr>
            </a:br>
            <a:r>
              <a:rPr lang="en-US" sz="1200" b="1" dirty="0">
                <a:latin typeface="Consolas"/>
                <a:cs typeface="Consolas"/>
              </a:rPr>
              <a:t/>
            </a:r>
            <a:br>
              <a:rPr lang="en-US" sz="1200" b="1" dirty="0">
                <a:latin typeface="Consolas"/>
                <a:cs typeface="Consolas"/>
              </a:rPr>
            </a:br>
            <a:r>
              <a:rPr lang="en-US" sz="1200" b="1" dirty="0">
                <a:latin typeface="Consolas"/>
                <a:cs typeface="Consolas"/>
              </a:rPr>
              <a:t>    ; if (a &gt; b)</a:t>
            </a:r>
            <a:br>
              <a:rPr lang="en-US" sz="1200" b="1" dirty="0">
                <a:latin typeface="Consolas"/>
                <a:cs typeface="Consolas"/>
              </a:rPr>
            </a:br>
            <a:r>
              <a:rPr lang="en-US" sz="1200" b="1" dirty="0">
                <a:latin typeface="Consolas"/>
                <a:cs typeface="Consolas"/>
              </a:rPr>
              <a:t>    </a:t>
            </a:r>
            <a:r>
              <a:rPr lang="en-US" sz="1200" b="1" dirty="0" err="1">
                <a:latin typeface="Consolas"/>
                <a:cs typeface="Consolas"/>
              </a:rPr>
              <a:t>cmp</a:t>
            </a:r>
            <a:r>
              <a:rPr lang="en-US" sz="1200" b="1" dirty="0">
                <a:latin typeface="Consolas"/>
                <a:cs typeface="Consolas"/>
              </a:rPr>
              <a:t>   </a:t>
            </a:r>
            <a:r>
              <a:rPr lang="en-US" sz="1200" b="1" dirty="0" err="1">
                <a:latin typeface="Consolas"/>
                <a:cs typeface="Consolas"/>
              </a:rPr>
              <a:t>eax</a:t>
            </a:r>
            <a:r>
              <a:rPr lang="en-US" sz="1200" b="1" dirty="0">
                <a:latin typeface="Consolas"/>
                <a:cs typeface="Consolas"/>
              </a:rPr>
              <a:t>, </a:t>
            </a:r>
            <a:r>
              <a:rPr lang="en-US" sz="1200" b="1" dirty="0" err="1">
                <a:latin typeface="Consolas"/>
                <a:cs typeface="Consolas"/>
              </a:rPr>
              <a:t>ebx</a:t>
            </a:r>
            <a:r>
              <a:rPr lang="en-US" sz="1200" b="1" dirty="0">
                <a:latin typeface="Consolas"/>
                <a:cs typeface="Consolas"/>
              </a:rPr>
              <a:t>   ; compare the values</a:t>
            </a:r>
            <a:br>
              <a:rPr lang="en-US" sz="1200" b="1" dirty="0">
                <a:latin typeface="Consolas"/>
                <a:cs typeface="Consolas"/>
              </a:rPr>
            </a:br>
            <a:r>
              <a:rPr lang="en-US" sz="1200" b="1" dirty="0">
                <a:latin typeface="Consolas"/>
                <a:cs typeface="Consolas"/>
              </a:rPr>
              <a:t>    </a:t>
            </a:r>
            <a:r>
              <a:rPr lang="en-US" sz="1200" b="1" dirty="0" err="1">
                <a:latin typeface="Consolas"/>
                <a:cs typeface="Consolas"/>
              </a:rPr>
              <a:t>jle</a:t>
            </a:r>
            <a:r>
              <a:rPr lang="en-US" sz="1200" b="1" dirty="0">
                <a:latin typeface="Consolas"/>
                <a:cs typeface="Consolas"/>
              </a:rPr>
              <a:t>   </a:t>
            </a:r>
            <a:r>
              <a:rPr lang="en-US" sz="1200" b="1" dirty="0" err="1">
                <a:latin typeface="Consolas"/>
                <a:cs typeface="Consolas"/>
              </a:rPr>
              <a:t>ReturnZero</a:t>
            </a:r>
            <a:r>
              <a:rPr lang="en-US" sz="1200" b="1" dirty="0">
                <a:latin typeface="Consolas"/>
                <a:cs typeface="Consolas"/>
              </a:rPr>
              <a:t> ; jump if less than or equal</a:t>
            </a:r>
            <a:br>
              <a:rPr lang="en-US" sz="1200" b="1" dirty="0">
                <a:latin typeface="Consolas"/>
                <a:cs typeface="Consolas"/>
              </a:rPr>
            </a:br>
            <a:r>
              <a:rPr lang="en-US" sz="1200" b="1" dirty="0">
                <a:latin typeface="Consolas"/>
                <a:cs typeface="Consolas"/>
              </a:rPr>
              <a:t/>
            </a:r>
            <a:br>
              <a:rPr lang="en-US" sz="1200" b="1" dirty="0">
                <a:latin typeface="Consolas"/>
                <a:cs typeface="Consolas"/>
              </a:rPr>
            </a:br>
            <a:r>
              <a:rPr lang="en-US" sz="1200" b="1" dirty="0">
                <a:latin typeface="Consolas"/>
                <a:cs typeface="Consolas"/>
              </a:rPr>
              <a:t>    ; return a + b;</a:t>
            </a:r>
            <a:br>
              <a:rPr lang="en-US" sz="1200" b="1" dirty="0">
                <a:latin typeface="Consolas"/>
                <a:cs typeface="Consolas"/>
              </a:rPr>
            </a:br>
            <a:r>
              <a:rPr lang="en-US" sz="1200" b="1" dirty="0">
                <a:latin typeface="Consolas"/>
                <a:cs typeface="Consolas"/>
              </a:rPr>
              <a:t>    add   </a:t>
            </a:r>
            <a:r>
              <a:rPr lang="en-US" sz="1200" b="1" dirty="0" err="1">
                <a:latin typeface="Consolas"/>
                <a:cs typeface="Consolas"/>
              </a:rPr>
              <a:t>eax</a:t>
            </a:r>
            <a:r>
              <a:rPr lang="en-US" sz="1200" b="1" dirty="0">
                <a:latin typeface="Consolas"/>
                <a:cs typeface="Consolas"/>
              </a:rPr>
              <a:t>, </a:t>
            </a:r>
            <a:r>
              <a:rPr lang="en-US" sz="1200" b="1" dirty="0" err="1">
                <a:latin typeface="Consolas"/>
                <a:cs typeface="Consolas"/>
              </a:rPr>
              <a:t>ebx</a:t>
            </a:r>
            <a:r>
              <a:rPr lang="en-US" sz="1200" b="1" dirty="0">
                <a:latin typeface="Consolas"/>
                <a:cs typeface="Consolas"/>
              </a:rPr>
              <a:t>   ; add &amp; store result in EAX</a:t>
            </a:r>
            <a:br>
              <a:rPr lang="en-US" sz="1200" b="1" dirty="0">
                <a:latin typeface="Consolas"/>
                <a:cs typeface="Consolas"/>
              </a:rPr>
            </a:br>
            <a:r>
              <a:rPr lang="en-US" sz="1200" b="1" dirty="0">
                <a:latin typeface="Consolas"/>
                <a:cs typeface="Consolas"/>
              </a:rPr>
              <a:t>    </a:t>
            </a:r>
            <a:r>
              <a:rPr lang="en-US" sz="1200" b="1" dirty="0" err="1">
                <a:latin typeface="Consolas"/>
                <a:cs typeface="Consolas"/>
              </a:rPr>
              <a:t>jmp</a:t>
            </a:r>
            <a:r>
              <a:rPr lang="en-US" sz="1200" b="1" dirty="0">
                <a:latin typeface="Consolas"/>
                <a:cs typeface="Consolas"/>
              </a:rPr>
              <a:t>   Done       ; (EAX is the return value)</a:t>
            </a:r>
            <a:br>
              <a:rPr lang="en-US" sz="1200" b="1" dirty="0">
                <a:latin typeface="Consolas"/>
                <a:cs typeface="Consolas"/>
              </a:rPr>
            </a:br>
            <a:r>
              <a:rPr lang="en-US" sz="1200" b="1" dirty="0">
                <a:latin typeface="Consolas"/>
                <a:cs typeface="Consolas"/>
              </a:rPr>
              <a:t/>
            </a:r>
            <a:br>
              <a:rPr lang="en-US" sz="1200" b="1" dirty="0">
                <a:latin typeface="Consolas"/>
                <a:cs typeface="Consolas"/>
              </a:rPr>
            </a:br>
            <a:r>
              <a:rPr lang="en-US" sz="1200" b="1" dirty="0" err="1">
                <a:latin typeface="Consolas"/>
                <a:cs typeface="Consolas"/>
              </a:rPr>
              <a:t>ReturnZero</a:t>
            </a:r>
            <a:r>
              <a:rPr lang="en-US" sz="1200" b="1" dirty="0">
                <a:latin typeface="Consolas"/>
                <a:cs typeface="Consolas"/>
              </a:rPr>
              <a:t>:</a:t>
            </a:r>
            <a:br>
              <a:rPr lang="en-US" sz="1200" b="1" dirty="0">
                <a:latin typeface="Consolas"/>
                <a:cs typeface="Consolas"/>
              </a:rPr>
            </a:br>
            <a:r>
              <a:rPr lang="en-US" sz="1200" b="1" dirty="0">
                <a:latin typeface="Consolas"/>
                <a:cs typeface="Consolas"/>
              </a:rPr>
              <a:t>    ; else return 0;</a:t>
            </a:r>
            <a:br>
              <a:rPr lang="en-US" sz="1200" b="1" dirty="0">
                <a:latin typeface="Consolas"/>
                <a:cs typeface="Consolas"/>
              </a:rPr>
            </a:br>
            <a:r>
              <a:rPr lang="en-US" sz="1200" b="1" dirty="0">
                <a:latin typeface="Consolas"/>
                <a:cs typeface="Consolas"/>
              </a:rPr>
              <a:t>    </a:t>
            </a:r>
            <a:r>
              <a:rPr lang="en-US" sz="1200" b="1" dirty="0" err="1">
                <a:latin typeface="Consolas"/>
                <a:cs typeface="Consolas"/>
              </a:rPr>
              <a:t>xor</a:t>
            </a:r>
            <a:r>
              <a:rPr lang="en-US" sz="1200" b="1" dirty="0">
                <a:latin typeface="Consolas"/>
                <a:cs typeface="Consolas"/>
              </a:rPr>
              <a:t>   </a:t>
            </a:r>
            <a:r>
              <a:rPr lang="en-US" sz="1200" b="1" dirty="0" err="1">
                <a:latin typeface="Consolas"/>
                <a:cs typeface="Consolas"/>
              </a:rPr>
              <a:t>eax</a:t>
            </a:r>
            <a:r>
              <a:rPr lang="en-US" sz="1200" b="1" dirty="0">
                <a:latin typeface="Consolas"/>
                <a:cs typeface="Consolas"/>
              </a:rPr>
              <a:t>, </a:t>
            </a:r>
            <a:r>
              <a:rPr lang="en-US" sz="1200" b="1" dirty="0" err="1">
                <a:latin typeface="Consolas"/>
                <a:cs typeface="Consolas"/>
              </a:rPr>
              <a:t>eax</a:t>
            </a:r>
            <a:r>
              <a:rPr lang="en-US" sz="1200" b="1" dirty="0">
                <a:latin typeface="Consolas"/>
                <a:cs typeface="Consolas"/>
              </a:rPr>
              <a:t>   ; set EAX to zero (return value) </a:t>
            </a:r>
            <a:br>
              <a:rPr lang="en-US" sz="1200" b="1" dirty="0">
                <a:latin typeface="Consolas"/>
                <a:cs typeface="Consolas"/>
              </a:rPr>
            </a:br>
            <a:r>
              <a:rPr lang="en-US" sz="1200" b="1" dirty="0">
                <a:latin typeface="Consolas"/>
                <a:cs typeface="Consolas"/>
              </a:rPr>
              <a:t/>
            </a:r>
            <a:br>
              <a:rPr lang="en-US" sz="1200" b="1" dirty="0">
                <a:latin typeface="Consolas"/>
                <a:cs typeface="Consolas"/>
              </a:rPr>
            </a:br>
            <a:r>
              <a:rPr lang="en-US" sz="1200" b="1" dirty="0">
                <a:latin typeface="Consolas"/>
                <a:cs typeface="Consolas"/>
              </a:rPr>
              <a:t>Done:</a:t>
            </a:r>
            <a:br>
              <a:rPr lang="en-US" sz="1200" b="1" dirty="0">
                <a:latin typeface="Consolas"/>
                <a:cs typeface="Consolas"/>
              </a:rPr>
            </a:br>
            <a:r>
              <a:rPr lang="en-US" sz="1200" b="1" dirty="0">
                <a:latin typeface="Consolas"/>
                <a:cs typeface="Consolas"/>
              </a:rPr>
              <a:t>    ; function epilogue: restore registers and return</a:t>
            </a:r>
            <a:br>
              <a:rPr lang="en-US" sz="1200" b="1" dirty="0">
                <a:latin typeface="Consolas"/>
                <a:cs typeface="Consolas"/>
              </a:rPr>
            </a:br>
            <a:r>
              <a:rPr lang="en-US" sz="1200" b="1" dirty="0">
                <a:latin typeface="Consolas"/>
                <a:cs typeface="Consolas"/>
              </a:rPr>
              <a:t>    pop   </a:t>
            </a:r>
            <a:r>
              <a:rPr lang="en-US" sz="1200" b="1" dirty="0" err="1">
                <a:latin typeface="Consolas"/>
                <a:cs typeface="Consolas"/>
              </a:rPr>
              <a:t>ebx</a:t>
            </a:r>
            <a:r>
              <a:rPr lang="en-US" sz="1200" b="1" dirty="0">
                <a:latin typeface="Consolas"/>
                <a:cs typeface="Consolas"/>
              </a:rPr>
              <a:t/>
            </a:r>
            <a:br>
              <a:rPr lang="en-US" sz="1200" b="1" dirty="0">
                <a:latin typeface="Consolas"/>
                <a:cs typeface="Consolas"/>
              </a:rPr>
            </a:br>
            <a:r>
              <a:rPr lang="en-US" sz="1200" b="1" dirty="0">
                <a:latin typeface="Consolas"/>
                <a:cs typeface="Consolas"/>
              </a:rPr>
              <a:t>    pop   </a:t>
            </a:r>
            <a:r>
              <a:rPr lang="en-US" sz="1200" b="1" dirty="0" err="1">
                <a:latin typeface="Consolas"/>
                <a:cs typeface="Consolas"/>
              </a:rPr>
              <a:t>ebp</a:t>
            </a:r>
            <a:r>
              <a:rPr lang="en-US" sz="1200" b="1" dirty="0">
                <a:latin typeface="Consolas"/>
                <a:cs typeface="Consolas"/>
              </a:rPr>
              <a:t/>
            </a:r>
            <a:br>
              <a:rPr lang="en-US" sz="1200" b="1" dirty="0">
                <a:latin typeface="Consolas"/>
                <a:cs typeface="Consolas"/>
              </a:rPr>
            </a:br>
            <a:r>
              <a:rPr lang="en-US" sz="1200" b="1" dirty="0">
                <a:latin typeface="Consolas"/>
                <a:cs typeface="Consolas"/>
              </a:rPr>
              <a:t>    ret</a:t>
            </a:r>
          </a:p>
        </p:txBody>
      </p:sp>
      <p:sp>
        <p:nvSpPr>
          <p:cNvPr id="4" name="Footer Placeholder 3">
            <a:extLst>
              <a:ext uri="{FF2B5EF4-FFF2-40B4-BE49-F238E27FC236}">
                <a16:creationId xmlns="" xmlns:a16="http://schemas.microsoft.com/office/drawing/2014/main" id="{3D34E709-B64F-4A26-9F39-2F1229E24CC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90918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 Game Engines</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F47E6F8E-6274-4B51-B146-D240E6C5E68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6691228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Concurrency in</a:t>
            </a:r>
            <a:br>
              <a:rPr lang="en-US" dirty="0"/>
            </a:br>
            <a:r>
              <a:rPr lang="en-US" dirty="0"/>
              <a:t>Game Engines</a:t>
            </a:r>
          </a:p>
        </p:txBody>
      </p:sp>
      <p:sp>
        <p:nvSpPr>
          <p:cNvPr id="5" name="Content Placeholder 4"/>
          <p:cNvSpPr>
            <a:spLocks noGrp="1"/>
          </p:cNvSpPr>
          <p:nvPr>
            <p:ph idx="1"/>
          </p:nvPr>
        </p:nvSpPr>
        <p:spPr/>
        <p:txBody>
          <a:bodyPr/>
          <a:lstStyle/>
          <a:p>
            <a:r>
              <a:rPr lang="en-US" dirty="0"/>
              <a:t>Let’s look at concurrent system design from the point of view of a game engine</a:t>
            </a:r>
          </a:p>
          <a:p>
            <a:r>
              <a:rPr lang="en-US" dirty="0"/>
              <a:t>Old-school single-core game engines worked like this:</a:t>
            </a:r>
          </a:p>
        </p:txBody>
      </p:sp>
      <p:sp>
        <p:nvSpPr>
          <p:cNvPr id="6" name="Content Placeholder 2"/>
          <p:cNvSpPr txBox="1">
            <a:spLocks/>
          </p:cNvSpPr>
          <p:nvPr/>
        </p:nvSpPr>
        <p:spPr>
          <a:xfrm>
            <a:off x="2881105" y="3411424"/>
            <a:ext cx="3381790" cy="320590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Font typeface="Calisto MT" pitchFamily="18" charset="0"/>
              <a:buNone/>
            </a:pPr>
            <a:r>
              <a:rPr lang="en-US" sz="1800" dirty="0">
                <a:latin typeface="Consolas"/>
                <a:cs typeface="Consolas"/>
              </a:rPr>
              <a:t>// game loop!</a:t>
            </a:r>
            <a:br>
              <a:rPr lang="en-US" sz="1800" dirty="0">
                <a:latin typeface="Consolas"/>
                <a:cs typeface="Consolas"/>
              </a:rPr>
            </a:br>
            <a:r>
              <a:rPr lang="en-US" sz="1800" dirty="0">
                <a:latin typeface="Consolas"/>
                <a:cs typeface="Consolas"/>
              </a:rPr>
              <a:t>while (!</a:t>
            </a:r>
            <a:r>
              <a:rPr lang="en-US" sz="1800" dirty="0" err="1">
                <a:latin typeface="Consolas"/>
                <a:cs typeface="Consolas"/>
              </a:rPr>
              <a:t>g_quitGame</a:t>
            </a:r>
            <a:r>
              <a:rPr lang="en-US" sz="1800" dirty="0">
                <a:latin typeface="Consolas"/>
                <a:cs typeface="Consolas"/>
              </a:rPr>
              <a:t>)</a:t>
            </a:r>
            <a:br>
              <a:rPr lang="en-US" sz="1800" dirty="0">
                <a:latin typeface="Consolas"/>
                <a:cs typeface="Consolas"/>
              </a:rPr>
            </a:b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ReadJoypads</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UpdateGameLogic</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AnimateSkeletons</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UpdateCollision</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SimulatePhysics</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RenderAudio</a:t>
            </a:r>
            <a:r>
              <a:rPr lang="en-US" sz="1800" dirty="0">
                <a:latin typeface="Consolas"/>
                <a:cs typeface="Consolas"/>
              </a:rPr>
              <a:t>();</a:t>
            </a:r>
            <a:br>
              <a:rPr lang="en-US" sz="1800" dirty="0">
                <a:latin typeface="Consolas"/>
                <a:cs typeface="Consolas"/>
              </a:rPr>
            </a:br>
            <a:r>
              <a:rPr lang="en-US" sz="1800" dirty="0">
                <a:latin typeface="Consolas"/>
                <a:cs typeface="Consolas"/>
              </a:rPr>
              <a:t>    </a:t>
            </a:r>
            <a:r>
              <a:rPr lang="en-US" sz="1800" dirty="0" err="1">
                <a:latin typeface="Consolas"/>
                <a:cs typeface="Consolas"/>
              </a:rPr>
              <a:t>RenderGraphics</a:t>
            </a:r>
            <a:r>
              <a:rPr lang="en-US" sz="1800" dirty="0">
                <a:latin typeface="Consolas"/>
                <a:cs typeface="Consolas"/>
              </a:rPr>
              <a:t>();</a:t>
            </a:r>
            <a:br>
              <a:rPr lang="en-US" sz="1800" dirty="0">
                <a:latin typeface="Consolas"/>
                <a:cs typeface="Consolas"/>
              </a:rPr>
            </a:br>
            <a:r>
              <a:rPr lang="en-US" sz="1800" dirty="0">
                <a:latin typeface="Consolas"/>
                <a:cs typeface="Consolas"/>
              </a:rPr>
              <a:t>}</a:t>
            </a:r>
          </a:p>
        </p:txBody>
      </p:sp>
      <p:sp>
        <p:nvSpPr>
          <p:cNvPr id="2" name="Footer Placeholder 1">
            <a:extLst>
              <a:ext uri="{FF2B5EF4-FFF2-40B4-BE49-F238E27FC236}">
                <a16:creationId xmlns="" xmlns:a16="http://schemas.microsoft.com/office/drawing/2014/main" id="{5C12BE0F-38C6-46C3-879B-BFA7EE27EC4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9839049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grpSp>
        <p:nvGrpSpPr>
          <p:cNvPr id="18" name="Group 17"/>
          <p:cNvGrpSpPr/>
          <p:nvPr/>
        </p:nvGrpSpPr>
        <p:grpSpPr>
          <a:xfrm>
            <a:off x="120537" y="2954118"/>
            <a:ext cx="8743236" cy="1317213"/>
            <a:chOff x="120537" y="2799019"/>
            <a:chExt cx="8743236" cy="1317213"/>
          </a:xfrm>
        </p:grpSpPr>
        <p:cxnSp>
          <p:nvCxnSpPr>
            <p:cNvPr id="13" name="Straight Arrow Connector 12"/>
            <p:cNvCxnSpPr/>
            <p:nvPr/>
          </p:nvCxnSpPr>
          <p:spPr>
            <a:xfrm>
              <a:off x="331663" y="3745508"/>
              <a:ext cx="850190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218777" y="3746900"/>
              <a:ext cx="644996" cy="369332"/>
            </a:xfrm>
            <a:prstGeom prst="rect">
              <a:avLst/>
            </a:prstGeom>
            <a:noFill/>
          </p:spPr>
          <p:txBody>
            <a:bodyPr wrap="none" rtlCol="0">
              <a:spAutoFit/>
            </a:bodyPr>
            <a:lstStyle/>
            <a:p>
              <a:r>
                <a:rPr lang="en-US" i="1" dirty="0">
                  <a:solidFill>
                    <a:schemeClr val="bg2"/>
                  </a:solidFill>
                </a:rPr>
                <a:t>time</a:t>
              </a:r>
            </a:p>
          </p:txBody>
        </p:sp>
        <p:grpSp>
          <p:nvGrpSpPr>
            <p:cNvPr id="17" name="Group 16"/>
            <p:cNvGrpSpPr/>
            <p:nvPr/>
          </p:nvGrpSpPr>
          <p:grpSpPr>
            <a:xfrm>
              <a:off x="798314" y="2799019"/>
              <a:ext cx="7725330" cy="663351"/>
              <a:chOff x="695685" y="2799019"/>
              <a:chExt cx="7725330" cy="663351"/>
            </a:xfrm>
          </p:grpSpPr>
          <p:sp>
            <p:nvSpPr>
              <p:cNvPr id="4" name="Rectangle 3"/>
              <p:cNvSpPr/>
              <p:nvPr/>
            </p:nvSpPr>
            <p:spPr>
              <a:xfrm>
                <a:off x="695685" y="2799019"/>
                <a:ext cx="865560"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err="1">
                    <a:solidFill>
                      <a:srgbClr val="333333"/>
                    </a:solidFill>
                  </a:rPr>
                  <a:t>Joypads</a:t>
                </a:r>
                <a:endParaRPr lang="en-US" sz="1400" dirty="0">
                  <a:solidFill>
                    <a:srgbClr val="333333"/>
                  </a:solidFill>
                </a:endParaRPr>
              </a:p>
            </p:txBody>
          </p:sp>
          <p:sp>
            <p:nvSpPr>
              <p:cNvPr id="5" name="Rectangle 4"/>
              <p:cNvSpPr/>
              <p:nvPr/>
            </p:nvSpPr>
            <p:spPr>
              <a:xfrm>
                <a:off x="1561245" y="2799019"/>
                <a:ext cx="1380750"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Game Objects</a:t>
                </a:r>
              </a:p>
            </p:txBody>
          </p:sp>
          <p:sp>
            <p:nvSpPr>
              <p:cNvPr id="6" name="Rectangle 5"/>
              <p:cNvSpPr/>
              <p:nvPr/>
            </p:nvSpPr>
            <p:spPr>
              <a:xfrm>
                <a:off x="2941994" y="2799019"/>
                <a:ext cx="1181045"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Animation</a:t>
                </a:r>
              </a:p>
            </p:txBody>
          </p:sp>
          <p:sp>
            <p:nvSpPr>
              <p:cNvPr id="7" name="Rectangle 6"/>
              <p:cNvSpPr/>
              <p:nvPr/>
            </p:nvSpPr>
            <p:spPr>
              <a:xfrm>
                <a:off x="4123040" y="2799019"/>
                <a:ext cx="881740"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Collision</a:t>
                </a:r>
              </a:p>
            </p:txBody>
          </p:sp>
          <p:sp>
            <p:nvSpPr>
              <p:cNvPr id="8" name="Rectangle 7"/>
              <p:cNvSpPr/>
              <p:nvPr/>
            </p:nvSpPr>
            <p:spPr>
              <a:xfrm>
                <a:off x="5004781" y="2799019"/>
                <a:ext cx="1046054"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Physics</a:t>
                </a:r>
              </a:p>
            </p:txBody>
          </p:sp>
          <p:sp>
            <p:nvSpPr>
              <p:cNvPr id="9" name="Rectangle 8"/>
              <p:cNvSpPr/>
              <p:nvPr/>
            </p:nvSpPr>
            <p:spPr>
              <a:xfrm>
                <a:off x="6050835" y="2799019"/>
                <a:ext cx="768488"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Audio</a:t>
                </a:r>
              </a:p>
            </p:txBody>
          </p:sp>
          <p:sp>
            <p:nvSpPr>
              <p:cNvPr id="10" name="Rectangle 9"/>
              <p:cNvSpPr/>
              <p:nvPr/>
            </p:nvSpPr>
            <p:spPr>
              <a:xfrm>
                <a:off x="6819323" y="2799019"/>
                <a:ext cx="1601692" cy="6633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Graphics</a:t>
                </a:r>
              </a:p>
            </p:txBody>
          </p:sp>
        </p:grpSp>
        <p:sp>
          <p:nvSpPr>
            <p:cNvPr id="15" name="TextBox 14"/>
            <p:cNvSpPr txBox="1"/>
            <p:nvPr/>
          </p:nvSpPr>
          <p:spPr>
            <a:xfrm>
              <a:off x="120537" y="2946028"/>
              <a:ext cx="677777" cy="369332"/>
            </a:xfrm>
            <a:prstGeom prst="rect">
              <a:avLst/>
            </a:prstGeom>
            <a:noFill/>
          </p:spPr>
          <p:txBody>
            <a:bodyPr wrap="none" rtlCol="0">
              <a:spAutoFit/>
            </a:bodyPr>
            <a:lstStyle/>
            <a:p>
              <a:r>
                <a:rPr lang="en-US" dirty="0">
                  <a:solidFill>
                    <a:schemeClr val="bg2"/>
                  </a:solidFill>
                </a:rPr>
                <a:t>CPU</a:t>
              </a:r>
            </a:p>
          </p:txBody>
        </p:sp>
      </p:grpSp>
      <p:cxnSp>
        <p:nvCxnSpPr>
          <p:cNvPr id="20" name="Straight Arrow Connector 19"/>
          <p:cNvCxnSpPr/>
          <p:nvPr/>
        </p:nvCxnSpPr>
        <p:spPr>
          <a:xfrm>
            <a:off x="798314" y="2726212"/>
            <a:ext cx="7725330"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73729" y="2331206"/>
            <a:ext cx="3374504" cy="369332"/>
          </a:xfrm>
          <a:prstGeom prst="rect">
            <a:avLst/>
          </a:prstGeom>
          <a:noFill/>
        </p:spPr>
        <p:txBody>
          <a:bodyPr wrap="none" rtlCol="0">
            <a:spAutoFit/>
          </a:bodyPr>
          <a:lstStyle/>
          <a:p>
            <a:pPr algn="ctr"/>
            <a:r>
              <a:rPr lang="en-US" dirty="0">
                <a:solidFill>
                  <a:schemeClr val="bg2"/>
                </a:solidFill>
              </a:rPr>
              <a:t>One Frame (33.3 </a:t>
            </a:r>
            <a:r>
              <a:rPr lang="en-US" dirty="0" err="1">
                <a:solidFill>
                  <a:schemeClr val="bg2"/>
                </a:solidFill>
              </a:rPr>
              <a:t>ms</a:t>
            </a:r>
            <a:r>
              <a:rPr lang="en-US" dirty="0">
                <a:solidFill>
                  <a:schemeClr val="bg2"/>
                </a:solidFill>
              </a:rPr>
              <a:t> @ 30 FPS)</a:t>
            </a:r>
          </a:p>
        </p:txBody>
      </p:sp>
      <p:sp>
        <p:nvSpPr>
          <p:cNvPr id="3" name="Footer Placeholder 2">
            <a:extLst>
              <a:ext uri="{FF2B5EF4-FFF2-40B4-BE49-F238E27FC236}">
                <a16:creationId xmlns="" xmlns:a16="http://schemas.microsoft.com/office/drawing/2014/main" id="{2300A835-3310-4FB1-AF83-E1807767032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4780025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p:txBody>
          <a:bodyPr/>
          <a:lstStyle/>
          <a:p>
            <a:r>
              <a:rPr lang="en-US" dirty="0"/>
              <a:t>How best to utilize multiple CPU cores?</a:t>
            </a:r>
          </a:p>
        </p:txBody>
      </p:sp>
      <p:grpSp>
        <p:nvGrpSpPr>
          <p:cNvPr id="33" name="Group 32"/>
          <p:cNvGrpSpPr/>
          <p:nvPr/>
        </p:nvGrpSpPr>
        <p:grpSpPr>
          <a:xfrm>
            <a:off x="1088678" y="3133699"/>
            <a:ext cx="6935958"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sp>
        <p:nvSpPr>
          <p:cNvPr id="8" name="TextBox 7"/>
          <p:cNvSpPr txBox="1"/>
          <p:nvPr/>
        </p:nvSpPr>
        <p:spPr>
          <a:xfrm>
            <a:off x="242148" y="3127214"/>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242148" y="3592060"/>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242148" y="4521752"/>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242148" y="4056906"/>
            <a:ext cx="766957" cy="338554"/>
          </a:xfrm>
          <a:prstGeom prst="rect">
            <a:avLst/>
          </a:prstGeom>
          <a:noFill/>
        </p:spPr>
        <p:txBody>
          <a:bodyPr wrap="none" rtlCol="0">
            <a:spAutoFit/>
          </a:bodyPr>
          <a:lstStyle/>
          <a:p>
            <a:pPr algn="r"/>
            <a:r>
              <a:rPr lang="en-US" sz="1600" dirty="0">
                <a:solidFill>
                  <a:schemeClr val="bg2"/>
                </a:solidFill>
              </a:rPr>
              <a:t>Core 2</a:t>
            </a:r>
          </a:p>
        </p:txBody>
      </p:sp>
      <p:cxnSp>
        <p:nvCxnSpPr>
          <p:cNvPr id="17" name="Straight Arrow Connector 16"/>
          <p:cNvCxnSpPr/>
          <p:nvPr/>
        </p:nvCxnSpPr>
        <p:spPr>
          <a:xfrm>
            <a:off x="1009105" y="5103159"/>
            <a:ext cx="7209675"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46513" y="5093434"/>
            <a:ext cx="594663" cy="338554"/>
          </a:xfrm>
          <a:prstGeom prst="rect">
            <a:avLst/>
          </a:prstGeom>
          <a:noFill/>
        </p:spPr>
        <p:txBody>
          <a:bodyPr wrap="none" rtlCol="0">
            <a:spAutoFit/>
          </a:bodyPr>
          <a:lstStyle/>
          <a:p>
            <a:pPr algn="r"/>
            <a:r>
              <a:rPr lang="en-US" sz="1600" i="1" dirty="0">
                <a:solidFill>
                  <a:schemeClr val="bg2"/>
                </a:solidFill>
              </a:rPr>
              <a:t>time</a:t>
            </a:r>
          </a:p>
        </p:txBody>
      </p:sp>
      <p:grpSp>
        <p:nvGrpSpPr>
          <p:cNvPr id="32" name="Group 31"/>
          <p:cNvGrpSpPr/>
          <p:nvPr/>
        </p:nvGrpSpPr>
        <p:grpSpPr>
          <a:xfrm>
            <a:off x="1088679" y="3133699"/>
            <a:ext cx="6457834" cy="314285"/>
            <a:chOff x="798314" y="3252039"/>
            <a:chExt cx="7725330" cy="365430"/>
          </a:xfrm>
        </p:grpSpPr>
        <p:sp>
          <p:nvSpPr>
            <p:cNvPr id="25" name="Rectangle 24"/>
            <p:cNvSpPr/>
            <p:nvPr/>
          </p:nvSpPr>
          <p:spPr>
            <a:xfrm>
              <a:off x="798314" y="3252039"/>
              <a:ext cx="865560"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1663874" y="3252039"/>
              <a:ext cx="1380750"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3044623" y="3252039"/>
              <a:ext cx="1181045"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Animation</a:t>
              </a:r>
            </a:p>
          </p:txBody>
        </p:sp>
        <p:sp>
          <p:nvSpPr>
            <p:cNvPr id="28" name="Rectangle 27"/>
            <p:cNvSpPr/>
            <p:nvPr/>
          </p:nvSpPr>
          <p:spPr>
            <a:xfrm>
              <a:off x="4225669" y="3252039"/>
              <a:ext cx="881740"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Collision</a:t>
              </a:r>
            </a:p>
          </p:txBody>
        </p:sp>
        <p:sp>
          <p:nvSpPr>
            <p:cNvPr id="29" name="Rectangle 28"/>
            <p:cNvSpPr/>
            <p:nvPr/>
          </p:nvSpPr>
          <p:spPr>
            <a:xfrm>
              <a:off x="5107410" y="3252039"/>
              <a:ext cx="1046054"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Physics</a:t>
              </a:r>
            </a:p>
          </p:txBody>
        </p:sp>
        <p:sp>
          <p:nvSpPr>
            <p:cNvPr id="30" name="Rectangle 29"/>
            <p:cNvSpPr/>
            <p:nvPr/>
          </p:nvSpPr>
          <p:spPr>
            <a:xfrm>
              <a:off x="6153464" y="3252039"/>
              <a:ext cx="768488"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Audio</a:t>
              </a:r>
            </a:p>
          </p:txBody>
        </p:sp>
        <p:sp>
          <p:nvSpPr>
            <p:cNvPr id="31" name="Rectangle 30"/>
            <p:cNvSpPr/>
            <p:nvPr/>
          </p:nvSpPr>
          <p:spPr>
            <a:xfrm>
              <a:off x="6921952" y="3252039"/>
              <a:ext cx="1601692" cy="3654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Graphics</a:t>
              </a:r>
            </a:p>
          </p:txBody>
        </p:sp>
      </p:grpSp>
      <p:sp>
        <p:nvSpPr>
          <p:cNvPr id="7" name="Footer Placeholder 6">
            <a:extLst>
              <a:ext uri="{FF2B5EF4-FFF2-40B4-BE49-F238E27FC236}">
                <a16:creationId xmlns="" xmlns:a16="http://schemas.microsoft.com/office/drawing/2014/main" id="{D1FE73B5-1404-42CC-9447-346FC771725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8337882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Concurrent Problem Decomposition</a:t>
            </a:r>
          </a:p>
        </p:txBody>
      </p:sp>
      <p:sp>
        <p:nvSpPr>
          <p:cNvPr id="5" name="Content Placeholder 4"/>
          <p:cNvSpPr>
            <a:spLocks noGrp="1"/>
          </p:cNvSpPr>
          <p:nvPr>
            <p:ph idx="1"/>
          </p:nvPr>
        </p:nvSpPr>
        <p:spPr/>
        <p:txBody>
          <a:bodyPr/>
          <a:lstStyle/>
          <a:p>
            <a:r>
              <a:rPr lang="en-US" dirty="0"/>
              <a:t>When designing a concurrent/parallel system, we need to </a:t>
            </a:r>
            <a:r>
              <a:rPr lang="en-US" b="1" dirty="0"/>
              <a:t>decompose</a:t>
            </a:r>
            <a:r>
              <a:rPr lang="en-US" dirty="0"/>
              <a:t> the problem into </a:t>
            </a:r>
            <a:r>
              <a:rPr lang="en-US" b="1" dirty="0"/>
              <a:t>tasks</a:t>
            </a:r>
            <a:r>
              <a:rPr lang="en-US" dirty="0"/>
              <a:t> that can run concurrently/in parallel</a:t>
            </a:r>
          </a:p>
          <a:p>
            <a:pPr lvl="1"/>
            <a:r>
              <a:rPr lang="en-US" dirty="0"/>
              <a:t>Have to balance </a:t>
            </a:r>
            <a:r>
              <a:rPr lang="en-US" b="1" dirty="0"/>
              <a:t>conflicting constraints</a:t>
            </a:r>
          </a:p>
          <a:p>
            <a:pPr lvl="1"/>
            <a:r>
              <a:rPr lang="en-US" dirty="0"/>
              <a:t>Look at the problem from </a:t>
            </a:r>
            <a:r>
              <a:rPr lang="en-US" b="1" dirty="0"/>
              <a:t>various perspectives</a:t>
            </a:r>
          </a:p>
          <a:p>
            <a:pPr lvl="1"/>
            <a:r>
              <a:rPr lang="en-US" dirty="0"/>
              <a:t>Make </a:t>
            </a:r>
            <a:r>
              <a:rPr lang="en-US" b="1" dirty="0"/>
              <a:t>design decisions </a:t>
            </a:r>
            <a:r>
              <a:rPr lang="en-US" dirty="0"/>
              <a:t>that satisfy all constraints and produce </a:t>
            </a:r>
            <a:r>
              <a:rPr lang="en-US" b="1" dirty="0"/>
              <a:t>best performance</a:t>
            </a:r>
            <a:r>
              <a:rPr lang="en-US" dirty="0"/>
              <a:t>, ideally:</a:t>
            </a:r>
          </a:p>
          <a:p>
            <a:pPr lvl="2"/>
            <a:r>
              <a:rPr lang="en-US" dirty="0"/>
              <a:t>Maximum </a:t>
            </a:r>
            <a:r>
              <a:rPr lang="en-US" b="1" dirty="0"/>
              <a:t>throughput</a:t>
            </a:r>
          </a:p>
          <a:p>
            <a:pPr lvl="2"/>
            <a:r>
              <a:rPr lang="en-US" dirty="0"/>
              <a:t>Acceptable </a:t>
            </a:r>
            <a:r>
              <a:rPr lang="en-US" b="1" dirty="0"/>
              <a:t>latency</a:t>
            </a:r>
          </a:p>
        </p:txBody>
      </p:sp>
      <p:sp>
        <p:nvSpPr>
          <p:cNvPr id="2" name="Footer Placeholder 1">
            <a:extLst>
              <a:ext uri="{FF2B5EF4-FFF2-40B4-BE49-F238E27FC236}">
                <a16:creationId xmlns="" xmlns:a16="http://schemas.microsoft.com/office/drawing/2014/main" id="{FCB38BD5-D7A8-4CE7-AA37-099C811FF24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1894849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Versus Data Parallelism</a:t>
            </a:r>
          </a:p>
        </p:txBody>
      </p:sp>
      <p:sp>
        <p:nvSpPr>
          <p:cNvPr id="3" name="Content Placeholder 2"/>
          <p:cNvSpPr>
            <a:spLocks noGrp="1"/>
          </p:cNvSpPr>
          <p:nvPr>
            <p:ph idx="1"/>
          </p:nvPr>
        </p:nvSpPr>
        <p:spPr/>
        <p:txBody>
          <a:bodyPr>
            <a:normAutofit/>
          </a:bodyPr>
          <a:lstStyle/>
          <a:p>
            <a:r>
              <a:rPr lang="en-US" dirty="0"/>
              <a:t>First question: What type of parallelism?</a:t>
            </a:r>
          </a:p>
          <a:p>
            <a:pPr lvl="1"/>
            <a:r>
              <a:rPr lang="en-US" b="1" dirty="0"/>
              <a:t>Task parallelism</a:t>
            </a:r>
            <a:r>
              <a:rPr lang="en-US" dirty="0"/>
              <a:t>: Multiple items of work (data transformations) running simultaneously</a:t>
            </a:r>
          </a:p>
          <a:p>
            <a:pPr lvl="1"/>
            <a:r>
              <a:rPr lang="en-US" b="1" dirty="0"/>
              <a:t>Data parallelism</a:t>
            </a:r>
            <a:r>
              <a:rPr lang="en-US" dirty="0"/>
              <a:t>: A single transformation being applied to multiple data streams in parallel</a:t>
            </a:r>
          </a:p>
          <a:p>
            <a:r>
              <a:rPr lang="en-US" dirty="0"/>
              <a:t>Task parallelism naturally fits problems in which </a:t>
            </a:r>
            <a:r>
              <a:rPr lang="en-US" b="1" dirty="0"/>
              <a:t>many different things </a:t>
            </a:r>
            <a:r>
              <a:rPr lang="en-US" dirty="0"/>
              <a:t>need to get done</a:t>
            </a:r>
          </a:p>
          <a:p>
            <a:r>
              <a:rPr lang="en-US" dirty="0"/>
              <a:t>Data parallelism best fits problems in which a </a:t>
            </a:r>
            <a:r>
              <a:rPr lang="en-US" b="1" dirty="0"/>
              <a:t>large quantity </a:t>
            </a:r>
            <a:r>
              <a:rPr lang="en-US" dirty="0"/>
              <a:t>of data must be processed, but there are few/no </a:t>
            </a:r>
            <a:r>
              <a:rPr lang="en-US" b="1" dirty="0"/>
              <a:t>dependencies</a:t>
            </a:r>
            <a:r>
              <a:rPr lang="en-US" dirty="0"/>
              <a:t> between the data elements</a:t>
            </a:r>
          </a:p>
        </p:txBody>
      </p:sp>
      <p:sp>
        <p:nvSpPr>
          <p:cNvPr id="4" name="Footer Placeholder 3">
            <a:extLst>
              <a:ext uri="{FF2B5EF4-FFF2-40B4-BE49-F238E27FC236}">
                <a16:creationId xmlns="" xmlns:a16="http://schemas.microsoft.com/office/drawing/2014/main" id="{584AA560-34EB-4C28-885C-67CB8614C15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8854363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Versus Data Parallelism</a:t>
            </a:r>
          </a:p>
        </p:txBody>
      </p:sp>
      <p:sp>
        <p:nvSpPr>
          <p:cNvPr id="3" name="Content Placeholder 2"/>
          <p:cNvSpPr>
            <a:spLocks noGrp="1"/>
          </p:cNvSpPr>
          <p:nvPr>
            <p:ph idx="1"/>
          </p:nvPr>
        </p:nvSpPr>
        <p:spPr/>
        <p:txBody>
          <a:bodyPr>
            <a:normAutofit/>
          </a:bodyPr>
          <a:lstStyle/>
          <a:p>
            <a:r>
              <a:rPr lang="en-US" dirty="0"/>
              <a:t>Example of task parallelism</a:t>
            </a:r>
          </a:p>
          <a:p>
            <a:pPr lvl="1"/>
            <a:r>
              <a:rPr lang="en-US" dirty="0"/>
              <a:t>Simulating one game frame </a:t>
            </a:r>
            <a:r>
              <a:rPr lang="en-US" dirty="0" smtClean="0"/>
              <a:t>involves </a:t>
            </a:r>
            <a:r>
              <a:rPr lang="en-US" dirty="0"/>
              <a:t>running lots of </a:t>
            </a:r>
            <a:r>
              <a:rPr lang="en-US" b="1" dirty="0"/>
              <a:t>heterogeneous</a:t>
            </a:r>
            <a:r>
              <a:rPr lang="en-US" dirty="0"/>
              <a:t> tasks—do them in parallel</a:t>
            </a:r>
          </a:p>
          <a:p>
            <a:pPr lvl="2"/>
            <a:r>
              <a:rPr lang="en-US" dirty="0"/>
              <a:t>Joypad I/O, game object updates, animation, physics, …</a:t>
            </a:r>
          </a:p>
          <a:p>
            <a:r>
              <a:rPr lang="en-US" dirty="0"/>
              <a:t>Example of data parallelism</a:t>
            </a:r>
          </a:p>
          <a:p>
            <a:pPr lvl="1"/>
            <a:r>
              <a:rPr lang="en-US" dirty="0"/>
              <a:t>The </a:t>
            </a:r>
            <a:r>
              <a:rPr lang="en-US" b="1" dirty="0"/>
              <a:t>graphics pipeline </a:t>
            </a:r>
            <a:r>
              <a:rPr lang="en-US" dirty="0"/>
              <a:t>on a GPU</a:t>
            </a:r>
          </a:p>
          <a:p>
            <a:pPr lvl="2"/>
            <a:r>
              <a:rPr lang="en-US" dirty="0"/>
              <a:t>Transform and light </a:t>
            </a:r>
            <a:r>
              <a:rPr lang="en-US" b="1" dirty="0"/>
              <a:t>thousands</a:t>
            </a:r>
            <a:r>
              <a:rPr lang="en-US" dirty="0"/>
              <a:t> of vertices</a:t>
            </a:r>
          </a:p>
          <a:p>
            <a:pPr lvl="2"/>
            <a:r>
              <a:rPr lang="en-US" dirty="0"/>
              <a:t>Shade </a:t>
            </a:r>
            <a:r>
              <a:rPr lang="en-US" b="1" dirty="0"/>
              <a:t>millions</a:t>
            </a:r>
            <a:r>
              <a:rPr lang="en-US" dirty="0"/>
              <a:t> of pixels/fragments</a:t>
            </a:r>
          </a:p>
          <a:p>
            <a:pPr lvl="2"/>
            <a:r>
              <a:rPr lang="en-US" dirty="0"/>
              <a:t>GPU uses </a:t>
            </a:r>
            <a:r>
              <a:rPr lang="en-US" b="1" dirty="0"/>
              <a:t>massive parallelism </a:t>
            </a:r>
            <a:r>
              <a:rPr lang="en-US" dirty="0"/>
              <a:t>for maximum throughput</a:t>
            </a:r>
          </a:p>
        </p:txBody>
      </p:sp>
      <p:sp>
        <p:nvSpPr>
          <p:cNvPr id="4" name="Footer Placeholder 3">
            <a:extLst>
              <a:ext uri="{FF2B5EF4-FFF2-40B4-BE49-F238E27FC236}">
                <a16:creationId xmlns="" xmlns:a16="http://schemas.microsoft.com/office/drawing/2014/main" id="{FC18453A-0035-443C-9344-85C77343469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8959751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Models</a:t>
            </a:r>
          </a:p>
        </p:txBody>
      </p:sp>
      <p:sp>
        <p:nvSpPr>
          <p:cNvPr id="3" name="Content Placeholder 2"/>
          <p:cNvSpPr>
            <a:spLocks noGrp="1"/>
          </p:cNvSpPr>
          <p:nvPr>
            <p:ph idx="1"/>
          </p:nvPr>
        </p:nvSpPr>
        <p:spPr/>
        <p:txBody>
          <a:bodyPr>
            <a:normAutofit fontScale="92500" lnSpcReduction="20000"/>
          </a:bodyPr>
          <a:lstStyle/>
          <a:p>
            <a:r>
              <a:rPr lang="en-US" dirty="0"/>
              <a:t>Two basic forms of concurrent programming:</a:t>
            </a:r>
          </a:p>
          <a:p>
            <a:pPr marL="739775" lvl="1" indent="-457200">
              <a:buFont typeface="+mj-lt"/>
              <a:buAutoNum type="arabicPeriod"/>
            </a:pPr>
            <a:r>
              <a:rPr lang="en-US" b="1" dirty="0"/>
              <a:t>Message-passing</a:t>
            </a:r>
          </a:p>
          <a:p>
            <a:pPr marL="739775" lvl="1" indent="-457200">
              <a:buFont typeface="+mj-lt"/>
              <a:buAutoNum type="arabicPeriod"/>
            </a:pPr>
            <a:r>
              <a:rPr lang="en-US" b="1" dirty="0"/>
              <a:t>Shared memory</a:t>
            </a:r>
          </a:p>
          <a:p>
            <a:r>
              <a:rPr lang="en-US" dirty="0"/>
              <a:t>Examples of </a:t>
            </a:r>
            <a:r>
              <a:rPr lang="en-US" b="1" dirty="0"/>
              <a:t>message-passing </a:t>
            </a:r>
            <a:r>
              <a:rPr lang="en-US" dirty="0"/>
              <a:t>concurrency model:</a:t>
            </a:r>
          </a:p>
          <a:p>
            <a:pPr lvl="1"/>
            <a:r>
              <a:rPr lang="en-US" dirty="0"/>
              <a:t>Multiple </a:t>
            </a:r>
            <a:r>
              <a:rPr lang="en-US" b="1" dirty="0"/>
              <a:t>processes</a:t>
            </a:r>
            <a:r>
              <a:rPr lang="en-US" dirty="0"/>
              <a:t> running on </a:t>
            </a:r>
            <a:r>
              <a:rPr lang="en-US" b="1" dirty="0"/>
              <a:t>different computers</a:t>
            </a:r>
          </a:p>
          <a:p>
            <a:pPr lvl="2"/>
            <a:r>
              <a:rPr lang="en-US" dirty="0"/>
              <a:t>Clusters, grid computing, cloud computing</a:t>
            </a:r>
          </a:p>
          <a:p>
            <a:pPr lvl="1"/>
            <a:r>
              <a:rPr lang="en-US" dirty="0"/>
              <a:t>Multiple processes within the </a:t>
            </a:r>
            <a:r>
              <a:rPr lang="en-US" b="1" dirty="0"/>
              <a:t>same computer</a:t>
            </a:r>
          </a:p>
          <a:p>
            <a:r>
              <a:rPr lang="en-US" dirty="0"/>
              <a:t>Examples of </a:t>
            </a:r>
            <a:r>
              <a:rPr lang="en-US" b="1" dirty="0"/>
              <a:t>shared memory </a:t>
            </a:r>
            <a:r>
              <a:rPr lang="en-US" dirty="0"/>
              <a:t>concurrency model:</a:t>
            </a:r>
          </a:p>
          <a:p>
            <a:pPr lvl="1"/>
            <a:r>
              <a:rPr lang="en-US" dirty="0"/>
              <a:t>Multiple processes within the </a:t>
            </a:r>
            <a:r>
              <a:rPr lang="en-US" b="1" dirty="0"/>
              <a:t>same computer</a:t>
            </a:r>
            <a:r>
              <a:rPr lang="en-US" dirty="0"/>
              <a:t> (that share one or more virtual memory pages)</a:t>
            </a:r>
            <a:endParaRPr lang="en-US" b="1" dirty="0"/>
          </a:p>
          <a:p>
            <a:pPr lvl="1"/>
            <a:r>
              <a:rPr lang="en-US" dirty="0"/>
              <a:t>Multiple </a:t>
            </a:r>
            <a:r>
              <a:rPr lang="en-US" b="1" dirty="0"/>
              <a:t>threads</a:t>
            </a:r>
            <a:r>
              <a:rPr lang="en-US" dirty="0"/>
              <a:t> within a single process</a:t>
            </a:r>
          </a:p>
          <a:p>
            <a:pPr lvl="1"/>
            <a:r>
              <a:rPr lang="en-US" b="1" dirty="0"/>
              <a:t>Other</a:t>
            </a:r>
            <a:r>
              <a:rPr lang="en-US" dirty="0"/>
              <a:t> methods (fibers, user threads, </a:t>
            </a:r>
            <a:r>
              <a:rPr lang="en-US" dirty="0" err="1"/>
              <a:t>coroutines</a:t>
            </a:r>
            <a:r>
              <a:rPr lang="en-US" dirty="0"/>
              <a:t>, </a:t>
            </a:r>
            <a:r>
              <a:rPr lang="is-IS" dirty="0"/>
              <a:t>…</a:t>
            </a:r>
            <a:r>
              <a:rPr lang="en-US" dirty="0"/>
              <a:t>)</a:t>
            </a:r>
          </a:p>
        </p:txBody>
      </p:sp>
      <p:sp>
        <p:nvSpPr>
          <p:cNvPr id="4" name="Footer Placeholder 3">
            <a:extLst>
              <a:ext uri="{FF2B5EF4-FFF2-40B4-BE49-F238E27FC236}">
                <a16:creationId xmlns="" xmlns:a16="http://schemas.microsoft.com/office/drawing/2014/main" id="{F8E3AC52-6C76-40E1-BBB5-6ECF15747D2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3593131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Models</a:t>
            </a:r>
          </a:p>
        </p:txBody>
      </p:sp>
      <p:sp>
        <p:nvSpPr>
          <p:cNvPr id="3" name="Content Placeholder 2"/>
          <p:cNvSpPr>
            <a:spLocks noGrp="1"/>
          </p:cNvSpPr>
          <p:nvPr>
            <p:ph idx="1"/>
          </p:nvPr>
        </p:nvSpPr>
        <p:spPr/>
        <p:txBody>
          <a:bodyPr/>
          <a:lstStyle/>
          <a:p>
            <a:r>
              <a:rPr lang="en-US" dirty="0"/>
              <a:t>Note that in a system where shared memory is available:</a:t>
            </a:r>
          </a:p>
          <a:p>
            <a:pPr lvl="1"/>
            <a:r>
              <a:rPr lang="en-US" b="1" dirty="0"/>
              <a:t>Message-passing </a:t>
            </a:r>
            <a:r>
              <a:rPr lang="en-US" dirty="0"/>
              <a:t>can be implemented </a:t>
            </a:r>
            <a:r>
              <a:rPr lang="en-US" b="1" dirty="0"/>
              <a:t>in terms of </a:t>
            </a:r>
            <a:r>
              <a:rPr lang="en-US" dirty="0"/>
              <a:t>shared memory</a:t>
            </a:r>
          </a:p>
          <a:p>
            <a:r>
              <a:rPr lang="en-US" dirty="0"/>
              <a:t>Likewise, in a system that supports message-passing (such as a computer cluster or grid):</a:t>
            </a:r>
          </a:p>
          <a:p>
            <a:pPr lvl="1"/>
            <a:r>
              <a:rPr lang="en-US" dirty="0"/>
              <a:t>The </a:t>
            </a:r>
            <a:r>
              <a:rPr lang="en-US" i="1" dirty="0"/>
              <a:t>illusion</a:t>
            </a:r>
            <a:r>
              <a:rPr lang="en-US" dirty="0"/>
              <a:t> of </a:t>
            </a:r>
            <a:r>
              <a:rPr lang="en-US" b="1" dirty="0"/>
              <a:t>shared memory </a:t>
            </a:r>
            <a:r>
              <a:rPr lang="en-US" dirty="0"/>
              <a:t>can be implemented </a:t>
            </a:r>
            <a:r>
              <a:rPr lang="en-US" b="1" dirty="0"/>
              <a:t>in terms of </a:t>
            </a:r>
            <a:r>
              <a:rPr lang="en-US" dirty="0"/>
              <a:t>message-passing</a:t>
            </a:r>
          </a:p>
          <a:p>
            <a:pPr lvl="1"/>
            <a:r>
              <a:rPr lang="en-US" dirty="0"/>
              <a:t>This is called </a:t>
            </a:r>
            <a:r>
              <a:rPr lang="en-US" b="1" dirty="0"/>
              <a:t>distributed shared memory</a:t>
            </a:r>
          </a:p>
        </p:txBody>
      </p:sp>
      <p:sp>
        <p:nvSpPr>
          <p:cNvPr id="4" name="Footer Placeholder 3">
            <a:extLst>
              <a:ext uri="{FF2B5EF4-FFF2-40B4-BE49-F238E27FC236}">
                <a16:creationId xmlns="" xmlns:a16="http://schemas.microsoft.com/office/drawing/2014/main" id="{D93399D9-6978-496C-A769-B0D76077373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8346963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Models</a:t>
            </a:r>
          </a:p>
        </p:txBody>
      </p:sp>
      <p:sp>
        <p:nvSpPr>
          <p:cNvPr id="3" name="Content Placeholder 2"/>
          <p:cNvSpPr>
            <a:spLocks noGrp="1"/>
          </p:cNvSpPr>
          <p:nvPr>
            <p:ph idx="1"/>
          </p:nvPr>
        </p:nvSpPr>
        <p:spPr/>
        <p:txBody>
          <a:bodyPr>
            <a:normAutofit lnSpcReduction="10000"/>
          </a:bodyPr>
          <a:lstStyle/>
          <a:p>
            <a:r>
              <a:rPr lang="en-US" b="1" dirty="0"/>
              <a:t>Message-passing </a:t>
            </a:r>
            <a:r>
              <a:rPr lang="en-US" dirty="0"/>
              <a:t>is usually implemented via:</a:t>
            </a:r>
          </a:p>
          <a:p>
            <a:pPr lvl="1"/>
            <a:r>
              <a:rPr lang="en-US" b="1" dirty="0"/>
              <a:t>Pipes</a:t>
            </a:r>
            <a:r>
              <a:rPr lang="en-US" dirty="0"/>
              <a:t> between processes (same machine)</a:t>
            </a:r>
          </a:p>
          <a:p>
            <a:pPr lvl="1"/>
            <a:r>
              <a:rPr lang="en-US" dirty="0"/>
              <a:t>Network </a:t>
            </a:r>
            <a:r>
              <a:rPr lang="en-US" b="1" dirty="0"/>
              <a:t>sockets</a:t>
            </a:r>
            <a:r>
              <a:rPr lang="en-US" dirty="0"/>
              <a:t> (same machine or different machines)</a:t>
            </a:r>
          </a:p>
          <a:p>
            <a:pPr lvl="1"/>
            <a:r>
              <a:rPr lang="en-US" b="1" dirty="0"/>
              <a:t>Message queues </a:t>
            </a:r>
            <a:r>
              <a:rPr lang="en-US" dirty="0"/>
              <a:t>(even within a single process)</a:t>
            </a:r>
          </a:p>
          <a:p>
            <a:r>
              <a:rPr lang="en-US" dirty="0"/>
              <a:t>Some languages focus on message-passing for concurrency:</a:t>
            </a:r>
          </a:p>
          <a:p>
            <a:pPr lvl="1"/>
            <a:r>
              <a:rPr lang="en-US" b="1" dirty="0" err="1"/>
              <a:t>Erlang</a:t>
            </a:r>
            <a:endParaRPr lang="en-US" b="1" dirty="0"/>
          </a:p>
          <a:p>
            <a:pPr lvl="1"/>
            <a:r>
              <a:rPr lang="en-US" b="1" dirty="0"/>
              <a:t>Go</a:t>
            </a:r>
          </a:p>
          <a:p>
            <a:pPr lvl="1"/>
            <a:r>
              <a:rPr lang="en-US" b="1" dirty="0"/>
              <a:t>Smalltalk</a:t>
            </a:r>
          </a:p>
          <a:p>
            <a:pPr lvl="1"/>
            <a:r>
              <a:rPr lang="en-US" b="1" dirty="0"/>
              <a:t>Rust</a:t>
            </a:r>
          </a:p>
        </p:txBody>
      </p:sp>
      <p:sp>
        <p:nvSpPr>
          <p:cNvPr id="4" name="Footer Placeholder 3">
            <a:extLst>
              <a:ext uri="{FF2B5EF4-FFF2-40B4-BE49-F238E27FC236}">
                <a16:creationId xmlns="" xmlns:a16="http://schemas.microsoft.com/office/drawing/2014/main" id="{4131A0EF-CD1C-469A-A2E9-FF806F9E21B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89885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Architecture (ISA)</a:t>
            </a:r>
          </a:p>
        </p:txBody>
      </p:sp>
      <p:sp>
        <p:nvSpPr>
          <p:cNvPr id="3" name="Content Placeholder 2"/>
          <p:cNvSpPr>
            <a:spLocks noGrp="1"/>
          </p:cNvSpPr>
          <p:nvPr>
            <p:ph idx="1"/>
          </p:nvPr>
        </p:nvSpPr>
        <p:spPr/>
        <p:txBody>
          <a:bodyPr>
            <a:normAutofit lnSpcReduction="10000"/>
          </a:bodyPr>
          <a:lstStyle/>
          <a:p>
            <a:r>
              <a:rPr lang="en-US" dirty="0"/>
              <a:t>Each CPU provides a different </a:t>
            </a:r>
            <a:r>
              <a:rPr lang="en-US" b="1" dirty="0"/>
              <a:t>instruction set architecture </a:t>
            </a:r>
            <a:r>
              <a:rPr lang="en-US" dirty="0"/>
              <a:t>(ISA)</a:t>
            </a:r>
          </a:p>
          <a:p>
            <a:r>
              <a:rPr lang="en-US" dirty="0"/>
              <a:t>ISA defines:</a:t>
            </a:r>
          </a:p>
          <a:p>
            <a:pPr lvl="1"/>
            <a:r>
              <a:rPr lang="en-US" dirty="0"/>
              <a:t>Set of </a:t>
            </a:r>
            <a:r>
              <a:rPr lang="en-US" b="1" dirty="0" err="1"/>
              <a:t>opcodes</a:t>
            </a:r>
            <a:r>
              <a:rPr lang="en-US" dirty="0"/>
              <a:t> recognized by CPU</a:t>
            </a:r>
          </a:p>
          <a:p>
            <a:pPr lvl="1"/>
            <a:r>
              <a:rPr lang="en-US" b="1" dirty="0"/>
              <a:t>Number</a:t>
            </a:r>
            <a:r>
              <a:rPr lang="en-US" dirty="0"/>
              <a:t> and </a:t>
            </a:r>
            <a:r>
              <a:rPr lang="en-US" b="1" dirty="0"/>
              <a:t>names</a:t>
            </a:r>
            <a:r>
              <a:rPr lang="en-US" dirty="0"/>
              <a:t> of registers</a:t>
            </a:r>
          </a:p>
          <a:p>
            <a:pPr lvl="1"/>
            <a:r>
              <a:rPr lang="en-US" b="1" dirty="0"/>
              <a:t>Addressing modes </a:t>
            </a:r>
            <a:r>
              <a:rPr lang="en-US" dirty="0"/>
              <a:t>supported by CPU</a:t>
            </a:r>
          </a:p>
          <a:p>
            <a:pPr lvl="1"/>
            <a:r>
              <a:rPr lang="en-US" dirty="0"/>
              <a:t>Exposes </a:t>
            </a:r>
            <a:r>
              <a:rPr lang="en-US" i="1" dirty="0"/>
              <a:t>some</a:t>
            </a:r>
            <a:r>
              <a:rPr lang="en-US" dirty="0"/>
              <a:t> details about the </a:t>
            </a:r>
            <a:r>
              <a:rPr lang="en-US" b="1" dirty="0"/>
              <a:t>hardware</a:t>
            </a:r>
          </a:p>
          <a:p>
            <a:pPr lvl="2"/>
            <a:r>
              <a:rPr lang="en-US" dirty="0"/>
              <a:t>Does the CPU contain an </a:t>
            </a:r>
            <a:r>
              <a:rPr lang="en-US" b="1" dirty="0"/>
              <a:t>FPU</a:t>
            </a:r>
            <a:r>
              <a:rPr lang="en-US" dirty="0"/>
              <a:t>? a </a:t>
            </a:r>
            <a:r>
              <a:rPr lang="en-US" b="1" dirty="0"/>
              <a:t>VPU</a:t>
            </a:r>
            <a:r>
              <a:rPr lang="en-US" dirty="0"/>
              <a:t>?</a:t>
            </a:r>
          </a:p>
          <a:p>
            <a:pPr lvl="2"/>
            <a:r>
              <a:rPr lang="en-US" dirty="0"/>
              <a:t>How is </a:t>
            </a:r>
            <a:r>
              <a:rPr lang="en-US" b="1" dirty="0"/>
              <a:t>I/O</a:t>
            </a:r>
            <a:r>
              <a:rPr lang="en-US" dirty="0"/>
              <a:t> done? Memory-mapped? Register-based?</a:t>
            </a:r>
          </a:p>
          <a:p>
            <a:pPr lvl="2"/>
            <a:r>
              <a:rPr lang="en-US" dirty="0"/>
              <a:t>Can it issue </a:t>
            </a:r>
            <a:r>
              <a:rPr lang="en-US" b="1" dirty="0"/>
              <a:t>multiple instructions </a:t>
            </a:r>
            <a:r>
              <a:rPr lang="en-US" dirty="0"/>
              <a:t>per clock? (VLIW)</a:t>
            </a:r>
          </a:p>
          <a:p>
            <a:pPr lvl="2"/>
            <a:r>
              <a:rPr lang="en-US" b="1" dirty="0"/>
              <a:t>Privileged mode</a:t>
            </a:r>
            <a:r>
              <a:rPr lang="en-US" dirty="0"/>
              <a:t> supported? How many protection rings?</a:t>
            </a:r>
          </a:p>
        </p:txBody>
      </p:sp>
      <p:sp>
        <p:nvSpPr>
          <p:cNvPr id="4" name="Footer Placeholder 3">
            <a:extLst>
              <a:ext uri="{FF2B5EF4-FFF2-40B4-BE49-F238E27FC236}">
                <a16:creationId xmlns="" xmlns:a16="http://schemas.microsoft.com/office/drawing/2014/main" id="{4A8B161D-0E45-4712-9210-C9BA8F1B84C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8627046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Programming Models</a:t>
            </a:r>
          </a:p>
        </p:txBody>
      </p:sp>
      <p:sp>
        <p:nvSpPr>
          <p:cNvPr id="3" name="Content Placeholder 2"/>
          <p:cNvSpPr>
            <a:spLocks noGrp="1"/>
          </p:cNvSpPr>
          <p:nvPr>
            <p:ph idx="1"/>
          </p:nvPr>
        </p:nvSpPr>
        <p:spPr/>
        <p:txBody>
          <a:bodyPr>
            <a:normAutofit/>
          </a:bodyPr>
          <a:lstStyle/>
          <a:p>
            <a:r>
              <a:rPr lang="en-US" b="1" dirty="0"/>
              <a:t>Shared memory </a:t>
            </a:r>
            <a:r>
              <a:rPr lang="en-US" dirty="0"/>
              <a:t>concurrency is prevalent in </a:t>
            </a:r>
            <a:r>
              <a:rPr lang="en-US" b="1" dirty="0"/>
              <a:t>non-distributed </a:t>
            </a:r>
            <a:r>
              <a:rPr lang="en-US" dirty="0"/>
              <a:t>systems</a:t>
            </a:r>
          </a:p>
          <a:p>
            <a:pPr lvl="1"/>
            <a:r>
              <a:rPr lang="en-US" dirty="0"/>
              <a:t>Such as </a:t>
            </a:r>
            <a:r>
              <a:rPr lang="en-US" b="1" dirty="0"/>
              <a:t>game engines</a:t>
            </a:r>
            <a:r>
              <a:rPr lang="en-US" dirty="0"/>
              <a:t>!</a:t>
            </a:r>
          </a:p>
          <a:p>
            <a:pPr lvl="1"/>
            <a:r>
              <a:rPr lang="en-US" dirty="0"/>
              <a:t>Single </a:t>
            </a:r>
            <a:r>
              <a:rPr lang="en-US" b="1" dirty="0"/>
              <a:t>multithreaded</a:t>
            </a:r>
            <a:r>
              <a:rPr lang="en-US" dirty="0"/>
              <a:t> process</a:t>
            </a:r>
          </a:p>
          <a:p>
            <a:pPr lvl="2"/>
            <a:r>
              <a:rPr lang="en-US" dirty="0"/>
              <a:t>Threads all share the process’s virtual memory space</a:t>
            </a:r>
          </a:p>
          <a:p>
            <a:pPr lvl="2"/>
            <a:r>
              <a:rPr lang="en-US" dirty="0"/>
              <a:t>Threads run possibly on multiple CPU cores, plus GPU</a:t>
            </a:r>
          </a:p>
          <a:p>
            <a:pPr lvl="3"/>
            <a:r>
              <a:rPr lang="is-IS" dirty="0"/>
              <a:t>… plus DMAC, plus audio/video DSP chip, plus…? </a:t>
            </a:r>
          </a:p>
          <a:p>
            <a:pPr lvl="1"/>
            <a:r>
              <a:rPr lang="is-IS" dirty="0"/>
              <a:t>Or could be </a:t>
            </a:r>
            <a:r>
              <a:rPr lang="is-IS" b="1" dirty="0"/>
              <a:t>multiple processes </a:t>
            </a:r>
            <a:r>
              <a:rPr lang="is-IS" dirty="0"/>
              <a:t>sharing memory pages</a:t>
            </a:r>
          </a:p>
          <a:p>
            <a:pPr lvl="1"/>
            <a:r>
              <a:rPr lang="is-IS" dirty="0"/>
              <a:t>Or could be </a:t>
            </a:r>
            <a:r>
              <a:rPr lang="is-IS" b="1" dirty="0"/>
              <a:t>distributed shared memory</a:t>
            </a:r>
            <a:endParaRPr lang="en-US" b="1" dirty="0"/>
          </a:p>
        </p:txBody>
      </p:sp>
      <p:sp>
        <p:nvSpPr>
          <p:cNvPr id="4" name="Footer Placeholder 3">
            <a:extLst>
              <a:ext uri="{FF2B5EF4-FFF2-40B4-BE49-F238E27FC236}">
                <a16:creationId xmlns="" xmlns:a16="http://schemas.microsoft.com/office/drawing/2014/main" id="{CEA3D24D-BBA7-4FC8-9967-F2BCA27252D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5966143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Concurrency in</a:t>
            </a:r>
            <a:br>
              <a:rPr lang="en-US" dirty="0"/>
            </a:br>
            <a:r>
              <a:rPr lang="en-US" dirty="0"/>
              <a:t>Game Engines</a:t>
            </a:r>
          </a:p>
        </p:txBody>
      </p:sp>
      <p:sp>
        <p:nvSpPr>
          <p:cNvPr id="5" name="Content Placeholder 4"/>
          <p:cNvSpPr>
            <a:spLocks noGrp="1"/>
          </p:cNvSpPr>
          <p:nvPr>
            <p:ph idx="1"/>
          </p:nvPr>
        </p:nvSpPr>
        <p:spPr/>
        <p:txBody>
          <a:bodyPr/>
          <a:lstStyle/>
          <a:p>
            <a:r>
              <a:rPr lang="en-US" dirty="0"/>
              <a:t>Simple idea: A few “fat” threads (</a:t>
            </a:r>
            <a:r>
              <a:rPr lang="en-US" b="1" dirty="0"/>
              <a:t>task parallelism</a:t>
            </a:r>
            <a:r>
              <a:rPr lang="en-US" dirty="0"/>
              <a:t>)</a:t>
            </a:r>
          </a:p>
          <a:p>
            <a:pPr lvl="1"/>
            <a:r>
              <a:rPr lang="en-US" dirty="0"/>
              <a:t>Game logic</a:t>
            </a:r>
          </a:p>
          <a:p>
            <a:pPr lvl="1"/>
            <a:r>
              <a:rPr lang="en-US" dirty="0"/>
              <a:t>Rendering</a:t>
            </a:r>
          </a:p>
          <a:p>
            <a:pPr lvl="1"/>
            <a:r>
              <a:rPr lang="en-US" dirty="0"/>
              <a:t>Physics?</a:t>
            </a:r>
          </a:p>
          <a:p>
            <a:pPr lvl="1"/>
            <a:r>
              <a:rPr lang="en-US" dirty="0"/>
              <a:t>Audio?</a:t>
            </a:r>
          </a:p>
        </p:txBody>
      </p:sp>
      <p:sp>
        <p:nvSpPr>
          <p:cNvPr id="2" name="Footer Placeholder 1">
            <a:extLst>
              <a:ext uri="{FF2B5EF4-FFF2-40B4-BE49-F238E27FC236}">
                <a16:creationId xmlns="" xmlns:a16="http://schemas.microsoft.com/office/drawing/2014/main" id="{961060DB-2BEF-4BD1-ADD2-BE6801BAA6B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055457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p:txBody>
          <a:bodyPr/>
          <a:lstStyle/>
          <a:p>
            <a:r>
              <a:rPr lang="en-US" dirty="0"/>
              <a:t>A few “fat” threads</a:t>
            </a:r>
          </a:p>
          <a:p>
            <a:pPr lvl="1"/>
            <a:r>
              <a:rPr lang="en-US" dirty="0"/>
              <a:t>BUT, audio and graphics </a:t>
            </a:r>
            <a:r>
              <a:rPr lang="en-US" b="1" dirty="0"/>
              <a:t>depend on </a:t>
            </a:r>
            <a:r>
              <a:rPr lang="en-US" dirty="0"/>
              <a:t>results of game logic, animation, physics</a:t>
            </a:r>
            <a:r>
              <a:rPr lang="is-IS" dirty="0"/>
              <a:t>…</a:t>
            </a:r>
          </a:p>
          <a:p>
            <a:pPr lvl="1"/>
            <a:r>
              <a:rPr lang="is-IS" dirty="0"/>
              <a:t>One solution: Run audio and graphics </a:t>
            </a:r>
            <a:r>
              <a:rPr lang="is-IS" b="1" dirty="0"/>
              <a:t>one frame behind</a:t>
            </a:r>
            <a:endParaRPr lang="en-US" b="1" dirty="0"/>
          </a:p>
        </p:txBody>
      </p:sp>
      <p:sp>
        <p:nvSpPr>
          <p:cNvPr id="8" name="TextBox 7"/>
          <p:cNvSpPr txBox="1"/>
          <p:nvPr/>
        </p:nvSpPr>
        <p:spPr>
          <a:xfrm>
            <a:off x="64190" y="3964540"/>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64190" y="4429386"/>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64190" y="5359078"/>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64190" y="4894232"/>
            <a:ext cx="766957" cy="338554"/>
          </a:xfrm>
          <a:prstGeom prst="rect">
            <a:avLst/>
          </a:prstGeom>
          <a:noFill/>
        </p:spPr>
        <p:txBody>
          <a:bodyPr wrap="none" rtlCol="0">
            <a:spAutoFit/>
          </a:bodyPr>
          <a:lstStyle/>
          <a:p>
            <a:pPr algn="r"/>
            <a:r>
              <a:rPr lang="en-US" sz="1600" dirty="0">
                <a:solidFill>
                  <a:schemeClr val="bg2"/>
                </a:solidFill>
              </a:rPr>
              <a:t>Core 2</a:t>
            </a:r>
          </a:p>
        </p:txBody>
      </p:sp>
      <p:grpSp>
        <p:nvGrpSpPr>
          <p:cNvPr id="7" name="Group 6"/>
          <p:cNvGrpSpPr/>
          <p:nvPr/>
        </p:nvGrpSpPr>
        <p:grpSpPr>
          <a:xfrm>
            <a:off x="831148" y="3971025"/>
            <a:ext cx="6934638" cy="2298289"/>
            <a:chOff x="1009105" y="4225926"/>
            <a:chExt cx="7209675" cy="2298289"/>
          </a:xfrm>
        </p:grpSpPr>
        <p:grpSp>
          <p:nvGrpSpPr>
            <p:cNvPr id="33" name="Group 32"/>
            <p:cNvGrpSpPr/>
            <p:nvPr/>
          </p:nvGrpSpPr>
          <p:grpSpPr>
            <a:xfrm>
              <a:off x="1088678" y="4225926"/>
              <a:ext cx="6935958"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cxnSp>
          <p:nvCxnSpPr>
            <p:cNvPr id="17" name="Straight Arrow Connector 16"/>
            <p:cNvCxnSpPr/>
            <p:nvPr/>
          </p:nvCxnSpPr>
          <p:spPr>
            <a:xfrm>
              <a:off x="1009105" y="6195386"/>
              <a:ext cx="7209675"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46513" y="6185661"/>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25" name="Rectangle 24"/>
            <p:cNvSpPr/>
            <p:nvPr/>
          </p:nvSpPr>
          <p:spPr>
            <a:xfrm>
              <a:off x="1088679" y="4225926"/>
              <a:ext cx="91748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2006159" y="4225926"/>
              <a:ext cx="231355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4319713" y="4225926"/>
              <a:ext cx="362403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Animation</a:t>
              </a:r>
            </a:p>
          </p:txBody>
        </p:sp>
        <p:sp>
          <p:nvSpPr>
            <p:cNvPr id="28" name="Rectangle 27"/>
            <p:cNvSpPr/>
            <p:nvPr/>
          </p:nvSpPr>
          <p:spPr>
            <a:xfrm>
              <a:off x="1088678" y="4705427"/>
              <a:ext cx="138666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Collision</a:t>
              </a:r>
            </a:p>
          </p:txBody>
        </p:sp>
        <p:sp>
          <p:nvSpPr>
            <p:cNvPr id="29" name="Rectangle 28"/>
            <p:cNvSpPr/>
            <p:nvPr/>
          </p:nvSpPr>
          <p:spPr>
            <a:xfrm>
              <a:off x="2475341" y="4705427"/>
              <a:ext cx="309013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Physics</a:t>
              </a:r>
            </a:p>
          </p:txBody>
        </p:sp>
        <p:sp>
          <p:nvSpPr>
            <p:cNvPr id="30" name="Rectangle 29"/>
            <p:cNvSpPr/>
            <p:nvPr/>
          </p:nvSpPr>
          <p:spPr>
            <a:xfrm>
              <a:off x="1088678" y="5181136"/>
              <a:ext cx="234428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Audio</a:t>
              </a:r>
            </a:p>
          </p:txBody>
        </p:sp>
        <p:sp>
          <p:nvSpPr>
            <p:cNvPr id="31" name="Rectangle 30"/>
            <p:cNvSpPr/>
            <p:nvPr/>
          </p:nvSpPr>
          <p:spPr>
            <a:xfrm>
              <a:off x="1088678" y="5632438"/>
              <a:ext cx="685506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Graphics</a:t>
              </a:r>
            </a:p>
          </p:txBody>
        </p:sp>
      </p:grpSp>
      <p:sp>
        <p:nvSpPr>
          <p:cNvPr id="23" name="TextBox 22"/>
          <p:cNvSpPr txBox="1"/>
          <p:nvPr/>
        </p:nvSpPr>
        <p:spPr>
          <a:xfrm>
            <a:off x="7800874" y="4190447"/>
            <a:ext cx="1005861"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a:t>
            </a:r>
          </a:p>
        </p:txBody>
      </p:sp>
      <p:sp>
        <p:nvSpPr>
          <p:cNvPr id="24" name="TextBox 23"/>
          <p:cNvSpPr txBox="1"/>
          <p:nvPr/>
        </p:nvSpPr>
        <p:spPr>
          <a:xfrm>
            <a:off x="7800874" y="5071243"/>
            <a:ext cx="1260610"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 </a:t>
            </a:r>
            <a:r>
              <a:rPr lang="en-US" sz="1600" dirty="0">
                <a:solidFill>
                  <a:schemeClr val="bg2"/>
                </a:solidFill>
              </a:rPr>
              <a:t>– 1</a:t>
            </a:r>
          </a:p>
        </p:txBody>
      </p:sp>
      <p:sp>
        <p:nvSpPr>
          <p:cNvPr id="9" name="Right Brace 8"/>
          <p:cNvSpPr/>
          <p:nvPr/>
        </p:nvSpPr>
        <p:spPr>
          <a:xfrm>
            <a:off x="7501241" y="3878916"/>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ight Brace 33"/>
          <p:cNvSpPr/>
          <p:nvPr/>
        </p:nvSpPr>
        <p:spPr>
          <a:xfrm>
            <a:off x="7522469" y="4824568"/>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ooter Placeholder 9">
            <a:extLst>
              <a:ext uri="{FF2B5EF4-FFF2-40B4-BE49-F238E27FC236}">
                <a16:creationId xmlns="" xmlns:a16="http://schemas.microsoft.com/office/drawing/2014/main" id="{2CE070E2-4E3A-47A3-8930-9E6692BB544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626720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p:txBody>
          <a:bodyPr/>
          <a:lstStyle/>
          <a:p>
            <a:r>
              <a:rPr lang="en-US" dirty="0"/>
              <a:t>Overall </a:t>
            </a:r>
            <a:r>
              <a:rPr lang="en-US" b="1" dirty="0"/>
              <a:t>throughput</a:t>
            </a:r>
            <a:r>
              <a:rPr lang="en-US" dirty="0"/>
              <a:t> (frame rate) depends on slowest thread</a:t>
            </a:r>
          </a:p>
          <a:p>
            <a:pPr lvl="1"/>
            <a:r>
              <a:rPr lang="en-US" i="1" dirty="0" err="1"/>
              <a:t>T</a:t>
            </a:r>
            <a:r>
              <a:rPr lang="en-US" baseline="-25000" dirty="0" err="1"/>
              <a:t>max</a:t>
            </a:r>
            <a:r>
              <a:rPr lang="en-US" dirty="0"/>
              <a:t> = max(</a:t>
            </a:r>
            <a:r>
              <a:rPr lang="en-US" i="1" dirty="0"/>
              <a:t>T</a:t>
            </a:r>
            <a:r>
              <a:rPr lang="en-US" i="1" baseline="-25000" dirty="0"/>
              <a:t>i</a:t>
            </a:r>
            <a:r>
              <a:rPr lang="en-US" dirty="0"/>
              <a:t>) for all threads </a:t>
            </a:r>
            <a:r>
              <a:rPr lang="en-US" i="1" dirty="0" err="1"/>
              <a:t>i</a:t>
            </a:r>
            <a:endParaRPr lang="en-US" dirty="0"/>
          </a:p>
          <a:p>
            <a:pPr lvl="1"/>
            <a:r>
              <a:rPr lang="en-US" dirty="0"/>
              <a:t>Throughput </a:t>
            </a:r>
            <a:r>
              <a:rPr lang="en-US" i="1" dirty="0"/>
              <a:t>R</a:t>
            </a:r>
            <a:r>
              <a:rPr lang="en-US" dirty="0"/>
              <a:t> = 1/</a:t>
            </a:r>
            <a:r>
              <a:rPr lang="en-US" i="1" dirty="0" err="1"/>
              <a:t>T</a:t>
            </a:r>
            <a:r>
              <a:rPr lang="en-US" baseline="-25000" dirty="0" err="1"/>
              <a:t>max</a:t>
            </a:r>
            <a:r>
              <a:rPr lang="en-US" dirty="0"/>
              <a:t> (frames/second)</a:t>
            </a:r>
            <a:endParaRPr lang="en-US" baseline="-25000" dirty="0"/>
          </a:p>
        </p:txBody>
      </p:sp>
      <p:sp>
        <p:nvSpPr>
          <p:cNvPr id="8" name="TextBox 7"/>
          <p:cNvSpPr txBox="1"/>
          <p:nvPr/>
        </p:nvSpPr>
        <p:spPr>
          <a:xfrm>
            <a:off x="64190" y="4360593"/>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64190" y="4825439"/>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64190" y="5755131"/>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64190" y="5290285"/>
            <a:ext cx="766957" cy="338554"/>
          </a:xfrm>
          <a:prstGeom prst="rect">
            <a:avLst/>
          </a:prstGeom>
          <a:noFill/>
        </p:spPr>
        <p:txBody>
          <a:bodyPr wrap="none" rtlCol="0">
            <a:spAutoFit/>
          </a:bodyPr>
          <a:lstStyle/>
          <a:p>
            <a:pPr algn="r"/>
            <a:r>
              <a:rPr lang="en-US" sz="1600" dirty="0">
                <a:solidFill>
                  <a:schemeClr val="bg2"/>
                </a:solidFill>
              </a:rPr>
              <a:t>Core 2</a:t>
            </a:r>
          </a:p>
        </p:txBody>
      </p:sp>
      <p:grpSp>
        <p:nvGrpSpPr>
          <p:cNvPr id="33" name="Group 32"/>
          <p:cNvGrpSpPr/>
          <p:nvPr/>
        </p:nvGrpSpPr>
        <p:grpSpPr>
          <a:xfrm>
            <a:off x="907685" y="4367078"/>
            <a:ext cx="6671363"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sp>
        <p:nvSpPr>
          <p:cNvPr id="25" name="Rectangle 24"/>
          <p:cNvSpPr/>
          <p:nvPr/>
        </p:nvSpPr>
        <p:spPr>
          <a:xfrm>
            <a:off x="907686" y="4367078"/>
            <a:ext cx="88248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1790166" y="4367078"/>
            <a:ext cx="222529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4015463" y="4367078"/>
            <a:ext cx="223760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Animation</a:t>
            </a:r>
          </a:p>
        </p:txBody>
      </p:sp>
      <p:sp>
        <p:nvSpPr>
          <p:cNvPr id="28" name="Rectangle 27"/>
          <p:cNvSpPr/>
          <p:nvPr/>
        </p:nvSpPr>
        <p:spPr>
          <a:xfrm>
            <a:off x="907685" y="4846579"/>
            <a:ext cx="1333764"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Collision</a:t>
            </a:r>
          </a:p>
        </p:txBody>
      </p:sp>
      <p:sp>
        <p:nvSpPr>
          <p:cNvPr id="29" name="Rectangle 28"/>
          <p:cNvSpPr/>
          <p:nvPr/>
        </p:nvSpPr>
        <p:spPr>
          <a:xfrm>
            <a:off x="2241450" y="4846579"/>
            <a:ext cx="297224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Physics</a:t>
            </a:r>
          </a:p>
        </p:txBody>
      </p:sp>
      <p:sp>
        <p:nvSpPr>
          <p:cNvPr id="30" name="Rectangle 29"/>
          <p:cNvSpPr/>
          <p:nvPr/>
        </p:nvSpPr>
        <p:spPr>
          <a:xfrm>
            <a:off x="907685" y="5322288"/>
            <a:ext cx="225485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Audio</a:t>
            </a:r>
          </a:p>
        </p:txBody>
      </p:sp>
      <p:sp>
        <p:nvSpPr>
          <p:cNvPr id="31" name="Rectangle 30"/>
          <p:cNvSpPr/>
          <p:nvPr/>
        </p:nvSpPr>
        <p:spPr>
          <a:xfrm>
            <a:off x="907685" y="5773590"/>
            <a:ext cx="659355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Graphics</a:t>
            </a:r>
          </a:p>
        </p:txBody>
      </p:sp>
      <p:sp>
        <p:nvSpPr>
          <p:cNvPr id="23" name="TextBox 22"/>
          <p:cNvSpPr txBox="1"/>
          <p:nvPr/>
        </p:nvSpPr>
        <p:spPr>
          <a:xfrm>
            <a:off x="7800874" y="4586500"/>
            <a:ext cx="1005861"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a:t>
            </a:r>
          </a:p>
        </p:txBody>
      </p:sp>
      <p:sp>
        <p:nvSpPr>
          <p:cNvPr id="24" name="TextBox 23"/>
          <p:cNvSpPr txBox="1"/>
          <p:nvPr/>
        </p:nvSpPr>
        <p:spPr>
          <a:xfrm>
            <a:off x="7800874" y="5467296"/>
            <a:ext cx="1260610"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 </a:t>
            </a:r>
            <a:r>
              <a:rPr lang="en-US" sz="1600" dirty="0">
                <a:solidFill>
                  <a:schemeClr val="bg2"/>
                </a:solidFill>
              </a:rPr>
              <a:t>– 1</a:t>
            </a:r>
          </a:p>
        </p:txBody>
      </p:sp>
      <p:sp>
        <p:nvSpPr>
          <p:cNvPr id="9" name="Right Brace 8"/>
          <p:cNvSpPr/>
          <p:nvPr/>
        </p:nvSpPr>
        <p:spPr>
          <a:xfrm>
            <a:off x="7501241" y="4274969"/>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ight Brace 33"/>
          <p:cNvSpPr/>
          <p:nvPr/>
        </p:nvSpPr>
        <p:spPr>
          <a:xfrm>
            <a:off x="7522469" y="5220621"/>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a:off x="907685" y="4157740"/>
            <a:ext cx="6614784"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890551" y="3762734"/>
            <a:ext cx="649052"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max</a:t>
            </a:r>
            <a:endParaRPr lang="en-US" baseline="-25000" dirty="0">
              <a:solidFill>
                <a:schemeClr val="bg2"/>
              </a:solidFill>
            </a:endParaRPr>
          </a:p>
        </p:txBody>
      </p:sp>
      <p:sp>
        <p:nvSpPr>
          <p:cNvPr id="7" name="Footer Placeholder 6">
            <a:extLst>
              <a:ext uri="{FF2B5EF4-FFF2-40B4-BE49-F238E27FC236}">
                <a16:creationId xmlns="" xmlns:a16="http://schemas.microsoft.com/office/drawing/2014/main" id="{AF7EDB30-03E2-40A2-907D-6ACF6B09AE2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223036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p:txBody>
          <a:bodyPr/>
          <a:lstStyle/>
          <a:p>
            <a:r>
              <a:rPr lang="en-US" dirty="0"/>
              <a:t>Input lag depends on </a:t>
            </a:r>
            <a:r>
              <a:rPr lang="en-US" b="1" dirty="0"/>
              <a:t>latency</a:t>
            </a:r>
            <a:r>
              <a:rPr lang="en-US" dirty="0"/>
              <a:t> (length of time between reading </a:t>
            </a:r>
            <a:r>
              <a:rPr lang="en-US" dirty="0" err="1"/>
              <a:t>joypads</a:t>
            </a:r>
            <a:r>
              <a:rPr lang="en-US" dirty="0"/>
              <a:t> and seeing results on-screen)</a:t>
            </a:r>
          </a:p>
          <a:p>
            <a:pPr lvl="1"/>
            <a:r>
              <a:rPr lang="en-US" i="1" dirty="0" err="1"/>
              <a:t>T</a:t>
            </a:r>
            <a:r>
              <a:rPr lang="en-US" baseline="-25000" dirty="0" err="1"/>
              <a:t>lag</a:t>
            </a:r>
            <a:r>
              <a:rPr lang="en-US" dirty="0"/>
              <a:t> = </a:t>
            </a:r>
            <a:r>
              <a:rPr lang="en-US" i="1" dirty="0" err="1"/>
              <a:t>T</a:t>
            </a:r>
            <a:r>
              <a:rPr lang="en-US" baseline="-25000" dirty="0" err="1"/>
              <a:t>game</a:t>
            </a:r>
            <a:r>
              <a:rPr lang="en-US" dirty="0"/>
              <a:t> + </a:t>
            </a:r>
            <a:r>
              <a:rPr lang="en-US" i="1" dirty="0" err="1"/>
              <a:t>T</a:t>
            </a:r>
            <a:r>
              <a:rPr lang="en-US" baseline="-25000" dirty="0" err="1"/>
              <a:t>render</a:t>
            </a:r>
            <a:endParaRPr lang="en-US" baseline="-25000" dirty="0"/>
          </a:p>
        </p:txBody>
      </p:sp>
      <p:sp>
        <p:nvSpPr>
          <p:cNvPr id="8" name="TextBox 7"/>
          <p:cNvSpPr txBox="1"/>
          <p:nvPr/>
        </p:nvSpPr>
        <p:spPr>
          <a:xfrm>
            <a:off x="64190" y="3964540"/>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64190" y="4429386"/>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64190" y="5359078"/>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64190" y="4894232"/>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 name="Rectangle 2"/>
          <p:cNvSpPr/>
          <p:nvPr/>
        </p:nvSpPr>
        <p:spPr>
          <a:xfrm>
            <a:off x="907686" y="4450526"/>
            <a:ext cx="5345384"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907685" y="3971025"/>
            <a:ext cx="5345384"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907686" y="4926235"/>
            <a:ext cx="6593555"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907686" y="5385271"/>
            <a:ext cx="6593555"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5" name="Rectangle 24"/>
          <p:cNvSpPr/>
          <p:nvPr/>
        </p:nvSpPr>
        <p:spPr>
          <a:xfrm>
            <a:off x="907686" y="3971025"/>
            <a:ext cx="88248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1790166" y="3971025"/>
            <a:ext cx="222529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4015463" y="3971025"/>
            <a:ext cx="223760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Animation</a:t>
            </a:r>
          </a:p>
        </p:txBody>
      </p:sp>
      <p:sp>
        <p:nvSpPr>
          <p:cNvPr id="28" name="Rectangle 27"/>
          <p:cNvSpPr/>
          <p:nvPr/>
        </p:nvSpPr>
        <p:spPr>
          <a:xfrm>
            <a:off x="907685" y="4450526"/>
            <a:ext cx="1333764"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Collision</a:t>
            </a:r>
          </a:p>
        </p:txBody>
      </p:sp>
      <p:sp>
        <p:nvSpPr>
          <p:cNvPr id="29" name="Rectangle 28"/>
          <p:cNvSpPr/>
          <p:nvPr/>
        </p:nvSpPr>
        <p:spPr>
          <a:xfrm>
            <a:off x="2241450" y="4450526"/>
            <a:ext cx="297224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Physics</a:t>
            </a:r>
          </a:p>
        </p:txBody>
      </p:sp>
      <p:sp>
        <p:nvSpPr>
          <p:cNvPr id="30" name="Rectangle 29"/>
          <p:cNvSpPr/>
          <p:nvPr/>
        </p:nvSpPr>
        <p:spPr>
          <a:xfrm>
            <a:off x="907685" y="4926235"/>
            <a:ext cx="225485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Audio</a:t>
            </a:r>
          </a:p>
        </p:txBody>
      </p:sp>
      <p:sp>
        <p:nvSpPr>
          <p:cNvPr id="31" name="Rectangle 30"/>
          <p:cNvSpPr/>
          <p:nvPr/>
        </p:nvSpPr>
        <p:spPr>
          <a:xfrm>
            <a:off x="907685" y="5377537"/>
            <a:ext cx="659355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Graphics</a:t>
            </a:r>
          </a:p>
        </p:txBody>
      </p:sp>
      <p:sp>
        <p:nvSpPr>
          <p:cNvPr id="23" name="TextBox 22"/>
          <p:cNvSpPr txBox="1"/>
          <p:nvPr/>
        </p:nvSpPr>
        <p:spPr>
          <a:xfrm>
            <a:off x="7800874" y="4190447"/>
            <a:ext cx="1005861"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a:t>
            </a:r>
          </a:p>
        </p:txBody>
      </p:sp>
      <p:sp>
        <p:nvSpPr>
          <p:cNvPr id="24" name="TextBox 23"/>
          <p:cNvSpPr txBox="1"/>
          <p:nvPr/>
        </p:nvSpPr>
        <p:spPr>
          <a:xfrm>
            <a:off x="7800874" y="5071243"/>
            <a:ext cx="1260610"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 </a:t>
            </a:r>
            <a:r>
              <a:rPr lang="en-US" sz="1600" dirty="0">
                <a:solidFill>
                  <a:schemeClr val="bg2"/>
                </a:solidFill>
              </a:rPr>
              <a:t>– 1</a:t>
            </a:r>
          </a:p>
        </p:txBody>
      </p:sp>
      <p:sp>
        <p:nvSpPr>
          <p:cNvPr id="9" name="Right Brace 8"/>
          <p:cNvSpPr/>
          <p:nvPr/>
        </p:nvSpPr>
        <p:spPr>
          <a:xfrm>
            <a:off x="7501241" y="3878916"/>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ight Brace 33"/>
          <p:cNvSpPr/>
          <p:nvPr/>
        </p:nvSpPr>
        <p:spPr>
          <a:xfrm>
            <a:off x="7522469" y="4824568"/>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a:off x="907685" y="3761687"/>
            <a:ext cx="5345384"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222977" y="3366681"/>
            <a:ext cx="714800"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game</a:t>
            </a:r>
            <a:endParaRPr lang="en-US" baseline="-25000" dirty="0">
              <a:solidFill>
                <a:schemeClr val="bg2"/>
              </a:solidFill>
            </a:endParaRPr>
          </a:p>
        </p:txBody>
      </p:sp>
      <p:cxnSp>
        <p:nvCxnSpPr>
          <p:cNvPr id="36" name="Straight Arrow Connector 35"/>
          <p:cNvCxnSpPr/>
          <p:nvPr/>
        </p:nvCxnSpPr>
        <p:spPr>
          <a:xfrm>
            <a:off x="907686" y="5867294"/>
            <a:ext cx="6593555"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813588" y="5867294"/>
            <a:ext cx="781750"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render</a:t>
            </a:r>
            <a:endParaRPr lang="en-US" baseline="-25000" dirty="0">
              <a:solidFill>
                <a:schemeClr val="bg2"/>
              </a:solidFill>
            </a:endParaRPr>
          </a:p>
        </p:txBody>
      </p:sp>
      <p:sp>
        <p:nvSpPr>
          <p:cNvPr id="7" name="Footer Placeholder 6">
            <a:extLst>
              <a:ext uri="{FF2B5EF4-FFF2-40B4-BE49-F238E27FC236}">
                <a16:creationId xmlns="" xmlns:a16="http://schemas.microsoft.com/office/drawing/2014/main" id="{9EA1D8A2-D720-4556-B1EE-D1E2CC730CF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6225656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a:xfrm>
            <a:off x="779463" y="1828800"/>
            <a:ext cx="7583488" cy="4297363"/>
          </a:xfrm>
        </p:spPr>
        <p:txBody>
          <a:bodyPr/>
          <a:lstStyle/>
          <a:p>
            <a:r>
              <a:rPr lang="en-US" dirty="0"/>
              <a:t>And really there’s also time spent on the GPU, so…</a:t>
            </a:r>
          </a:p>
          <a:p>
            <a:pPr lvl="1"/>
            <a:r>
              <a:rPr lang="en-US" i="1" dirty="0" err="1"/>
              <a:t>T</a:t>
            </a:r>
            <a:r>
              <a:rPr lang="en-US" baseline="-25000" dirty="0" err="1"/>
              <a:t>lag</a:t>
            </a:r>
            <a:r>
              <a:rPr lang="en-US" dirty="0"/>
              <a:t> = </a:t>
            </a:r>
            <a:r>
              <a:rPr lang="en-US" i="1" dirty="0" err="1"/>
              <a:t>T</a:t>
            </a:r>
            <a:r>
              <a:rPr lang="en-US" baseline="-25000" dirty="0" err="1"/>
              <a:t>game</a:t>
            </a:r>
            <a:r>
              <a:rPr lang="en-US" dirty="0"/>
              <a:t> + </a:t>
            </a:r>
            <a:r>
              <a:rPr lang="en-US" i="1" dirty="0" err="1"/>
              <a:t>T</a:t>
            </a:r>
            <a:r>
              <a:rPr lang="en-US" baseline="-25000" dirty="0" err="1"/>
              <a:t>render</a:t>
            </a:r>
            <a:r>
              <a:rPr lang="en-US" dirty="0"/>
              <a:t> + </a:t>
            </a:r>
            <a:r>
              <a:rPr lang="en-US" i="1" dirty="0" err="1"/>
              <a:t>T</a:t>
            </a:r>
            <a:r>
              <a:rPr lang="en-US" baseline="-25000" dirty="0" err="1"/>
              <a:t>gpu</a:t>
            </a:r>
            <a:endParaRPr lang="en-US" baseline="-25000" dirty="0"/>
          </a:p>
        </p:txBody>
      </p:sp>
      <p:sp>
        <p:nvSpPr>
          <p:cNvPr id="47" name="TextBox 46">
            <a:extLst>
              <a:ext uri="{FF2B5EF4-FFF2-40B4-BE49-F238E27FC236}">
                <a16:creationId xmlns="" xmlns:a16="http://schemas.microsoft.com/office/drawing/2014/main" id="{9EFD737E-18EF-49D1-97D9-A046F3AAF487}"/>
              </a:ext>
            </a:extLst>
          </p:cNvPr>
          <p:cNvSpPr txBox="1"/>
          <p:nvPr/>
        </p:nvSpPr>
        <p:spPr>
          <a:xfrm>
            <a:off x="230421" y="4084310"/>
            <a:ext cx="623890" cy="338554"/>
          </a:xfrm>
          <a:prstGeom prst="rect">
            <a:avLst/>
          </a:prstGeom>
          <a:noFill/>
        </p:spPr>
        <p:txBody>
          <a:bodyPr wrap="none" rtlCol="0">
            <a:spAutoFit/>
          </a:bodyPr>
          <a:lstStyle/>
          <a:p>
            <a:pPr algn="r"/>
            <a:r>
              <a:rPr lang="en-US" sz="1600" dirty="0">
                <a:solidFill>
                  <a:schemeClr val="bg2"/>
                </a:solidFill>
              </a:rPr>
              <a:t>CPU</a:t>
            </a:r>
          </a:p>
        </p:txBody>
      </p:sp>
      <p:grpSp>
        <p:nvGrpSpPr>
          <p:cNvPr id="16" name="Group 15">
            <a:extLst>
              <a:ext uri="{FF2B5EF4-FFF2-40B4-BE49-F238E27FC236}">
                <a16:creationId xmlns="" xmlns:a16="http://schemas.microsoft.com/office/drawing/2014/main" id="{2C3403B9-1579-473B-9285-C1C94A05CF7A}"/>
              </a:ext>
            </a:extLst>
          </p:cNvPr>
          <p:cNvGrpSpPr/>
          <p:nvPr/>
        </p:nvGrpSpPr>
        <p:grpSpPr>
          <a:xfrm>
            <a:off x="833568" y="3366681"/>
            <a:ext cx="7476864" cy="1650020"/>
            <a:chOff x="886087" y="3366681"/>
            <a:chExt cx="7476864" cy="1650020"/>
          </a:xfrm>
        </p:grpSpPr>
        <p:sp>
          <p:nvSpPr>
            <p:cNvPr id="38" name="Rectangle 37">
              <a:extLst>
                <a:ext uri="{FF2B5EF4-FFF2-40B4-BE49-F238E27FC236}">
                  <a16:creationId xmlns="" xmlns:a16="http://schemas.microsoft.com/office/drawing/2014/main" id="{E35D7388-8DD3-4209-9228-E54E4F73392D}"/>
                </a:ext>
              </a:extLst>
            </p:cNvPr>
            <p:cNvSpPr/>
            <p:nvPr/>
          </p:nvSpPr>
          <p:spPr>
            <a:xfrm>
              <a:off x="1236450" y="3912404"/>
              <a:ext cx="222529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“Frame”</a:t>
              </a:r>
            </a:p>
          </p:txBody>
        </p:sp>
        <p:cxnSp>
          <p:nvCxnSpPr>
            <p:cNvPr id="39" name="Straight Arrow Connector 38">
              <a:extLst>
                <a:ext uri="{FF2B5EF4-FFF2-40B4-BE49-F238E27FC236}">
                  <a16:creationId xmlns="" xmlns:a16="http://schemas.microsoft.com/office/drawing/2014/main" id="{91AB82E0-C232-4048-8246-DB84D8E3EB68}"/>
                </a:ext>
              </a:extLst>
            </p:cNvPr>
            <p:cNvCxnSpPr>
              <a:cxnSpLocks/>
            </p:cNvCxnSpPr>
            <p:nvPr/>
          </p:nvCxnSpPr>
          <p:spPr>
            <a:xfrm>
              <a:off x="1236450" y="3761687"/>
              <a:ext cx="2225295"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 xmlns:a16="http://schemas.microsoft.com/office/drawing/2014/main" id="{10DA3769-CDD8-421A-844C-D818CEE4F49D}"/>
                </a:ext>
              </a:extLst>
            </p:cNvPr>
            <p:cNvSpPr txBox="1"/>
            <p:nvPr/>
          </p:nvSpPr>
          <p:spPr>
            <a:xfrm>
              <a:off x="2102838" y="3366681"/>
              <a:ext cx="714800"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game</a:t>
              </a:r>
              <a:endParaRPr lang="en-US" baseline="-25000" dirty="0">
                <a:solidFill>
                  <a:schemeClr val="bg2"/>
                </a:solidFill>
              </a:endParaRPr>
            </a:p>
          </p:txBody>
        </p:sp>
        <p:sp>
          <p:nvSpPr>
            <p:cNvPr id="41" name="Rectangle 40">
              <a:extLst>
                <a:ext uri="{FF2B5EF4-FFF2-40B4-BE49-F238E27FC236}">
                  <a16:creationId xmlns="" xmlns:a16="http://schemas.microsoft.com/office/drawing/2014/main" id="{44B46930-5C33-49D7-81A1-0BA5B15B4BDB}"/>
                </a:ext>
              </a:extLst>
            </p:cNvPr>
            <p:cNvSpPr/>
            <p:nvPr/>
          </p:nvSpPr>
          <p:spPr>
            <a:xfrm>
              <a:off x="3461745" y="4307410"/>
              <a:ext cx="245060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Render “Frame”</a:t>
              </a:r>
            </a:p>
          </p:txBody>
        </p:sp>
        <p:cxnSp>
          <p:nvCxnSpPr>
            <p:cNvPr id="42" name="Straight Arrow Connector 41">
              <a:extLst>
                <a:ext uri="{FF2B5EF4-FFF2-40B4-BE49-F238E27FC236}">
                  <a16:creationId xmlns="" xmlns:a16="http://schemas.microsoft.com/office/drawing/2014/main" id="{087BBF71-5CBF-4EEB-8145-75E1111C21E2}"/>
                </a:ext>
              </a:extLst>
            </p:cNvPr>
            <p:cNvCxnSpPr>
              <a:cxnSpLocks/>
            </p:cNvCxnSpPr>
            <p:nvPr/>
          </p:nvCxnSpPr>
          <p:spPr>
            <a:xfrm>
              <a:off x="3461745" y="4156693"/>
              <a:ext cx="2450603"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 xmlns:a16="http://schemas.microsoft.com/office/drawing/2014/main" id="{ED76643F-6611-4CB3-9205-DA1199EFF76F}"/>
                </a:ext>
              </a:extLst>
            </p:cNvPr>
            <p:cNvSpPr txBox="1"/>
            <p:nvPr/>
          </p:nvSpPr>
          <p:spPr>
            <a:xfrm>
              <a:off x="4308668" y="3761687"/>
              <a:ext cx="753732"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render</a:t>
              </a:r>
              <a:endParaRPr lang="en-US" baseline="-25000" dirty="0">
                <a:solidFill>
                  <a:schemeClr val="bg2"/>
                </a:solidFill>
              </a:endParaRPr>
            </a:p>
          </p:txBody>
        </p:sp>
        <p:sp>
          <p:nvSpPr>
            <p:cNvPr id="44" name="Rectangle 43">
              <a:extLst>
                <a:ext uri="{FF2B5EF4-FFF2-40B4-BE49-F238E27FC236}">
                  <a16:creationId xmlns="" xmlns:a16="http://schemas.microsoft.com/office/drawing/2014/main" id="{703D9D23-C5BF-4C68-BC83-7E4597A478C8}"/>
                </a:ext>
              </a:extLst>
            </p:cNvPr>
            <p:cNvSpPr/>
            <p:nvPr/>
          </p:nvSpPr>
          <p:spPr>
            <a:xfrm>
              <a:off x="5912348" y="4702416"/>
              <a:ext cx="2450603" cy="31428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GPU “Frame”</a:t>
              </a:r>
            </a:p>
          </p:txBody>
        </p:sp>
        <p:cxnSp>
          <p:nvCxnSpPr>
            <p:cNvPr id="45" name="Straight Arrow Connector 44">
              <a:extLst>
                <a:ext uri="{FF2B5EF4-FFF2-40B4-BE49-F238E27FC236}">
                  <a16:creationId xmlns="" xmlns:a16="http://schemas.microsoft.com/office/drawing/2014/main" id="{B0E9B29A-D583-436B-A935-4CA2B36827E1}"/>
                </a:ext>
              </a:extLst>
            </p:cNvPr>
            <p:cNvCxnSpPr>
              <a:cxnSpLocks/>
            </p:cNvCxnSpPr>
            <p:nvPr/>
          </p:nvCxnSpPr>
          <p:spPr>
            <a:xfrm>
              <a:off x="5912348" y="4551699"/>
              <a:ext cx="2450603" cy="0"/>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 xmlns:a16="http://schemas.microsoft.com/office/drawing/2014/main" id="{D386B600-73C2-4DC8-B845-D16DB6627D7C}"/>
                </a:ext>
              </a:extLst>
            </p:cNvPr>
            <p:cNvSpPr txBox="1"/>
            <p:nvPr/>
          </p:nvSpPr>
          <p:spPr>
            <a:xfrm>
              <a:off x="6847436" y="4156693"/>
              <a:ext cx="577402" cy="369332"/>
            </a:xfrm>
            <a:prstGeom prst="rect">
              <a:avLst/>
            </a:prstGeom>
            <a:noFill/>
          </p:spPr>
          <p:txBody>
            <a:bodyPr wrap="none" rtlCol="0">
              <a:spAutoFit/>
            </a:bodyPr>
            <a:lstStyle/>
            <a:p>
              <a:pPr algn="ctr"/>
              <a:r>
                <a:rPr lang="en-US" i="1" dirty="0" err="1">
                  <a:solidFill>
                    <a:schemeClr val="bg2"/>
                  </a:solidFill>
                </a:rPr>
                <a:t>T</a:t>
              </a:r>
              <a:r>
                <a:rPr lang="en-US" baseline="-25000" dirty="0" err="1">
                  <a:solidFill>
                    <a:schemeClr val="bg2"/>
                  </a:solidFill>
                </a:rPr>
                <a:t>gpu</a:t>
              </a:r>
              <a:endParaRPr lang="en-US" baseline="-25000" dirty="0">
                <a:solidFill>
                  <a:schemeClr val="bg2"/>
                </a:solidFill>
              </a:endParaRPr>
            </a:p>
          </p:txBody>
        </p:sp>
        <p:sp>
          <p:nvSpPr>
            <p:cNvPr id="48" name="Right Brace 47">
              <a:extLst>
                <a:ext uri="{FF2B5EF4-FFF2-40B4-BE49-F238E27FC236}">
                  <a16:creationId xmlns="" xmlns:a16="http://schemas.microsoft.com/office/drawing/2014/main" id="{EDA22512-BA30-4D94-B4A9-47DD9252B1FB}"/>
                </a:ext>
              </a:extLst>
            </p:cNvPr>
            <p:cNvSpPr/>
            <p:nvPr/>
          </p:nvSpPr>
          <p:spPr>
            <a:xfrm flipH="1">
              <a:off x="886087" y="3878470"/>
              <a:ext cx="337348" cy="743225"/>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TextBox 49">
            <a:extLst>
              <a:ext uri="{FF2B5EF4-FFF2-40B4-BE49-F238E27FC236}">
                <a16:creationId xmlns="" xmlns:a16="http://schemas.microsoft.com/office/drawing/2014/main" id="{21B80DD0-6F8E-4256-BF41-8B8F8F995E33}"/>
              </a:ext>
            </a:extLst>
          </p:cNvPr>
          <p:cNvSpPr txBox="1"/>
          <p:nvPr/>
        </p:nvSpPr>
        <p:spPr>
          <a:xfrm>
            <a:off x="230421" y="4678147"/>
            <a:ext cx="644728" cy="338554"/>
          </a:xfrm>
          <a:prstGeom prst="rect">
            <a:avLst/>
          </a:prstGeom>
          <a:noFill/>
        </p:spPr>
        <p:txBody>
          <a:bodyPr wrap="none" rtlCol="0">
            <a:spAutoFit/>
          </a:bodyPr>
          <a:lstStyle/>
          <a:p>
            <a:pPr algn="r"/>
            <a:r>
              <a:rPr lang="en-US" sz="1600" dirty="0">
                <a:solidFill>
                  <a:schemeClr val="bg2"/>
                </a:solidFill>
              </a:rPr>
              <a:t>GPU</a:t>
            </a:r>
          </a:p>
        </p:txBody>
      </p:sp>
      <p:sp>
        <p:nvSpPr>
          <p:cNvPr id="3" name="Footer Placeholder 2">
            <a:extLst>
              <a:ext uri="{FF2B5EF4-FFF2-40B4-BE49-F238E27FC236}">
                <a16:creationId xmlns="" xmlns:a16="http://schemas.microsoft.com/office/drawing/2014/main" id="{50B7A1EA-B97E-41E5-A5E8-EEB2B091BED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3373587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19" name="Content Placeholder 18"/>
          <p:cNvSpPr>
            <a:spLocks noGrp="1"/>
          </p:cNvSpPr>
          <p:nvPr>
            <p:ph idx="1"/>
          </p:nvPr>
        </p:nvSpPr>
        <p:spPr/>
        <p:txBody>
          <a:bodyPr/>
          <a:lstStyle/>
          <a:p>
            <a:r>
              <a:rPr lang="en-US" dirty="0"/>
              <a:t>PROBLEM: Lots of </a:t>
            </a:r>
            <a:r>
              <a:rPr lang="en-US" b="1" dirty="0"/>
              <a:t>idle time</a:t>
            </a:r>
          </a:p>
        </p:txBody>
      </p:sp>
      <p:sp>
        <p:nvSpPr>
          <p:cNvPr id="8" name="TextBox 7"/>
          <p:cNvSpPr txBox="1"/>
          <p:nvPr/>
        </p:nvSpPr>
        <p:spPr>
          <a:xfrm>
            <a:off x="64190" y="3285009"/>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64190" y="3749855"/>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64190" y="4679547"/>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64190" y="4214701"/>
            <a:ext cx="766957" cy="338554"/>
          </a:xfrm>
          <a:prstGeom prst="rect">
            <a:avLst/>
          </a:prstGeom>
          <a:noFill/>
        </p:spPr>
        <p:txBody>
          <a:bodyPr wrap="none" rtlCol="0">
            <a:spAutoFit/>
          </a:bodyPr>
          <a:lstStyle/>
          <a:p>
            <a:pPr algn="r"/>
            <a:r>
              <a:rPr lang="en-US" sz="1600" dirty="0">
                <a:solidFill>
                  <a:schemeClr val="bg2"/>
                </a:solidFill>
              </a:rPr>
              <a:t>Core 2</a:t>
            </a:r>
          </a:p>
        </p:txBody>
      </p:sp>
      <p:grpSp>
        <p:nvGrpSpPr>
          <p:cNvPr id="7" name="Group 6"/>
          <p:cNvGrpSpPr/>
          <p:nvPr/>
        </p:nvGrpSpPr>
        <p:grpSpPr>
          <a:xfrm>
            <a:off x="831148" y="3291494"/>
            <a:ext cx="6934638" cy="2298289"/>
            <a:chOff x="1009105" y="4225926"/>
            <a:chExt cx="7209675" cy="2298289"/>
          </a:xfrm>
        </p:grpSpPr>
        <p:grpSp>
          <p:nvGrpSpPr>
            <p:cNvPr id="33" name="Group 32"/>
            <p:cNvGrpSpPr/>
            <p:nvPr/>
          </p:nvGrpSpPr>
          <p:grpSpPr>
            <a:xfrm>
              <a:off x="1088678" y="4225926"/>
              <a:ext cx="6935958"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cxnSp>
          <p:nvCxnSpPr>
            <p:cNvPr id="17" name="Straight Arrow Connector 16"/>
            <p:cNvCxnSpPr/>
            <p:nvPr/>
          </p:nvCxnSpPr>
          <p:spPr>
            <a:xfrm>
              <a:off x="1009105" y="6195386"/>
              <a:ext cx="7209675"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46513" y="6185661"/>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25" name="Rectangle 24"/>
            <p:cNvSpPr/>
            <p:nvPr/>
          </p:nvSpPr>
          <p:spPr>
            <a:xfrm>
              <a:off x="1088679" y="4225926"/>
              <a:ext cx="91748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2006159" y="4225926"/>
              <a:ext cx="231355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4319714" y="4225926"/>
              <a:ext cx="269640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Animation</a:t>
              </a:r>
            </a:p>
          </p:txBody>
        </p:sp>
        <p:sp>
          <p:nvSpPr>
            <p:cNvPr id="28" name="Rectangle 27"/>
            <p:cNvSpPr/>
            <p:nvPr/>
          </p:nvSpPr>
          <p:spPr>
            <a:xfrm>
              <a:off x="1088678" y="4705427"/>
              <a:ext cx="138666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Collision</a:t>
              </a:r>
            </a:p>
          </p:txBody>
        </p:sp>
        <p:sp>
          <p:nvSpPr>
            <p:cNvPr id="29" name="Rectangle 28"/>
            <p:cNvSpPr/>
            <p:nvPr/>
          </p:nvSpPr>
          <p:spPr>
            <a:xfrm>
              <a:off x="2475341" y="4705427"/>
              <a:ext cx="309013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Physics</a:t>
              </a:r>
            </a:p>
          </p:txBody>
        </p:sp>
        <p:sp>
          <p:nvSpPr>
            <p:cNvPr id="30" name="Rectangle 29"/>
            <p:cNvSpPr/>
            <p:nvPr/>
          </p:nvSpPr>
          <p:spPr>
            <a:xfrm>
              <a:off x="1088678" y="5181136"/>
              <a:ext cx="234428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Audio</a:t>
              </a:r>
            </a:p>
          </p:txBody>
        </p:sp>
        <p:sp>
          <p:nvSpPr>
            <p:cNvPr id="31" name="Rectangle 30"/>
            <p:cNvSpPr/>
            <p:nvPr/>
          </p:nvSpPr>
          <p:spPr>
            <a:xfrm>
              <a:off x="1088678" y="5632438"/>
              <a:ext cx="6855065"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Graphics</a:t>
              </a:r>
            </a:p>
          </p:txBody>
        </p:sp>
      </p:grpSp>
      <p:sp>
        <p:nvSpPr>
          <p:cNvPr id="23" name="TextBox 22"/>
          <p:cNvSpPr txBox="1"/>
          <p:nvPr/>
        </p:nvSpPr>
        <p:spPr>
          <a:xfrm>
            <a:off x="7800874" y="3510916"/>
            <a:ext cx="1005861"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a:t>
            </a:r>
          </a:p>
        </p:txBody>
      </p:sp>
      <p:sp>
        <p:nvSpPr>
          <p:cNvPr id="24" name="TextBox 23"/>
          <p:cNvSpPr txBox="1"/>
          <p:nvPr/>
        </p:nvSpPr>
        <p:spPr>
          <a:xfrm>
            <a:off x="7800874" y="4391712"/>
            <a:ext cx="1260610" cy="338554"/>
          </a:xfrm>
          <a:prstGeom prst="rect">
            <a:avLst/>
          </a:prstGeom>
          <a:noFill/>
        </p:spPr>
        <p:txBody>
          <a:bodyPr wrap="none" rtlCol="0">
            <a:spAutoFit/>
          </a:bodyPr>
          <a:lstStyle/>
          <a:p>
            <a:pPr algn="ctr"/>
            <a:r>
              <a:rPr lang="en-US" sz="1600" dirty="0">
                <a:solidFill>
                  <a:schemeClr val="bg2"/>
                </a:solidFill>
              </a:rPr>
              <a:t>Frame </a:t>
            </a:r>
            <a:r>
              <a:rPr lang="en-US" sz="1600" i="1" dirty="0">
                <a:solidFill>
                  <a:schemeClr val="bg2"/>
                </a:solidFill>
              </a:rPr>
              <a:t>N </a:t>
            </a:r>
            <a:r>
              <a:rPr lang="en-US" sz="1600" dirty="0">
                <a:solidFill>
                  <a:schemeClr val="bg2"/>
                </a:solidFill>
              </a:rPr>
              <a:t>– 1</a:t>
            </a:r>
          </a:p>
        </p:txBody>
      </p:sp>
      <p:sp>
        <p:nvSpPr>
          <p:cNvPr id="9" name="Right Brace 8"/>
          <p:cNvSpPr/>
          <p:nvPr/>
        </p:nvSpPr>
        <p:spPr>
          <a:xfrm>
            <a:off x="7501241" y="3199385"/>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ight Brace 33"/>
          <p:cNvSpPr/>
          <p:nvPr/>
        </p:nvSpPr>
        <p:spPr>
          <a:xfrm>
            <a:off x="7522469" y="4145037"/>
            <a:ext cx="337348" cy="946483"/>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5213697" y="3770996"/>
            <a:ext cx="2365349" cy="317414"/>
          </a:xfrm>
          <a:prstGeom prst="round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2" name="Rounded Rectangle 31"/>
          <p:cNvSpPr/>
          <p:nvPr/>
        </p:nvSpPr>
        <p:spPr>
          <a:xfrm>
            <a:off x="3162540" y="4214702"/>
            <a:ext cx="4416508" cy="338554"/>
          </a:xfrm>
          <a:prstGeom prst="round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5" name="Rounded Rectangle 34"/>
          <p:cNvSpPr/>
          <p:nvPr/>
        </p:nvSpPr>
        <p:spPr>
          <a:xfrm>
            <a:off x="6609001" y="3306065"/>
            <a:ext cx="970045" cy="317414"/>
          </a:xfrm>
          <a:prstGeom prst="round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 name="Footer Placeholder 11">
            <a:extLst>
              <a:ext uri="{FF2B5EF4-FFF2-40B4-BE49-F238E27FC236}">
                <a16:creationId xmlns="" xmlns:a16="http://schemas.microsoft.com/office/drawing/2014/main" id="{7020FABC-C45A-47D4-9064-EC371138C32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0288650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Granularity</a:t>
            </a:r>
          </a:p>
        </p:txBody>
      </p:sp>
      <p:sp>
        <p:nvSpPr>
          <p:cNvPr id="3" name="Content Placeholder 2"/>
          <p:cNvSpPr>
            <a:spLocks noGrp="1"/>
          </p:cNvSpPr>
          <p:nvPr>
            <p:ph idx="1"/>
          </p:nvPr>
        </p:nvSpPr>
        <p:spPr/>
        <p:txBody>
          <a:bodyPr>
            <a:normAutofit lnSpcReduction="10000"/>
          </a:bodyPr>
          <a:lstStyle/>
          <a:p>
            <a:r>
              <a:rPr lang="en-US" dirty="0"/>
              <a:t>This leads to the next decision when designing any concurrent system:</a:t>
            </a:r>
          </a:p>
          <a:p>
            <a:pPr lvl="1"/>
            <a:r>
              <a:rPr lang="en-US" dirty="0"/>
              <a:t>At what </a:t>
            </a:r>
            <a:r>
              <a:rPr lang="en-US" b="1" dirty="0"/>
              <a:t>granularity</a:t>
            </a:r>
            <a:r>
              <a:rPr lang="en-US" dirty="0"/>
              <a:t> will tasks be divided?</a:t>
            </a:r>
          </a:p>
          <a:p>
            <a:r>
              <a:rPr lang="en-US" dirty="0"/>
              <a:t>For </a:t>
            </a:r>
            <a:r>
              <a:rPr lang="en-US" b="1" dirty="0"/>
              <a:t>task parallelism</a:t>
            </a:r>
            <a:r>
              <a:rPr lang="en-US" dirty="0"/>
              <a:t>, there’s a gamut of possibilities:</a:t>
            </a:r>
          </a:p>
          <a:p>
            <a:pPr lvl="1"/>
            <a:r>
              <a:rPr lang="en-US" dirty="0"/>
              <a:t>Extremely coarse</a:t>
            </a:r>
          </a:p>
          <a:p>
            <a:pPr lvl="2"/>
            <a:r>
              <a:rPr lang="en-US" dirty="0"/>
              <a:t>Rendering + “everything else”</a:t>
            </a:r>
          </a:p>
          <a:p>
            <a:pPr lvl="1"/>
            <a:r>
              <a:rPr lang="en-US" dirty="0"/>
              <a:t>Extremely fine</a:t>
            </a:r>
          </a:p>
          <a:p>
            <a:pPr lvl="2"/>
            <a:r>
              <a:rPr lang="en-US" dirty="0"/>
              <a:t>Every </a:t>
            </a:r>
            <a:r>
              <a:rPr lang="en-US" b="1" dirty="0"/>
              <a:t>machine language instruction </a:t>
            </a:r>
            <a:r>
              <a:rPr lang="en-US" dirty="0"/>
              <a:t>is a task!</a:t>
            </a:r>
          </a:p>
          <a:p>
            <a:pPr lvl="2"/>
            <a:r>
              <a:rPr lang="en-US" dirty="0"/>
              <a:t>Run instructions in </a:t>
            </a:r>
            <a:r>
              <a:rPr lang="en-US" b="1" dirty="0"/>
              <a:t>parallel</a:t>
            </a:r>
            <a:r>
              <a:rPr lang="en-US" dirty="0"/>
              <a:t> as much as possible (pipelining, superscalar and/or SIMD)</a:t>
            </a:r>
          </a:p>
          <a:p>
            <a:pPr lvl="2"/>
            <a:r>
              <a:rPr lang="en-US" dirty="0"/>
              <a:t>Constrained by </a:t>
            </a:r>
            <a:r>
              <a:rPr lang="en-US" b="1" dirty="0"/>
              <a:t>dependencies</a:t>
            </a:r>
            <a:r>
              <a:rPr lang="en-US" dirty="0"/>
              <a:t> between instructions</a:t>
            </a:r>
          </a:p>
          <a:p>
            <a:pPr lvl="1"/>
            <a:endParaRPr lang="en-US" dirty="0"/>
          </a:p>
        </p:txBody>
      </p:sp>
      <p:sp>
        <p:nvSpPr>
          <p:cNvPr id="4" name="Footer Placeholder 3">
            <a:extLst>
              <a:ext uri="{FF2B5EF4-FFF2-40B4-BE49-F238E27FC236}">
                <a16:creationId xmlns="" xmlns:a16="http://schemas.microsoft.com/office/drawing/2014/main" id="{F0B7EE7A-4116-4C58-B80E-9DAAED06C5B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0171933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Granularity</a:t>
            </a:r>
          </a:p>
        </p:txBody>
      </p:sp>
      <p:sp>
        <p:nvSpPr>
          <p:cNvPr id="3" name="Content Placeholder 2"/>
          <p:cNvSpPr>
            <a:spLocks noGrp="1"/>
          </p:cNvSpPr>
          <p:nvPr>
            <p:ph idx="1"/>
          </p:nvPr>
        </p:nvSpPr>
        <p:spPr/>
        <p:txBody>
          <a:bodyPr/>
          <a:lstStyle/>
          <a:p>
            <a:r>
              <a:rPr lang="en-US" dirty="0"/>
              <a:t>For </a:t>
            </a:r>
            <a:r>
              <a:rPr lang="en-US" b="1" dirty="0"/>
              <a:t>data parallelism</a:t>
            </a:r>
            <a:r>
              <a:rPr lang="en-US" dirty="0"/>
              <a:t>, the nature of the data usually dictates the granularity gamut</a:t>
            </a:r>
          </a:p>
          <a:p>
            <a:pPr lvl="1"/>
            <a:r>
              <a:rPr lang="en-US" dirty="0"/>
              <a:t>e.g., </a:t>
            </a:r>
            <a:r>
              <a:rPr lang="en-US" b="1" dirty="0"/>
              <a:t>multiplying matrices</a:t>
            </a:r>
            <a:r>
              <a:rPr lang="en-US" dirty="0"/>
              <a:t>, we can subdivide in terms of:</a:t>
            </a:r>
          </a:p>
          <a:p>
            <a:pPr lvl="2"/>
            <a:r>
              <a:rPr lang="en-US" dirty="0"/>
              <a:t>Matrices</a:t>
            </a:r>
          </a:p>
          <a:p>
            <a:pPr lvl="2"/>
            <a:r>
              <a:rPr lang="en-US" dirty="0"/>
              <a:t>Rows of the matrices</a:t>
            </a:r>
          </a:p>
          <a:p>
            <a:pPr lvl="2"/>
            <a:r>
              <a:rPr lang="en-US" dirty="0"/>
              <a:t>Individual elements of the matrices (individual element-element multiplication operations)</a:t>
            </a:r>
          </a:p>
          <a:p>
            <a:pPr lvl="2"/>
            <a:r>
              <a:rPr lang="is-IS" dirty="0"/>
              <a:t>… but those are pretty much our only choices</a:t>
            </a:r>
            <a:endParaRPr lang="en-US" dirty="0"/>
          </a:p>
        </p:txBody>
      </p:sp>
      <p:sp>
        <p:nvSpPr>
          <p:cNvPr id="4" name="Footer Placeholder 3">
            <a:extLst>
              <a:ext uri="{FF2B5EF4-FFF2-40B4-BE49-F238E27FC236}">
                <a16:creationId xmlns="" xmlns:a16="http://schemas.microsoft.com/office/drawing/2014/main" id="{C69C153B-459D-4192-9139-32A3A0DAF16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8021986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3" name="Content Placeholder 2"/>
          <p:cNvSpPr>
            <a:spLocks noGrp="1"/>
          </p:cNvSpPr>
          <p:nvPr>
            <p:ph idx="1"/>
          </p:nvPr>
        </p:nvSpPr>
        <p:spPr/>
        <p:txBody>
          <a:bodyPr/>
          <a:lstStyle/>
          <a:p>
            <a:r>
              <a:rPr lang="en-US" dirty="0"/>
              <a:t>So let’s go with </a:t>
            </a:r>
            <a:r>
              <a:rPr lang="en-US" b="1" i="1" dirty="0"/>
              <a:t>finer-grained </a:t>
            </a:r>
            <a:r>
              <a:rPr lang="en-US" dirty="0"/>
              <a:t>parallelism in our engine</a:t>
            </a:r>
            <a:r>
              <a:rPr lang="is-IS" dirty="0"/>
              <a:t>…</a:t>
            </a:r>
            <a:endParaRPr lang="en-US" dirty="0"/>
          </a:p>
          <a:p>
            <a:pPr lvl="1"/>
            <a:r>
              <a:rPr lang="en-US" dirty="0"/>
              <a:t>How about one </a:t>
            </a:r>
            <a:r>
              <a:rPr lang="en-US" b="1" dirty="0"/>
              <a:t>thread</a:t>
            </a:r>
            <a:r>
              <a:rPr lang="en-US" dirty="0"/>
              <a:t> per logical unit of work?</a:t>
            </a:r>
          </a:p>
          <a:p>
            <a:pPr lvl="1"/>
            <a:r>
              <a:rPr lang="en-US" b="1" dirty="0"/>
              <a:t>Main thread </a:t>
            </a:r>
            <a:r>
              <a:rPr lang="en-US" dirty="0"/>
              <a:t>can “farm out” work by creating </a:t>
            </a:r>
            <a:r>
              <a:rPr lang="en-US" b="1" dirty="0"/>
              <a:t>worker threads</a:t>
            </a:r>
          </a:p>
          <a:p>
            <a:pPr lvl="1"/>
            <a:r>
              <a:rPr lang="en-US" b="1" dirty="0"/>
              <a:t>Synchronize</a:t>
            </a:r>
            <a:r>
              <a:rPr lang="en-US" dirty="0"/>
              <a:t> by waiting for threads to </a:t>
            </a:r>
            <a:r>
              <a:rPr lang="en-US" b="1" dirty="0"/>
              <a:t>terminate</a:t>
            </a:r>
            <a:r>
              <a:rPr lang="en-US" dirty="0"/>
              <a:t> (</a:t>
            </a:r>
            <a:r>
              <a:rPr lang="en-US" b="1" dirty="0"/>
              <a:t>join</a:t>
            </a:r>
            <a:r>
              <a:rPr lang="en-US" dirty="0"/>
              <a:t>)</a:t>
            </a:r>
            <a:endParaRPr lang="en-US" b="1" dirty="0"/>
          </a:p>
        </p:txBody>
      </p:sp>
      <p:sp>
        <p:nvSpPr>
          <p:cNvPr id="4" name="Footer Placeholder 3">
            <a:extLst>
              <a:ext uri="{FF2B5EF4-FFF2-40B4-BE49-F238E27FC236}">
                <a16:creationId xmlns="" xmlns:a16="http://schemas.microsoft.com/office/drawing/2014/main" id="{3D79BC19-12E6-4CD7-881D-556C9B164C0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6441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Context</a:t>
            </a:r>
          </a:p>
        </p:txBody>
      </p:sp>
      <p:sp>
        <p:nvSpPr>
          <p:cNvPr id="21" name="Content Placeholder 20"/>
          <p:cNvSpPr>
            <a:spLocks noGrp="1"/>
          </p:cNvSpPr>
          <p:nvPr>
            <p:ph sz="half" idx="2"/>
          </p:nvPr>
        </p:nvSpPr>
        <p:spPr>
          <a:xfrm>
            <a:off x="5032025" y="1828800"/>
            <a:ext cx="3646537" cy="4297363"/>
          </a:xfrm>
        </p:spPr>
        <p:txBody>
          <a:bodyPr>
            <a:normAutofit/>
          </a:bodyPr>
          <a:lstStyle/>
          <a:p>
            <a:r>
              <a:rPr lang="en-US" b="1" dirty="0"/>
              <a:t>Thread</a:t>
            </a:r>
            <a:r>
              <a:rPr lang="en-US" dirty="0"/>
              <a:t> =</a:t>
            </a:r>
          </a:p>
          <a:p>
            <a:pPr lvl="1"/>
            <a:r>
              <a:rPr lang="en-US" dirty="0"/>
              <a:t>Running </a:t>
            </a:r>
            <a:r>
              <a:rPr lang="en-US" b="1" dirty="0"/>
              <a:t>instance</a:t>
            </a:r>
            <a:r>
              <a:rPr lang="en-US" dirty="0"/>
              <a:t> of an instruction stream</a:t>
            </a:r>
          </a:p>
          <a:p>
            <a:pPr lvl="1"/>
            <a:r>
              <a:rPr lang="en-US" dirty="0"/>
              <a:t>Single </a:t>
            </a:r>
            <a:r>
              <a:rPr lang="en-US" b="1" dirty="0"/>
              <a:t>flow of control</a:t>
            </a:r>
          </a:p>
          <a:p>
            <a:r>
              <a:rPr lang="en-US" b="1" dirty="0"/>
              <a:t>Execution context </a:t>
            </a:r>
            <a:r>
              <a:rPr lang="en-US" dirty="0"/>
              <a:t>=</a:t>
            </a:r>
          </a:p>
          <a:p>
            <a:pPr lvl="1"/>
            <a:r>
              <a:rPr lang="en-US" dirty="0"/>
              <a:t>Instruction stream (IP)</a:t>
            </a:r>
          </a:p>
          <a:p>
            <a:pPr lvl="1"/>
            <a:r>
              <a:rPr lang="en-US" dirty="0"/>
              <a:t>Contents of all registers</a:t>
            </a:r>
          </a:p>
          <a:p>
            <a:pPr lvl="1"/>
            <a:r>
              <a:rPr lang="en-US" dirty="0"/>
              <a:t>Call stack</a:t>
            </a:r>
          </a:p>
          <a:p>
            <a:r>
              <a:rPr lang="en-US" b="1" dirty="0"/>
              <a:t>CPU core </a:t>
            </a:r>
            <a:r>
              <a:rPr lang="en-US" dirty="0"/>
              <a:t>=</a:t>
            </a:r>
          </a:p>
          <a:p>
            <a:pPr lvl="1"/>
            <a:r>
              <a:rPr lang="en-US" dirty="0"/>
              <a:t>Hardware components needed to execute a thread</a:t>
            </a:r>
          </a:p>
        </p:txBody>
      </p:sp>
      <p:sp>
        <p:nvSpPr>
          <p:cNvPr id="3" name="Rectangle 2"/>
          <p:cNvSpPr/>
          <p:nvPr/>
        </p:nvSpPr>
        <p:spPr>
          <a:xfrm>
            <a:off x="702517" y="2261706"/>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333333"/>
                </a:solidFill>
                <a:latin typeface="Consolas"/>
                <a:cs typeface="Consolas"/>
              </a:rPr>
              <a:t>mul</a:t>
            </a:r>
            <a:r>
              <a:rPr lang="en-US" sz="1400" dirty="0">
                <a:solidFill>
                  <a:srgbClr val="333333"/>
                </a:solidFill>
                <a:latin typeface="Consolas"/>
                <a:cs typeface="Consolas"/>
              </a:rPr>
              <a:t> r1,r2</a:t>
            </a:r>
          </a:p>
        </p:txBody>
      </p:sp>
      <p:sp>
        <p:nvSpPr>
          <p:cNvPr id="4" name="TextBox 3"/>
          <p:cNvSpPr txBox="1"/>
          <p:nvPr/>
        </p:nvSpPr>
        <p:spPr>
          <a:xfrm>
            <a:off x="522280" y="1872822"/>
            <a:ext cx="1813317" cy="338554"/>
          </a:xfrm>
          <a:prstGeom prst="rect">
            <a:avLst/>
          </a:prstGeom>
          <a:noFill/>
        </p:spPr>
        <p:txBody>
          <a:bodyPr wrap="none" rtlCol="0">
            <a:spAutoFit/>
          </a:bodyPr>
          <a:lstStyle/>
          <a:p>
            <a:pPr algn="ctr"/>
            <a:r>
              <a:rPr lang="en-US" sz="1600" dirty="0">
                <a:solidFill>
                  <a:srgbClr val="333333"/>
                </a:solidFill>
              </a:rPr>
              <a:t>Instruction Stream</a:t>
            </a:r>
          </a:p>
        </p:txBody>
      </p:sp>
      <p:sp>
        <p:nvSpPr>
          <p:cNvPr id="5" name="Rectangle 4"/>
          <p:cNvSpPr/>
          <p:nvPr/>
        </p:nvSpPr>
        <p:spPr>
          <a:xfrm>
            <a:off x="702517" y="2654027"/>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add r3,r4</a:t>
            </a:r>
          </a:p>
        </p:txBody>
      </p:sp>
      <p:sp>
        <p:nvSpPr>
          <p:cNvPr id="6" name="Rectangle 5"/>
          <p:cNvSpPr/>
          <p:nvPr/>
        </p:nvSpPr>
        <p:spPr>
          <a:xfrm>
            <a:off x="702517" y="3046301"/>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t>
            </a:r>
          </a:p>
        </p:txBody>
      </p:sp>
      <p:sp>
        <p:nvSpPr>
          <p:cNvPr id="7" name="Rounded Rectangle 6"/>
          <p:cNvSpPr/>
          <p:nvPr/>
        </p:nvSpPr>
        <p:spPr>
          <a:xfrm>
            <a:off x="2908342" y="3726069"/>
            <a:ext cx="1582526" cy="873194"/>
          </a:xfrm>
          <a:prstGeom prst="round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lstStyle/>
          <a:p>
            <a:pPr algn="ctr"/>
            <a:r>
              <a:rPr lang="en-US" b="1" dirty="0">
                <a:solidFill>
                  <a:srgbClr val="333333"/>
                </a:solidFill>
              </a:rPr>
              <a:t>CPU Core</a:t>
            </a:r>
          </a:p>
        </p:txBody>
      </p:sp>
      <p:sp>
        <p:nvSpPr>
          <p:cNvPr id="8" name="Rectangle 7"/>
          <p:cNvSpPr/>
          <p:nvPr/>
        </p:nvSpPr>
        <p:spPr>
          <a:xfrm>
            <a:off x="2973184" y="1964463"/>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r1,r2</a:t>
            </a:r>
          </a:p>
        </p:txBody>
      </p:sp>
      <p:sp>
        <p:nvSpPr>
          <p:cNvPr id="9" name="TextBox 8"/>
          <p:cNvSpPr txBox="1"/>
          <p:nvPr/>
        </p:nvSpPr>
        <p:spPr>
          <a:xfrm>
            <a:off x="2792948" y="1575579"/>
            <a:ext cx="1813317" cy="338554"/>
          </a:xfrm>
          <a:prstGeom prst="rect">
            <a:avLst/>
          </a:prstGeom>
          <a:noFill/>
        </p:spPr>
        <p:txBody>
          <a:bodyPr wrap="none" rtlCol="0">
            <a:spAutoFit/>
          </a:bodyPr>
          <a:lstStyle/>
          <a:p>
            <a:pPr algn="ctr"/>
            <a:r>
              <a:rPr lang="en-US" sz="1600" dirty="0">
                <a:solidFill>
                  <a:srgbClr val="333333"/>
                </a:solidFill>
              </a:rPr>
              <a:t>Input Data Stream</a:t>
            </a:r>
          </a:p>
        </p:txBody>
      </p:sp>
      <p:sp>
        <p:nvSpPr>
          <p:cNvPr id="10" name="Rectangle 9"/>
          <p:cNvSpPr/>
          <p:nvPr/>
        </p:nvSpPr>
        <p:spPr>
          <a:xfrm>
            <a:off x="2973184" y="2356784"/>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r3,r4</a:t>
            </a:r>
          </a:p>
        </p:txBody>
      </p:sp>
      <p:sp>
        <p:nvSpPr>
          <p:cNvPr id="11" name="Rectangle 10"/>
          <p:cNvSpPr/>
          <p:nvPr/>
        </p:nvSpPr>
        <p:spPr>
          <a:xfrm>
            <a:off x="2973184" y="2749058"/>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t>
            </a:r>
          </a:p>
        </p:txBody>
      </p:sp>
      <p:sp>
        <p:nvSpPr>
          <p:cNvPr id="12" name="Rectangle 11"/>
          <p:cNvSpPr/>
          <p:nvPr/>
        </p:nvSpPr>
        <p:spPr>
          <a:xfrm>
            <a:off x="2973184" y="5538287"/>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r0</a:t>
            </a:r>
          </a:p>
        </p:txBody>
      </p:sp>
      <p:sp>
        <p:nvSpPr>
          <p:cNvPr id="13" name="TextBox 12"/>
          <p:cNvSpPr txBox="1"/>
          <p:nvPr/>
        </p:nvSpPr>
        <p:spPr>
          <a:xfrm>
            <a:off x="2716004" y="5149403"/>
            <a:ext cx="1967205" cy="338554"/>
          </a:xfrm>
          <a:prstGeom prst="rect">
            <a:avLst/>
          </a:prstGeom>
          <a:noFill/>
        </p:spPr>
        <p:txBody>
          <a:bodyPr wrap="none" rtlCol="0">
            <a:spAutoFit/>
          </a:bodyPr>
          <a:lstStyle/>
          <a:p>
            <a:pPr algn="ctr"/>
            <a:r>
              <a:rPr lang="en-US" sz="1600" dirty="0">
                <a:solidFill>
                  <a:srgbClr val="333333"/>
                </a:solidFill>
              </a:rPr>
              <a:t>Output Data Stream</a:t>
            </a:r>
          </a:p>
        </p:txBody>
      </p:sp>
      <p:sp>
        <p:nvSpPr>
          <p:cNvPr id="14" name="Rectangle 13"/>
          <p:cNvSpPr/>
          <p:nvPr/>
        </p:nvSpPr>
        <p:spPr>
          <a:xfrm>
            <a:off x="2973184" y="5930608"/>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r5</a:t>
            </a:r>
          </a:p>
        </p:txBody>
      </p:sp>
      <p:sp>
        <p:nvSpPr>
          <p:cNvPr id="15" name="Rectangle 14"/>
          <p:cNvSpPr/>
          <p:nvPr/>
        </p:nvSpPr>
        <p:spPr>
          <a:xfrm>
            <a:off x="2973184" y="6322882"/>
            <a:ext cx="1452842" cy="39227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t>
            </a:r>
          </a:p>
        </p:txBody>
      </p:sp>
      <p:sp>
        <p:nvSpPr>
          <p:cNvPr id="16" name="Bent Arrow 15"/>
          <p:cNvSpPr/>
          <p:nvPr/>
        </p:nvSpPr>
        <p:spPr>
          <a:xfrm flipV="1">
            <a:off x="1411936" y="3565178"/>
            <a:ext cx="615774" cy="885214"/>
          </a:xfrm>
          <a:prstGeom prst="bentArrow">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wn Arrow 17"/>
          <p:cNvSpPr/>
          <p:nvPr/>
        </p:nvSpPr>
        <p:spPr>
          <a:xfrm>
            <a:off x="3537078" y="3211110"/>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3537078" y="4687553"/>
            <a:ext cx="269401" cy="471472"/>
          </a:xfrm>
          <a:prstGeom prst="downArrow">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oter Placeholder 16">
            <a:extLst>
              <a:ext uri="{FF2B5EF4-FFF2-40B4-BE49-F238E27FC236}">
                <a16:creationId xmlns="" xmlns:a16="http://schemas.microsoft.com/office/drawing/2014/main" id="{226D50CB-F2BC-40D0-99FE-0FAB8B5522F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2435836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a:stCxn id="50" idx="3"/>
          </p:cNvCxnSpPr>
          <p:nvPr/>
        </p:nvCxnSpPr>
        <p:spPr>
          <a:xfrm flipV="1">
            <a:off x="2437208" y="2451164"/>
            <a:ext cx="3890194" cy="3463055"/>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Concurrency in</a:t>
            </a:r>
            <a:br>
              <a:rPr lang="en-US" dirty="0"/>
            </a:br>
            <a:r>
              <a:rPr lang="en-US" dirty="0"/>
              <a:t>Game Engines</a:t>
            </a:r>
          </a:p>
        </p:txBody>
      </p:sp>
      <p:cxnSp>
        <p:nvCxnSpPr>
          <p:cNvPr id="17" name="Straight Arrow Connector 16"/>
          <p:cNvCxnSpPr/>
          <p:nvPr/>
        </p:nvCxnSpPr>
        <p:spPr>
          <a:xfrm>
            <a:off x="7765786" y="1892978"/>
            <a:ext cx="0" cy="459492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671827" y="2000110"/>
            <a:ext cx="1074208" cy="4384461"/>
            <a:chOff x="4572150" y="2000110"/>
            <a:chExt cx="1074208" cy="4384461"/>
          </a:xfrm>
        </p:grpSpPr>
        <p:sp>
          <p:nvSpPr>
            <p:cNvPr id="51" name="Rectangle 50"/>
            <p:cNvSpPr/>
            <p:nvPr/>
          </p:nvSpPr>
          <p:spPr>
            <a:xfrm>
              <a:off x="4572151" y="2002225"/>
              <a:ext cx="1074207" cy="438234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2" name="TextBox 51"/>
            <p:cNvSpPr txBox="1"/>
            <p:nvPr/>
          </p:nvSpPr>
          <p:spPr>
            <a:xfrm>
              <a:off x="4717325" y="2000110"/>
              <a:ext cx="785892" cy="364065"/>
            </a:xfrm>
            <a:prstGeom prst="rect">
              <a:avLst/>
            </a:prstGeom>
            <a:noFill/>
          </p:spPr>
          <p:txBody>
            <a:bodyPr wrap="none" rtlCol="0">
              <a:spAutoFit/>
            </a:bodyPr>
            <a:lstStyle/>
            <a:p>
              <a:pPr algn="r"/>
              <a:r>
                <a:rPr lang="en-US" sz="1600" b="1" dirty="0">
                  <a:solidFill>
                    <a:schemeClr val="bg2"/>
                  </a:solidFill>
                </a:rPr>
                <a:t>Core 2</a:t>
              </a:r>
            </a:p>
          </p:txBody>
        </p:sp>
        <p:sp>
          <p:nvSpPr>
            <p:cNvPr id="40" name="Rectangle 39"/>
            <p:cNvSpPr/>
            <p:nvPr/>
          </p:nvSpPr>
          <p:spPr>
            <a:xfrm>
              <a:off x="4572151" y="4204958"/>
              <a:ext cx="1074207" cy="54299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Broadphase</a:t>
              </a:r>
              <a:endParaRPr lang="en-US" sz="1100" dirty="0">
                <a:solidFill>
                  <a:srgbClr val="333333"/>
                </a:solidFill>
              </a:endParaRPr>
            </a:p>
          </p:txBody>
        </p:sp>
        <p:sp>
          <p:nvSpPr>
            <p:cNvPr id="42" name="Rectangle 41"/>
            <p:cNvSpPr/>
            <p:nvPr/>
          </p:nvSpPr>
          <p:spPr>
            <a:xfrm>
              <a:off x="4572150" y="4747957"/>
              <a:ext cx="1074207" cy="4125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Narrowphase</a:t>
              </a:r>
              <a:endParaRPr lang="en-US" sz="1100" dirty="0">
                <a:solidFill>
                  <a:srgbClr val="333333"/>
                </a:solidFill>
              </a:endParaRPr>
            </a:p>
          </p:txBody>
        </p:sp>
        <p:sp>
          <p:nvSpPr>
            <p:cNvPr id="46" name="Rectangle 45"/>
            <p:cNvSpPr/>
            <p:nvPr/>
          </p:nvSpPr>
          <p:spPr>
            <a:xfrm>
              <a:off x="4572150" y="5159225"/>
              <a:ext cx="1074207" cy="111271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Rigid Bodies</a:t>
              </a:r>
            </a:p>
          </p:txBody>
        </p:sp>
      </p:grpSp>
      <p:sp>
        <p:nvSpPr>
          <p:cNvPr id="48" name="TextBox 47"/>
          <p:cNvSpPr txBox="1"/>
          <p:nvPr/>
        </p:nvSpPr>
        <p:spPr>
          <a:xfrm>
            <a:off x="7790973" y="6046017"/>
            <a:ext cx="571978" cy="338554"/>
          </a:xfrm>
          <a:prstGeom prst="rect">
            <a:avLst/>
          </a:prstGeom>
          <a:noFill/>
        </p:spPr>
        <p:txBody>
          <a:bodyPr wrap="none" rtlCol="0">
            <a:spAutoFit/>
          </a:bodyPr>
          <a:lstStyle/>
          <a:p>
            <a:pPr algn="r"/>
            <a:r>
              <a:rPr lang="en-US" sz="1600" i="1" dirty="0">
                <a:solidFill>
                  <a:schemeClr val="bg2"/>
                </a:solidFill>
              </a:rPr>
              <a:t>time</a:t>
            </a:r>
          </a:p>
        </p:txBody>
      </p:sp>
      <p:grpSp>
        <p:nvGrpSpPr>
          <p:cNvPr id="81" name="Group 80"/>
          <p:cNvGrpSpPr/>
          <p:nvPr/>
        </p:nvGrpSpPr>
        <p:grpSpPr>
          <a:xfrm>
            <a:off x="1363002" y="2000110"/>
            <a:ext cx="1074207" cy="4384461"/>
            <a:chOff x="1363002" y="2000110"/>
            <a:chExt cx="1074207" cy="4384461"/>
          </a:xfrm>
        </p:grpSpPr>
        <p:sp>
          <p:nvSpPr>
            <p:cNvPr id="4" name="Rectangle 3"/>
            <p:cNvSpPr/>
            <p:nvPr/>
          </p:nvSpPr>
          <p:spPr>
            <a:xfrm>
              <a:off x="1363002" y="2002225"/>
              <a:ext cx="1074207" cy="438234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8" name="TextBox 7"/>
            <p:cNvSpPr txBox="1"/>
            <p:nvPr/>
          </p:nvSpPr>
          <p:spPr>
            <a:xfrm>
              <a:off x="1507159" y="2000110"/>
              <a:ext cx="785892" cy="364065"/>
            </a:xfrm>
            <a:prstGeom prst="rect">
              <a:avLst/>
            </a:prstGeom>
            <a:noFill/>
          </p:spPr>
          <p:txBody>
            <a:bodyPr wrap="none" rtlCol="0">
              <a:spAutoFit/>
            </a:bodyPr>
            <a:lstStyle/>
            <a:p>
              <a:pPr algn="r"/>
              <a:r>
                <a:rPr lang="en-US" sz="1600" b="1" dirty="0">
                  <a:solidFill>
                    <a:schemeClr val="bg2"/>
                  </a:solidFill>
                </a:rPr>
                <a:t>Core 0</a:t>
              </a:r>
            </a:p>
          </p:txBody>
        </p:sp>
        <p:sp>
          <p:nvSpPr>
            <p:cNvPr id="25" name="Rectangle 24"/>
            <p:cNvSpPr/>
            <p:nvPr/>
          </p:nvSpPr>
          <p:spPr>
            <a:xfrm>
              <a:off x="1363002" y="2451164"/>
              <a:ext cx="107420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err="1">
                  <a:solidFill>
                    <a:srgbClr val="333333"/>
                  </a:solidFill>
                </a:rPr>
                <a:t>Joypads</a:t>
              </a:r>
              <a:endParaRPr lang="en-US" sz="1100" dirty="0">
                <a:solidFill>
                  <a:srgbClr val="333333"/>
                </a:solidFill>
              </a:endParaRPr>
            </a:p>
          </p:txBody>
        </p:sp>
        <p:sp>
          <p:nvSpPr>
            <p:cNvPr id="26" name="Rectangle 25"/>
            <p:cNvSpPr/>
            <p:nvPr/>
          </p:nvSpPr>
          <p:spPr>
            <a:xfrm>
              <a:off x="1363002" y="2765449"/>
              <a:ext cx="1074206" cy="96620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27" name="Rectangle 26"/>
            <p:cNvSpPr/>
            <p:nvPr/>
          </p:nvSpPr>
          <p:spPr>
            <a:xfrm>
              <a:off x="1363002" y="3735851"/>
              <a:ext cx="107420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Kick </a:t>
              </a:r>
              <a:r>
                <a:rPr lang="en-US" sz="1100" dirty="0" err="1">
                  <a:solidFill>
                    <a:srgbClr val="333333"/>
                  </a:solidFill>
                </a:rPr>
                <a:t>Anim</a:t>
              </a:r>
              <a:endParaRPr lang="en-US" sz="1100" dirty="0">
                <a:solidFill>
                  <a:srgbClr val="333333"/>
                </a:solidFill>
              </a:endParaRPr>
            </a:p>
          </p:txBody>
        </p:sp>
        <p:sp>
          <p:nvSpPr>
            <p:cNvPr id="45" name="Rectangle 44"/>
            <p:cNvSpPr/>
            <p:nvPr/>
          </p:nvSpPr>
          <p:spPr>
            <a:xfrm>
              <a:off x="1363002" y="4050136"/>
              <a:ext cx="1074206"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Kick </a:t>
              </a:r>
              <a:r>
                <a:rPr lang="en-US" sz="1100" dirty="0" err="1">
                  <a:solidFill>
                    <a:srgbClr val="333333"/>
                  </a:solidFill>
                </a:rPr>
                <a:t>Phys</a:t>
              </a:r>
              <a:endParaRPr lang="en-US" sz="1100" dirty="0">
                <a:solidFill>
                  <a:srgbClr val="333333"/>
                </a:solidFill>
              </a:endParaRPr>
            </a:p>
          </p:txBody>
        </p:sp>
        <p:sp>
          <p:nvSpPr>
            <p:cNvPr id="47" name="Rectangle 46"/>
            <p:cNvSpPr/>
            <p:nvPr/>
          </p:nvSpPr>
          <p:spPr>
            <a:xfrm>
              <a:off x="1363002" y="4365033"/>
              <a:ext cx="1074206" cy="53152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Post </a:t>
              </a:r>
              <a:r>
                <a:rPr lang="en-US" sz="1100" dirty="0" err="1">
                  <a:solidFill>
                    <a:srgbClr val="333333"/>
                  </a:solidFill>
                </a:rPr>
                <a:t>Anim</a:t>
              </a:r>
              <a:r>
                <a:rPr lang="en-US" sz="1100" dirty="0">
                  <a:solidFill>
                    <a:srgbClr val="333333"/>
                  </a:solidFill>
                </a:rPr>
                <a:t> Update</a:t>
              </a:r>
            </a:p>
          </p:txBody>
        </p:sp>
        <p:sp>
          <p:nvSpPr>
            <p:cNvPr id="49" name="Rectangle 48"/>
            <p:cNvSpPr/>
            <p:nvPr/>
          </p:nvSpPr>
          <p:spPr>
            <a:xfrm>
              <a:off x="1363002" y="4896553"/>
              <a:ext cx="1074206" cy="80340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s-IS" sz="1100" dirty="0">
                  <a:solidFill>
                    <a:srgbClr val="333333"/>
                  </a:solidFill>
                </a:rPr>
                <a:t>…</a:t>
              </a:r>
              <a:endParaRPr lang="en-US" sz="1100" dirty="0">
                <a:solidFill>
                  <a:srgbClr val="333333"/>
                </a:solidFill>
              </a:endParaRPr>
            </a:p>
          </p:txBody>
        </p:sp>
        <p:sp>
          <p:nvSpPr>
            <p:cNvPr id="50" name="Rectangle 49"/>
            <p:cNvSpPr/>
            <p:nvPr/>
          </p:nvSpPr>
          <p:spPr>
            <a:xfrm>
              <a:off x="1363002" y="5699954"/>
              <a:ext cx="1074206" cy="42853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Kick Rendering</a:t>
              </a:r>
            </a:p>
          </p:txBody>
        </p:sp>
      </p:grpSp>
      <p:cxnSp>
        <p:nvCxnSpPr>
          <p:cNvPr id="14" name="Straight Arrow Connector 13"/>
          <p:cNvCxnSpPr>
            <a:stCxn id="45" idx="3"/>
          </p:cNvCxnSpPr>
          <p:nvPr/>
        </p:nvCxnSpPr>
        <p:spPr>
          <a:xfrm>
            <a:off x="2437208" y="4207279"/>
            <a:ext cx="2234620"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7" idx="3"/>
          </p:cNvCxnSpPr>
          <p:nvPr/>
        </p:nvCxnSpPr>
        <p:spPr>
          <a:xfrm flipV="1">
            <a:off x="2437208" y="3890673"/>
            <a:ext cx="580207" cy="232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3017414" y="2000110"/>
            <a:ext cx="1074208" cy="4384461"/>
            <a:chOff x="2969169" y="2000110"/>
            <a:chExt cx="1074208" cy="4384461"/>
          </a:xfrm>
        </p:grpSpPr>
        <p:sp>
          <p:nvSpPr>
            <p:cNvPr id="53" name="Rectangle 52"/>
            <p:cNvSpPr/>
            <p:nvPr/>
          </p:nvSpPr>
          <p:spPr>
            <a:xfrm>
              <a:off x="2969170" y="2002225"/>
              <a:ext cx="1074207" cy="438234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7" name="TextBox 56"/>
            <p:cNvSpPr txBox="1"/>
            <p:nvPr/>
          </p:nvSpPr>
          <p:spPr>
            <a:xfrm>
              <a:off x="3114344" y="2000110"/>
              <a:ext cx="785892" cy="364065"/>
            </a:xfrm>
            <a:prstGeom prst="rect">
              <a:avLst/>
            </a:prstGeom>
            <a:noFill/>
          </p:spPr>
          <p:txBody>
            <a:bodyPr wrap="none" rtlCol="0">
              <a:spAutoFit/>
            </a:bodyPr>
            <a:lstStyle/>
            <a:p>
              <a:pPr algn="r"/>
              <a:r>
                <a:rPr lang="en-US" sz="1600" b="1" dirty="0">
                  <a:solidFill>
                    <a:schemeClr val="bg2"/>
                  </a:solidFill>
                </a:rPr>
                <a:t>Core 1</a:t>
              </a:r>
            </a:p>
          </p:txBody>
        </p:sp>
        <p:sp>
          <p:nvSpPr>
            <p:cNvPr id="54" name="Rectangle 53"/>
            <p:cNvSpPr/>
            <p:nvPr/>
          </p:nvSpPr>
          <p:spPr>
            <a:xfrm>
              <a:off x="2969170" y="3890673"/>
              <a:ext cx="1074207" cy="54299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Pose Blending</a:t>
              </a:r>
            </a:p>
          </p:txBody>
        </p:sp>
        <p:sp>
          <p:nvSpPr>
            <p:cNvPr id="55" name="Rectangle 54"/>
            <p:cNvSpPr/>
            <p:nvPr/>
          </p:nvSpPr>
          <p:spPr>
            <a:xfrm>
              <a:off x="2969169" y="4433672"/>
              <a:ext cx="1074207" cy="6646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Matrix Palettes</a:t>
              </a:r>
            </a:p>
          </p:txBody>
        </p:sp>
        <p:sp>
          <p:nvSpPr>
            <p:cNvPr id="56" name="Rectangle 55"/>
            <p:cNvSpPr/>
            <p:nvPr/>
          </p:nvSpPr>
          <p:spPr>
            <a:xfrm>
              <a:off x="2969169" y="5098312"/>
              <a:ext cx="1074207" cy="79478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Ragdoll/Procedural </a:t>
              </a:r>
              <a:r>
                <a:rPr lang="en-US" sz="1100" dirty="0" err="1">
                  <a:solidFill>
                    <a:srgbClr val="333333"/>
                  </a:solidFill>
                </a:rPr>
                <a:t>Anim</a:t>
              </a:r>
              <a:endParaRPr lang="en-US" sz="1100" dirty="0">
                <a:solidFill>
                  <a:srgbClr val="333333"/>
                </a:solidFill>
              </a:endParaRPr>
            </a:p>
          </p:txBody>
        </p:sp>
      </p:grpSp>
      <p:grpSp>
        <p:nvGrpSpPr>
          <p:cNvPr id="84" name="Group 83"/>
          <p:cNvGrpSpPr/>
          <p:nvPr/>
        </p:nvGrpSpPr>
        <p:grpSpPr>
          <a:xfrm>
            <a:off x="6326241" y="1998143"/>
            <a:ext cx="1075368" cy="4384461"/>
            <a:chOff x="6326241" y="1998143"/>
            <a:chExt cx="1075368" cy="4384461"/>
          </a:xfrm>
        </p:grpSpPr>
        <p:sp>
          <p:nvSpPr>
            <p:cNvPr id="59" name="Rectangle 58"/>
            <p:cNvSpPr/>
            <p:nvPr/>
          </p:nvSpPr>
          <p:spPr>
            <a:xfrm>
              <a:off x="6326242" y="2000258"/>
              <a:ext cx="1074207" cy="4382346"/>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3" name="TextBox 62"/>
            <p:cNvSpPr txBox="1"/>
            <p:nvPr/>
          </p:nvSpPr>
          <p:spPr>
            <a:xfrm>
              <a:off x="6471416" y="1998143"/>
              <a:ext cx="785892" cy="364065"/>
            </a:xfrm>
            <a:prstGeom prst="rect">
              <a:avLst/>
            </a:prstGeom>
            <a:noFill/>
          </p:spPr>
          <p:txBody>
            <a:bodyPr wrap="none" rtlCol="0">
              <a:spAutoFit/>
            </a:bodyPr>
            <a:lstStyle/>
            <a:p>
              <a:pPr algn="r"/>
              <a:r>
                <a:rPr lang="en-US" sz="1600" b="1" dirty="0">
                  <a:solidFill>
                    <a:schemeClr val="bg2"/>
                  </a:solidFill>
                </a:rPr>
                <a:t>Core 3</a:t>
              </a:r>
            </a:p>
          </p:txBody>
        </p:sp>
        <p:sp>
          <p:nvSpPr>
            <p:cNvPr id="60" name="Rectangle 59"/>
            <p:cNvSpPr/>
            <p:nvPr/>
          </p:nvSpPr>
          <p:spPr>
            <a:xfrm>
              <a:off x="6326242" y="2451164"/>
              <a:ext cx="1074207" cy="37887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Visibility</a:t>
              </a:r>
            </a:p>
          </p:txBody>
        </p:sp>
        <p:sp>
          <p:nvSpPr>
            <p:cNvPr id="61" name="Rectangle 60"/>
            <p:cNvSpPr/>
            <p:nvPr/>
          </p:nvSpPr>
          <p:spPr>
            <a:xfrm>
              <a:off x="6327402" y="2830040"/>
              <a:ext cx="1074207" cy="4125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Sort</a:t>
              </a:r>
            </a:p>
          </p:txBody>
        </p:sp>
        <p:sp>
          <p:nvSpPr>
            <p:cNvPr id="62" name="Rectangle 61"/>
            <p:cNvSpPr/>
            <p:nvPr/>
          </p:nvSpPr>
          <p:spPr>
            <a:xfrm>
              <a:off x="6326241" y="3242612"/>
              <a:ext cx="1074207" cy="55540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Submit Primitives</a:t>
              </a:r>
            </a:p>
          </p:txBody>
        </p:sp>
        <p:sp>
          <p:nvSpPr>
            <p:cNvPr id="68" name="Rectangle 67"/>
            <p:cNvSpPr/>
            <p:nvPr/>
          </p:nvSpPr>
          <p:spPr>
            <a:xfrm>
              <a:off x="6326241" y="5160529"/>
              <a:ext cx="1074207" cy="512149"/>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Post FX</a:t>
              </a:r>
            </a:p>
          </p:txBody>
        </p:sp>
        <p:sp>
          <p:nvSpPr>
            <p:cNvPr id="69" name="Rectangle 68"/>
            <p:cNvSpPr/>
            <p:nvPr/>
          </p:nvSpPr>
          <p:spPr>
            <a:xfrm>
              <a:off x="6327402" y="5893100"/>
              <a:ext cx="1074207" cy="32004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Swap</a:t>
              </a:r>
            </a:p>
          </p:txBody>
        </p:sp>
        <p:sp>
          <p:nvSpPr>
            <p:cNvPr id="70" name="Rectangle 69"/>
            <p:cNvSpPr/>
            <p:nvPr/>
          </p:nvSpPr>
          <p:spPr>
            <a:xfrm>
              <a:off x="6327402" y="4364421"/>
              <a:ext cx="1074207" cy="5121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Wait for</a:t>
              </a:r>
              <a:br>
                <a:rPr lang="en-US" sz="1100" dirty="0">
                  <a:solidFill>
                    <a:srgbClr val="333333"/>
                  </a:solidFill>
                </a:rPr>
              </a:br>
              <a:r>
                <a:rPr lang="en-US" sz="1100" dirty="0">
                  <a:solidFill>
                    <a:srgbClr val="333333"/>
                  </a:solidFill>
                </a:rPr>
                <a:t>GPU</a:t>
              </a:r>
            </a:p>
          </p:txBody>
        </p:sp>
      </p:grpSp>
      <p:sp>
        <p:nvSpPr>
          <p:cNvPr id="87" name="TextBox 86"/>
          <p:cNvSpPr txBox="1"/>
          <p:nvPr/>
        </p:nvSpPr>
        <p:spPr>
          <a:xfrm rot="1316095">
            <a:off x="3284308" y="2735905"/>
            <a:ext cx="2018501" cy="646331"/>
          </a:xfrm>
          <a:prstGeom prst="rect">
            <a:avLst/>
          </a:prstGeom>
          <a:noFill/>
        </p:spPr>
        <p:txBody>
          <a:bodyPr wrap="none" rtlCol="0">
            <a:spAutoFit/>
          </a:bodyPr>
          <a:lstStyle/>
          <a:p>
            <a:pPr algn="ctr"/>
            <a:r>
              <a:rPr lang="en-US" b="1" dirty="0">
                <a:solidFill>
                  <a:schemeClr val="bg2"/>
                </a:solidFill>
              </a:rPr>
              <a:t>Now with MOAR</a:t>
            </a:r>
            <a:br>
              <a:rPr lang="en-US" b="1" dirty="0">
                <a:solidFill>
                  <a:schemeClr val="bg2"/>
                </a:solidFill>
              </a:rPr>
            </a:br>
            <a:r>
              <a:rPr lang="en-US" b="1" dirty="0">
                <a:solidFill>
                  <a:schemeClr val="bg2"/>
                </a:solidFill>
              </a:rPr>
              <a:t>THREADS!</a:t>
            </a:r>
          </a:p>
        </p:txBody>
      </p:sp>
      <p:sp>
        <p:nvSpPr>
          <p:cNvPr id="3" name="Footer Placeholder 2">
            <a:extLst>
              <a:ext uri="{FF2B5EF4-FFF2-40B4-BE49-F238E27FC236}">
                <a16:creationId xmlns="" xmlns:a16="http://schemas.microsoft.com/office/drawing/2014/main" id="{0599412F-1D77-4FB6-8B01-9188DA1D5D8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78771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Candidates for Multithreading</a:t>
            </a:r>
          </a:p>
        </p:txBody>
      </p:sp>
      <p:sp>
        <p:nvSpPr>
          <p:cNvPr id="3" name="Content Placeholder 2"/>
          <p:cNvSpPr>
            <a:spLocks noGrp="1"/>
          </p:cNvSpPr>
          <p:nvPr>
            <p:ph idx="1"/>
          </p:nvPr>
        </p:nvSpPr>
        <p:spPr/>
        <p:txBody>
          <a:bodyPr/>
          <a:lstStyle/>
          <a:p>
            <a:r>
              <a:rPr lang="en-US" dirty="0"/>
              <a:t>Low-hanging fruit:</a:t>
            </a:r>
          </a:p>
          <a:p>
            <a:pPr lvl="1"/>
            <a:r>
              <a:rPr lang="en-US" dirty="0" err="1"/>
              <a:t>Async</a:t>
            </a:r>
            <a:r>
              <a:rPr lang="en-US" dirty="0"/>
              <a:t> File I/O</a:t>
            </a:r>
          </a:p>
          <a:p>
            <a:pPr lvl="2"/>
            <a:r>
              <a:rPr lang="en-US" dirty="0"/>
              <a:t>Show example of how this works</a:t>
            </a:r>
          </a:p>
          <a:p>
            <a:pPr lvl="1"/>
            <a:r>
              <a:rPr lang="en-US" dirty="0"/>
              <a:t>File decompression</a:t>
            </a:r>
          </a:p>
          <a:p>
            <a:pPr lvl="1"/>
            <a:r>
              <a:rPr lang="en-US" dirty="0"/>
              <a:t>Rendering </a:t>
            </a:r>
            <a:r>
              <a:rPr lang="en-US" dirty="0" err="1"/>
              <a:t>vs</a:t>
            </a:r>
            <a:r>
              <a:rPr lang="en-US" dirty="0"/>
              <a:t> game logic (one thread each? multiple?)</a:t>
            </a:r>
          </a:p>
          <a:p>
            <a:pPr lvl="1"/>
            <a:r>
              <a:rPr lang="en-US" dirty="0"/>
              <a:t>Thread for “optional” render effects (on PC, can LOD these effects to load-balance on less </a:t>
            </a:r>
            <a:r>
              <a:rPr lang="en-US" dirty="0" err="1"/>
              <a:t>performant</a:t>
            </a:r>
            <a:r>
              <a:rPr lang="en-US" dirty="0"/>
              <a:t> HW)</a:t>
            </a:r>
          </a:p>
          <a:p>
            <a:pPr lvl="1"/>
            <a:r>
              <a:rPr lang="en-US" dirty="0"/>
              <a:t>Audio/DSP</a:t>
            </a:r>
          </a:p>
          <a:p>
            <a:pPr lvl="1"/>
            <a:r>
              <a:rPr lang="en-US" dirty="0"/>
              <a:t>Physics </a:t>
            </a:r>
            <a:r>
              <a:rPr lang="en-US" dirty="0" err="1"/>
              <a:t>sim</a:t>
            </a:r>
            <a:endParaRPr lang="en-US" dirty="0"/>
          </a:p>
          <a:p>
            <a:pPr lvl="1"/>
            <a:r>
              <a:rPr lang="en-US" dirty="0"/>
              <a:t>Network access (thread/job to handle each request?)</a:t>
            </a:r>
          </a:p>
        </p:txBody>
      </p:sp>
      <p:sp>
        <p:nvSpPr>
          <p:cNvPr id="4" name="Footer Placeholder 3">
            <a:extLst>
              <a:ext uri="{FF2B5EF4-FFF2-40B4-BE49-F238E27FC236}">
                <a16:creationId xmlns="" xmlns:a16="http://schemas.microsoft.com/office/drawing/2014/main" id="{8242707D-B0BC-4760-9826-42B7D8C76CF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3357308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3" name="Content Placeholder 2"/>
          <p:cNvSpPr>
            <a:spLocks noGrp="1"/>
          </p:cNvSpPr>
          <p:nvPr>
            <p:ph idx="1"/>
          </p:nvPr>
        </p:nvSpPr>
        <p:spPr/>
        <p:txBody>
          <a:bodyPr/>
          <a:lstStyle/>
          <a:p>
            <a:r>
              <a:rPr lang="en-US" dirty="0"/>
              <a:t>Another idea: fine-grained </a:t>
            </a:r>
            <a:r>
              <a:rPr lang="en-US" b="1" dirty="0"/>
              <a:t>fork</a:t>
            </a:r>
            <a:r>
              <a:rPr lang="en-US" dirty="0"/>
              <a:t> and </a:t>
            </a:r>
            <a:r>
              <a:rPr lang="en-US" b="1" dirty="0"/>
              <a:t>join</a:t>
            </a:r>
            <a:r>
              <a:rPr lang="en-US" dirty="0"/>
              <a:t> (data parallelism)</a:t>
            </a:r>
            <a:endParaRPr lang="en-US" b="1" dirty="0"/>
          </a:p>
          <a:p>
            <a:r>
              <a:rPr lang="en-US" dirty="0"/>
              <a:t>e.g., pose blending 10,000 joints</a:t>
            </a:r>
          </a:p>
          <a:p>
            <a:pPr lvl="1"/>
            <a:r>
              <a:rPr lang="en-US" dirty="0"/>
              <a:t>Maybe divide into groups of 2,500 joints</a:t>
            </a:r>
          </a:p>
          <a:p>
            <a:pPr lvl="1"/>
            <a:r>
              <a:rPr lang="en-US" dirty="0"/>
              <a:t>Process one batch per core (</a:t>
            </a:r>
            <a:r>
              <a:rPr lang="en-US" b="1" dirty="0"/>
              <a:t>fork</a:t>
            </a:r>
            <a:r>
              <a:rPr lang="en-US" dirty="0"/>
              <a:t>)</a:t>
            </a:r>
          </a:p>
          <a:p>
            <a:pPr lvl="1"/>
            <a:r>
              <a:rPr lang="en-US" dirty="0"/>
              <a:t>Wait for all batches to be done (</a:t>
            </a:r>
            <a:r>
              <a:rPr lang="en-US" b="1" dirty="0"/>
              <a:t>join</a:t>
            </a:r>
            <a:r>
              <a:rPr lang="en-US" dirty="0"/>
              <a:t>)</a:t>
            </a:r>
          </a:p>
          <a:p>
            <a:pPr lvl="1"/>
            <a:r>
              <a:rPr lang="en-US" dirty="0"/>
              <a:t>Then continue with work that isn’t as easily parallelizable (such as matrix palette generation, which requires us to “walk” the joint hierarchies)</a:t>
            </a:r>
          </a:p>
        </p:txBody>
      </p:sp>
      <p:sp>
        <p:nvSpPr>
          <p:cNvPr id="4" name="Footer Placeholder 3">
            <a:extLst>
              <a:ext uri="{FF2B5EF4-FFF2-40B4-BE49-F238E27FC236}">
                <a16:creationId xmlns="" xmlns:a16="http://schemas.microsoft.com/office/drawing/2014/main" id="{B26E68BD-FE6D-476A-A135-0FBDFC692C9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3830114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4" name="Rectangle 3"/>
          <p:cNvSpPr/>
          <p:nvPr/>
        </p:nvSpPr>
        <p:spPr>
          <a:xfrm>
            <a:off x="3756817" y="1887719"/>
            <a:ext cx="1630367" cy="70360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Divide into Batches</a:t>
            </a:r>
          </a:p>
        </p:txBody>
      </p:sp>
      <p:grpSp>
        <p:nvGrpSpPr>
          <p:cNvPr id="11" name="Group 10"/>
          <p:cNvGrpSpPr/>
          <p:nvPr/>
        </p:nvGrpSpPr>
        <p:grpSpPr>
          <a:xfrm>
            <a:off x="1054515" y="3181330"/>
            <a:ext cx="7034970" cy="1932673"/>
            <a:chOff x="1327981" y="3181330"/>
            <a:chExt cx="7034970" cy="1932673"/>
          </a:xfrm>
        </p:grpSpPr>
        <p:sp>
          <p:nvSpPr>
            <p:cNvPr id="5" name="Rectangle 4"/>
            <p:cNvSpPr/>
            <p:nvPr/>
          </p:nvSpPr>
          <p:spPr>
            <a:xfrm>
              <a:off x="1327981" y="3181330"/>
              <a:ext cx="1630367" cy="193267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Process</a:t>
              </a:r>
              <a:br>
                <a:rPr lang="en-US" dirty="0">
                  <a:solidFill>
                    <a:srgbClr val="333333"/>
                  </a:solidFill>
                </a:rPr>
              </a:br>
              <a:r>
                <a:rPr lang="en-US" dirty="0">
                  <a:solidFill>
                    <a:srgbClr val="333333"/>
                  </a:solidFill>
                </a:rPr>
                <a:t>Batch</a:t>
              </a:r>
            </a:p>
          </p:txBody>
        </p:sp>
        <p:sp>
          <p:nvSpPr>
            <p:cNvPr id="7" name="Rectangle 6"/>
            <p:cNvSpPr/>
            <p:nvPr/>
          </p:nvSpPr>
          <p:spPr>
            <a:xfrm>
              <a:off x="3129515" y="3181331"/>
              <a:ext cx="1630367" cy="128913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Process</a:t>
              </a:r>
              <a:br>
                <a:rPr lang="en-US" dirty="0">
                  <a:solidFill>
                    <a:srgbClr val="333333"/>
                  </a:solidFill>
                </a:rPr>
              </a:br>
              <a:r>
                <a:rPr lang="en-US" dirty="0">
                  <a:solidFill>
                    <a:srgbClr val="333333"/>
                  </a:solidFill>
                </a:rPr>
                <a:t>Batch</a:t>
              </a:r>
            </a:p>
          </p:txBody>
        </p:sp>
        <p:sp>
          <p:nvSpPr>
            <p:cNvPr id="8" name="Rectangle 7"/>
            <p:cNvSpPr/>
            <p:nvPr/>
          </p:nvSpPr>
          <p:spPr>
            <a:xfrm>
              <a:off x="4931049" y="3181331"/>
              <a:ext cx="1630367" cy="150364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Process</a:t>
              </a:r>
              <a:br>
                <a:rPr lang="en-US" dirty="0">
                  <a:solidFill>
                    <a:srgbClr val="333333"/>
                  </a:solidFill>
                </a:rPr>
              </a:br>
              <a:r>
                <a:rPr lang="en-US" dirty="0">
                  <a:solidFill>
                    <a:srgbClr val="333333"/>
                  </a:solidFill>
                </a:rPr>
                <a:t>Batch</a:t>
              </a:r>
            </a:p>
          </p:txBody>
        </p:sp>
        <p:sp>
          <p:nvSpPr>
            <p:cNvPr id="9" name="Rectangle 8"/>
            <p:cNvSpPr/>
            <p:nvPr/>
          </p:nvSpPr>
          <p:spPr>
            <a:xfrm>
              <a:off x="6732584" y="3181331"/>
              <a:ext cx="1630367" cy="184686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Process</a:t>
              </a:r>
              <a:br>
                <a:rPr lang="en-US" dirty="0">
                  <a:solidFill>
                    <a:srgbClr val="333333"/>
                  </a:solidFill>
                </a:rPr>
              </a:br>
              <a:r>
                <a:rPr lang="en-US" dirty="0">
                  <a:solidFill>
                    <a:srgbClr val="333333"/>
                  </a:solidFill>
                </a:rPr>
                <a:t>Batch</a:t>
              </a:r>
            </a:p>
          </p:txBody>
        </p:sp>
      </p:grpSp>
      <p:sp>
        <p:nvSpPr>
          <p:cNvPr id="10" name="Rectangle 9"/>
          <p:cNvSpPr/>
          <p:nvPr/>
        </p:nvSpPr>
        <p:spPr>
          <a:xfrm>
            <a:off x="3756817" y="5583884"/>
            <a:ext cx="1630367" cy="70360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rgbClr val="333333"/>
                </a:solidFill>
              </a:rPr>
              <a:t>Calc</a:t>
            </a:r>
            <a:r>
              <a:rPr lang="en-US" dirty="0">
                <a:solidFill>
                  <a:srgbClr val="333333"/>
                </a:solidFill>
              </a:rPr>
              <a:t> Matrix Palettes</a:t>
            </a:r>
            <a:r>
              <a:rPr lang="is-IS" dirty="0">
                <a:solidFill>
                  <a:srgbClr val="333333"/>
                </a:solidFill>
              </a:rPr>
              <a:t>…</a:t>
            </a:r>
            <a:endParaRPr lang="en-US" dirty="0">
              <a:solidFill>
                <a:srgbClr val="333333"/>
              </a:solidFill>
            </a:endParaRPr>
          </a:p>
        </p:txBody>
      </p:sp>
      <p:cxnSp>
        <p:nvCxnSpPr>
          <p:cNvPr id="14" name="Straight Arrow Connector 13"/>
          <p:cNvCxnSpPr>
            <a:stCxn id="4" idx="2"/>
            <a:endCxn id="5" idx="0"/>
          </p:cNvCxnSpPr>
          <p:nvPr/>
        </p:nvCxnSpPr>
        <p:spPr>
          <a:xfrm flipH="1">
            <a:off x="1869699" y="2591324"/>
            <a:ext cx="2702302" cy="590006"/>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4" idx="2"/>
            <a:endCxn id="7" idx="0"/>
          </p:cNvCxnSpPr>
          <p:nvPr/>
        </p:nvCxnSpPr>
        <p:spPr>
          <a:xfrm flipH="1">
            <a:off x="3671233" y="2591324"/>
            <a:ext cx="900768" cy="590007"/>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 idx="2"/>
            <a:endCxn id="8" idx="0"/>
          </p:cNvCxnSpPr>
          <p:nvPr/>
        </p:nvCxnSpPr>
        <p:spPr>
          <a:xfrm>
            <a:off x="4572001" y="2591324"/>
            <a:ext cx="900766" cy="590007"/>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 idx="2"/>
            <a:endCxn id="9" idx="0"/>
          </p:cNvCxnSpPr>
          <p:nvPr/>
        </p:nvCxnSpPr>
        <p:spPr>
          <a:xfrm>
            <a:off x="4572001" y="2591324"/>
            <a:ext cx="2702301" cy="590007"/>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2"/>
            <a:endCxn id="10" idx="0"/>
          </p:cNvCxnSpPr>
          <p:nvPr/>
        </p:nvCxnSpPr>
        <p:spPr>
          <a:xfrm flipH="1">
            <a:off x="4572001" y="5028199"/>
            <a:ext cx="2702301" cy="555685"/>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2"/>
            <a:endCxn id="10" idx="0"/>
          </p:cNvCxnSpPr>
          <p:nvPr/>
        </p:nvCxnSpPr>
        <p:spPr>
          <a:xfrm flipH="1">
            <a:off x="4572001" y="4684977"/>
            <a:ext cx="900766" cy="898907"/>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2"/>
            <a:endCxn id="10" idx="0"/>
          </p:cNvCxnSpPr>
          <p:nvPr/>
        </p:nvCxnSpPr>
        <p:spPr>
          <a:xfrm>
            <a:off x="3671233" y="4470464"/>
            <a:ext cx="900768" cy="1113420"/>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 idx="2"/>
            <a:endCxn id="10" idx="0"/>
          </p:cNvCxnSpPr>
          <p:nvPr/>
        </p:nvCxnSpPr>
        <p:spPr>
          <a:xfrm>
            <a:off x="1869699" y="5114003"/>
            <a:ext cx="2702302" cy="469881"/>
          </a:xfrm>
          <a:prstGeom prst="straightConnector1">
            <a:avLst/>
          </a:prstGeom>
          <a:ln w="254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966137" y="2466722"/>
            <a:ext cx="684878" cy="369332"/>
          </a:xfrm>
          <a:prstGeom prst="rect">
            <a:avLst/>
          </a:prstGeom>
          <a:noFill/>
        </p:spPr>
        <p:txBody>
          <a:bodyPr wrap="none" rtlCol="0">
            <a:spAutoFit/>
          </a:bodyPr>
          <a:lstStyle/>
          <a:p>
            <a:r>
              <a:rPr lang="en-US" b="1" dirty="0">
                <a:solidFill>
                  <a:schemeClr val="bg2"/>
                </a:solidFill>
              </a:rPr>
              <a:t>fork!</a:t>
            </a:r>
          </a:p>
        </p:txBody>
      </p:sp>
      <p:sp>
        <p:nvSpPr>
          <p:cNvPr id="44" name="TextBox 43"/>
          <p:cNvSpPr txBox="1"/>
          <p:nvPr/>
        </p:nvSpPr>
        <p:spPr>
          <a:xfrm>
            <a:off x="5924066" y="5287665"/>
            <a:ext cx="686519" cy="369332"/>
          </a:xfrm>
          <a:prstGeom prst="rect">
            <a:avLst/>
          </a:prstGeom>
          <a:noFill/>
        </p:spPr>
        <p:txBody>
          <a:bodyPr wrap="none" rtlCol="0">
            <a:spAutoFit/>
          </a:bodyPr>
          <a:lstStyle/>
          <a:p>
            <a:r>
              <a:rPr lang="en-US" b="1" dirty="0">
                <a:solidFill>
                  <a:schemeClr val="bg2"/>
                </a:solidFill>
              </a:rPr>
              <a:t>join!</a:t>
            </a:r>
          </a:p>
        </p:txBody>
      </p:sp>
      <p:sp>
        <p:nvSpPr>
          <p:cNvPr id="20" name="TextBox 19">
            <a:extLst>
              <a:ext uri="{FF2B5EF4-FFF2-40B4-BE49-F238E27FC236}">
                <a16:creationId xmlns="" xmlns:a16="http://schemas.microsoft.com/office/drawing/2014/main" id="{C6C1A850-0DE0-4F18-A28B-AA93CC79212C}"/>
              </a:ext>
            </a:extLst>
          </p:cNvPr>
          <p:cNvSpPr txBox="1"/>
          <p:nvPr/>
        </p:nvSpPr>
        <p:spPr>
          <a:xfrm>
            <a:off x="1486220" y="2782758"/>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22" name="TextBox 21">
            <a:extLst>
              <a:ext uri="{FF2B5EF4-FFF2-40B4-BE49-F238E27FC236}">
                <a16:creationId xmlns="" xmlns:a16="http://schemas.microsoft.com/office/drawing/2014/main" id="{C5135A15-43E6-4AB9-9641-B4A84C103073}"/>
              </a:ext>
            </a:extLst>
          </p:cNvPr>
          <p:cNvSpPr txBox="1"/>
          <p:nvPr/>
        </p:nvSpPr>
        <p:spPr>
          <a:xfrm>
            <a:off x="3311674" y="2782758"/>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23" name="TextBox 22">
            <a:extLst>
              <a:ext uri="{FF2B5EF4-FFF2-40B4-BE49-F238E27FC236}">
                <a16:creationId xmlns="" xmlns:a16="http://schemas.microsoft.com/office/drawing/2014/main" id="{12D4B222-A147-4843-B2D5-8C6013198787}"/>
              </a:ext>
            </a:extLst>
          </p:cNvPr>
          <p:cNvSpPr txBox="1"/>
          <p:nvPr/>
        </p:nvSpPr>
        <p:spPr>
          <a:xfrm>
            <a:off x="6846489" y="2785300"/>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24" name="TextBox 23">
            <a:extLst>
              <a:ext uri="{FF2B5EF4-FFF2-40B4-BE49-F238E27FC236}">
                <a16:creationId xmlns="" xmlns:a16="http://schemas.microsoft.com/office/drawing/2014/main" id="{DC2FFD41-2E59-489C-A33A-DECD01826E4B}"/>
              </a:ext>
            </a:extLst>
          </p:cNvPr>
          <p:cNvSpPr txBox="1"/>
          <p:nvPr/>
        </p:nvSpPr>
        <p:spPr>
          <a:xfrm>
            <a:off x="5048289" y="2782758"/>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26" name="TextBox 25">
            <a:extLst>
              <a:ext uri="{FF2B5EF4-FFF2-40B4-BE49-F238E27FC236}">
                <a16:creationId xmlns="" xmlns:a16="http://schemas.microsoft.com/office/drawing/2014/main" id="{A7519274-0C5D-49E7-8E53-0290CCDE3FCB}"/>
              </a:ext>
            </a:extLst>
          </p:cNvPr>
          <p:cNvSpPr txBox="1"/>
          <p:nvPr/>
        </p:nvSpPr>
        <p:spPr>
          <a:xfrm>
            <a:off x="4188522" y="1527008"/>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27" name="TextBox 26">
            <a:extLst>
              <a:ext uri="{FF2B5EF4-FFF2-40B4-BE49-F238E27FC236}">
                <a16:creationId xmlns="" xmlns:a16="http://schemas.microsoft.com/office/drawing/2014/main" id="{86C1D3C4-99F8-481F-B048-785E96DE05EB}"/>
              </a:ext>
            </a:extLst>
          </p:cNvPr>
          <p:cNvSpPr txBox="1"/>
          <p:nvPr/>
        </p:nvSpPr>
        <p:spPr>
          <a:xfrm>
            <a:off x="4188522" y="5010390"/>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3" name="Footer Placeholder 2">
            <a:extLst>
              <a:ext uri="{FF2B5EF4-FFF2-40B4-BE49-F238E27FC236}">
                <a16:creationId xmlns="" xmlns:a16="http://schemas.microsoft.com/office/drawing/2014/main" id="{7E876FB6-8AD2-4274-BD09-B3C5AB56F6E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3005503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Concurrency in</a:t>
            </a:r>
            <a:br>
              <a:rPr lang="en-US" dirty="0"/>
            </a:br>
            <a:r>
              <a:rPr lang="en-US" dirty="0"/>
              <a:t>Game Engines</a:t>
            </a:r>
          </a:p>
        </p:txBody>
      </p:sp>
      <p:sp>
        <p:nvSpPr>
          <p:cNvPr id="3" name="Content Placeholder 2"/>
          <p:cNvSpPr>
            <a:spLocks noGrp="1"/>
          </p:cNvSpPr>
          <p:nvPr>
            <p:ph idx="1"/>
          </p:nvPr>
        </p:nvSpPr>
        <p:spPr/>
        <p:txBody>
          <a:bodyPr/>
          <a:lstStyle/>
          <a:p>
            <a:r>
              <a:rPr lang="en-US" dirty="0"/>
              <a:t>Problems with “more threads” approach</a:t>
            </a:r>
          </a:p>
          <a:p>
            <a:pPr lvl="1"/>
            <a:r>
              <a:rPr lang="en-US" dirty="0"/>
              <a:t>Creating and destroying threads </a:t>
            </a:r>
            <a:r>
              <a:rPr lang="en-US" b="1" dirty="0"/>
              <a:t>isn’t cheap</a:t>
            </a:r>
          </a:p>
          <a:p>
            <a:pPr lvl="2"/>
            <a:r>
              <a:rPr lang="en-US" dirty="0"/>
              <a:t>Kernel calls; context switches; kernel resources</a:t>
            </a:r>
          </a:p>
          <a:p>
            <a:pPr lvl="1"/>
            <a:r>
              <a:rPr lang="en-US" dirty="0"/>
              <a:t>Still </a:t>
            </a:r>
            <a:r>
              <a:rPr lang="en-US" b="1" dirty="0"/>
              <a:t>too coarse-grained</a:t>
            </a:r>
          </a:p>
          <a:p>
            <a:pPr lvl="2"/>
            <a:r>
              <a:rPr lang="en-US" dirty="0"/>
              <a:t>Still quite a few “gaps” (idle time)</a:t>
            </a:r>
          </a:p>
          <a:p>
            <a:pPr lvl="1"/>
            <a:r>
              <a:rPr lang="en-US" dirty="0"/>
              <a:t>Too </a:t>
            </a:r>
            <a:r>
              <a:rPr lang="en-US" b="1" dirty="0"/>
              <a:t>rigid</a:t>
            </a:r>
          </a:p>
          <a:p>
            <a:pPr lvl="2"/>
            <a:r>
              <a:rPr lang="en-US" dirty="0"/>
              <a:t>We’d like to be able to </a:t>
            </a:r>
            <a:r>
              <a:rPr lang="en-US" b="1" dirty="0"/>
              <a:t>shift</a:t>
            </a:r>
            <a:r>
              <a:rPr lang="en-US" dirty="0"/>
              <a:t> workloads around</a:t>
            </a:r>
          </a:p>
          <a:p>
            <a:pPr lvl="3"/>
            <a:r>
              <a:rPr lang="en-US" dirty="0"/>
              <a:t>From </a:t>
            </a:r>
            <a:r>
              <a:rPr lang="en-US" b="1" dirty="0"/>
              <a:t>core to core</a:t>
            </a:r>
          </a:p>
          <a:p>
            <a:pPr lvl="3"/>
            <a:r>
              <a:rPr lang="en-US" dirty="0"/>
              <a:t>Change </a:t>
            </a:r>
            <a:r>
              <a:rPr lang="en-US" b="1" dirty="0"/>
              <a:t>when</a:t>
            </a:r>
            <a:r>
              <a:rPr lang="en-US" dirty="0"/>
              <a:t> each workload runs during the frame</a:t>
            </a:r>
          </a:p>
          <a:p>
            <a:pPr marL="577850" lvl="2" indent="0">
              <a:buNone/>
            </a:pPr>
            <a:r>
              <a:rPr lang="en-US" dirty="0"/>
              <a:t>  	</a:t>
            </a:r>
            <a:r>
              <a:rPr lang="is-IS" dirty="0"/>
              <a:t>… in order to </a:t>
            </a:r>
            <a:r>
              <a:rPr lang="is-IS" b="1" dirty="0"/>
              <a:t>fill the gaps</a:t>
            </a:r>
            <a:endParaRPr lang="en-US" b="1" dirty="0"/>
          </a:p>
        </p:txBody>
      </p:sp>
      <p:sp>
        <p:nvSpPr>
          <p:cNvPr id="4" name="Footer Placeholder 3">
            <a:extLst>
              <a:ext uri="{FF2B5EF4-FFF2-40B4-BE49-F238E27FC236}">
                <a16:creationId xmlns="" xmlns:a16="http://schemas.microsoft.com/office/drawing/2014/main" id="{E4C68A56-25F9-4F42-993D-62043A5ED0A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2044282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Systems</a:t>
            </a:r>
          </a:p>
        </p:txBody>
      </p:sp>
      <p:sp>
        <p:nvSpPr>
          <p:cNvPr id="3" name="Content Placeholder 2"/>
          <p:cNvSpPr>
            <a:spLocks noGrp="1"/>
          </p:cNvSpPr>
          <p:nvPr>
            <p:ph idx="1"/>
          </p:nvPr>
        </p:nvSpPr>
        <p:spPr/>
        <p:txBody>
          <a:bodyPr/>
          <a:lstStyle/>
          <a:p>
            <a:r>
              <a:rPr lang="en-US" dirty="0"/>
              <a:t>What we really want is a general-purpose </a:t>
            </a:r>
            <a:r>
              <a:rPr lang="en-US" b="1" dirty="0"/>
              <a:t>job system</a:t>
            </a:r>
          </a:p>
          <a:p>
            <a:pPr lvl="1"/>
            <a:r>
              <a:rPr lang="en-US" dirty="0"/>
              <a:t>Support arbitrary workloads</a:t>
            </a:r>
          </a:p>
          <a:p>
            <a:pPr lvl="1"/>
            <a:r>
              <a:rPr lang="en-US" dirty="0"/>
              <a:t>Consistent way to kick them off, join (wait for completion)</a:t>
            </a:r>
          </a:p>
          <a:p>
            <a:r>
              <a:rPr lang="en-US" dirty="0"/>
              <a:t>Define a </a:t>
            </a:r>
            <a:r>
              <a:rPr lang="en-US" b="1" dirty="0"/>
              <a:t>job</a:t>
            </a:r>
            <a:r>
              <a:rPr lang="en-US" dirty="0"/>
              <a:t> as:</a:t>
            </a:r>
          </a:p>
          <a:p>
            <a:pPr lvl="1"/>
            <a:r>
              <a:rPr lang="en-US" dirty="0"/>
              <a:t>An </a:t>
            </a:r>
            <a:r>
              <a:rPr lang="en-US" b="1" dirty="0"/>
              <a:t>entry point </a:t>
            </a:r>
            <a:r>
              <a:rPr lang="en-US" dirty="0"/>
              <a:t>(function) to perform the work</a:t>
            </a:r>
          </a:p>
          <a:p>
            <a:pPr lvl="1"/>
            <a:r>
              <a:rPr lang="en-US" dirty="0"/>
              <a:t>Job </a:t>
            </a:r>
            <a:r>
              <a:rPr lang="en-US" b="1" dirty="0"/>
              <a:t>parameters</a:t>
            </a:r>
            <a:r>
              <a:rPr lang="en-US" dirty="0"/>
              <a:t> (priority, core affinity, etc.)</a:t>
            </a:r>
          </a:p>
          <a:p>
            <a:pPr lvl="1"/>
            <a:r>
              <a:rPr lang="en-US" dirty="0"/>
              <a:t>Input and output </a:t>
            </a:r>
            <a:r>
              <a:rPr lang="en-US" b="1" dirty="0"/>
              <a:t>data buffers</a:t>
            </a:r>
          </a:p>
          <a:p>
            <a:pPr lvl="1"/>
            <a:endParaRPr lang="en-US" dirty="0"/>
          </a:p>
        </p:txBody>
      </p:sp>
      <p:sp>
        <p:nvSpPr>
          <p:cNvPr id="4" name="Footer Placeholder 3">
            <a:extLst>
              <a:ext uri="{FF2B5EF4-FFF2-40B4-BE49-F238E27FC236}">
                <a16:creationId xmlns="" xmlns:a16="http://schemas.microsoft.com/office/drawing/2014/main" id="{2311F26E-86ED-4A8C-BD19-07907820A5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5871119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Systems</a:t>
            </a:r>
          </a:p>
        </p:txBody>
      </p:sp>
      <p:sp>
        <p:nvSpPr>
          <p:cNvPr id="3" name="Content Placeholder 2"/>
          <p:cNvSpPr>
            <a:spLocks noGrp="1"/>
          </p:cNvSpPr>
          <p:nvPr>
            <p:ph idx="1"/>
          </p:nvPr>
        </p:nvSpPr>
        <p:spPr/>
        <p:txBody>
          <a:bodyPr/>
          <a:lstStyle/>
          <a:p>
            <a:r>
              <a:rPr lang="en-US" dirty="0"/>
              <a:t>Job system works by maintaining:</a:t>
            </a:r>
          </a:p>
          <a:p>
            <a:pPr lvl="1"/>
            <a:r>
              <a:rPr lang="en-US" dirty="0"/>
              <a:t>A job queue</a:t>
            </a:r>
          </a:p>
          <a:p>
            <a:pPr lvl="1"/>
            <a:r>
              <a:rPr lang="en-US" dirty="0"/>
              <a:t>A thread pool (or fiber pool)</a:t>
            </a:r>
          </a:p>
          <a:p>
            <a:r>
              <a:rPr lang="en-US" dirty="0"/>
              <a:t>New job requests are placed on the </a:t>
            </a:r>
            <a:r>
              <a:rPr lang="en-US" b="1" dirty="0"/>
              <a:t>job queue</a:t>
            </a:r>
          </a:p>
          <a:p>
            <a:r>
              <a:rPr lang="en-US" dirty="0"/>
              <a:t>Jobs are </a:t>
            </a:r>
            <a:r>
              <a:rPr lang="en-US" b="1" dirty="0"/>
              <a:t>scheduled</a:t>
            </a:r>
            <a:r>
              <a:rPr lang="en-US" dirty="0"/>
              <a:t> by job system to run on the </a:t>
            </a:r>
            <a:r>
              <a:rPr lang="en-US" b="1" dirty="0"/>
              <a:t>available threads</a:t>
            </a:r>
          </a:p>
          <a:p>
            <a:r>
              <a:rPr lang="en-US" dirty="0"/>
              <a:t>Job system provides mechanism for one job to </a:t>
            </a:r>
            <a:r>
              <a:rPr lang="en-US" b="1" dirty="0"/>
              <a:t>wait</a:t>
            </a:r>
            <a:r>
              <a:rPr lang="en-US" dirty="0"/>
              <a:t> on another job or a collection of jobs to </a:t>
            </a:r>
            <a:r>
              <a:rPr lang="en-US" b="1" dirty="0"/>
              <a:t>complete</a:t>
            </a:r>
            <a:r>
              <a:rPr lang="en-US" dirty="0"/>
              <a:t> (</a:t>
            </a:r>
            <a:r>
              <a:rPr lang="en-US" b="1" dirty="0"/>
              <a:t>join</a:t>
            </a:r>
            <a:r>
              <a:rPr lang="en-US" dirty="0"/>
              <a:t>)</a:t>
            </a:r>
          </a:p>
        </p:txBody>
      </p:sp>
      <p:sp>
        <p:nvSpPr>
          <p:cNvPr id="4" name="Footer Placeholder 3">
            <a:extLst>
              <a:ext uri="{FF2B5EF4-FFF2-40B4-BE49-F238E27FC236}">
                <a16:creationId xmlns="" xmlns:a16="http://schemas.microsoft.com/office/drawing/2014/main" id="{153DB5DB-D31F-4A30-9A81-09589BD2894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920535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Systems</a:t>
            </a:r>
          </a:p>
        </p:txBody>
      </p:sp>
      <p:sp>
        <p:nvSpPr>
          <p:cNvPr id="19" name="Content Placeholder 18"/>
          <p:cNvSpPr>
            <a:spLocks noGrp="1"/>
          </p:cNvSpPr>
          <p:nvPr>
            <p:ph idx="1"/>
          </p:nvPr>
        </p:nvSpPr>
        <p:spPr/>
        <p:txBody>
          <a:bodyPr/>
          <a:lstStyle/>
          <a:p>
            <a:r>
              <a:rPr lang="en-US" dirty="0"/>
              <a:t>A job system might be driven by a special “main thread”</a:t>
            </a:r>
            <a:r>
              <a:rPr lang="is-IS" dirty="0"/>
              <a:t>…</a:t>
            </a:r>
            <a:endParaRPr lang="en-US" dirty="0"/>
          </a:p>
        </p:txBody>
      </p:sp>
      <p:grpSp>
        <p:nvGrpSpPr>
          <p:cNvPr id="33" name="Group 32"/>
          <p:cNvGrpSpPr/>
          <p:nvPr/>
        </p:nvGrpSpPr>
        <p:grpSpPr>
          <a:xfrm>
            <a:off x="1088678" y="3133699"/>
            <a:ext cx="6935958"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sp>
        <p:nvSpPr>
          <p:cNvPr id="8" name="TextBox 7"/>
          <p:cNvSpPr txBox="1"/>
          <p:nvPr/>
        </p:nvSpPr>
        <p:spPr>
          <a:xfrm>
            <a:off x="242148" y="3127214"/>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242148" y="3592060"/>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242148" y="4521752"/>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242148" y="4056906"/>
            <a:ext cx="766957" cy="338554"/>
          </a:xfrm>
          <a:prstGeom prst="rect">
            <a:avLst/>
          </a:prstGeom>
          <a:noFill/>
        </p:spPr>
        <p:txBody>
          <a:bodyPr wrap="none" rtlCol="0">
            <a:spAutoFit/>
          </a:bodyPr>
          <a:lstStyle/>
          <a:p>
            <a:pPr algn="r"/>
            <a:r>
              <a:rPr lang="en-US" sz="1600" dirty="0">
                <a:solidFill>
                  <a:schemeClr val="bg2"/>
                </a:solidFill>
              </a:rPr>
              <a:t>Core 2</a:t>
            </a:r>
          </a:p>
        </p:txBody>
      </p:sp>
      <p:cxnSp>
        <p:nvCxnSpPr>
          <p:cNvPr id="17" name="Straight Arrow Connector 16"/>
          <p:cNvCxnSpPr/>
          <p:nvPr/>
        </p:nvCxnSpPr>
        <p:spPr>
          <a:xfrm>
            <a:off x="1009105" y="5103159"/>
            <a:ext cx="7209675"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46513" y="5093434"/>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25" name="Rectangle 24"/>
          <p:cNvSpPr/>
          <p:nvPr/>
        </p:nvSpPr>
        <p:spPr>
          <a:xfrm>
            <a:off x="1097975" y="359358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6" name="Rectangle 25"/>
          <p:cNvSpPr/>
          <p:nvPr/>
        </p:nvSpPr>
        <p:spPr>
          <a:xfrm>
            <a:off x="1821522" y="359358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7" name="Rectangle 26"/>
          <p:cNvSpPr/>
          <p:nvPr/>
        </p:nvSpPr>
        <p:spPr>
          <a:xfrm>
            <a:off x="2975732" y="359358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8" name="Rectangle 27"/>
          <p:cNvSpPr/>
          <p:nvPr/>
        </p:nvSpPr>
        <p:spPr>
          <a:xfrm>
            <a:off x="3963003" y="359358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9" name="Rectangle 28"/>
          <p:cNvSpPr/>
          <p:nvPr/>
        </p:nvSpPr>
        <p:spPr>
          <a:xfrm>
            <a:off x="4700077" y="359358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0" name="Rectangle 29"/>
          <p:cNvSpPr/>
          <p:nvPr/>
        </p:nvSpPr>
        <p:spPr>
          <a:xfrm>
            <a:off x="5574505" y="359358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1" name="Rectangle 30"/>
          <p:cNvSpPr/>
          <p:nvPr/>
        </p:nvSpPr>
        <p:spPr>
          <a:xfrm>
            <a:off x="6369306" y="3593582"/>
            <a:ext cx="13389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3" name="Rectangle 22"/>
          <p:cNvSpPr/>
          <p:nvPr/>
        </p:nvSpPr>
        <p:spPr>
          <a:xfrm>
            <a:off x="1142539" y="407621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4" name="Rectangle 23"/>
          <p:cNvSpPr/>
          <p:nvPr/>
        </p:nvSpPr>
        <p:spPr>
          <a:xfrm>
            <a:off x="1973921" y="407621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4" name="Rectangle 33"/>
          <p:cNvSpPr/>
          <p:nvPr/>
        </p:nvSpPr>
        <p:spPr>
          <a:xfrm>
            <a:off x="3128131" y="407621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5" name="Rectangle 34"/>
          <p:cNvSpPr/>
          <p:nvPr/>
        </p:nvSpPr>
        <p:spPr>
          <a:xfrm>
            <a:off x="4115402" y="407621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6" name="Rectangle 35"/>
          <p:cNvSpPr/>
          <p:nvPr/>
        </p:nvSpPr>
        <p:spPr>
          <a:xfrm>
            <a:off x="4852476" y="407621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7" name="Rectangle 36"/>
          <p:cNvSpPr/>
          <p:nvPr/>
        </p:nvSpPr>
        <p:spPr>
          <a:xfrm>
            <a:off x="5726904" y="407621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8" name="Rectangle 37"/>
          <p:cNvSpPr/>
          <p:nvPr/>
        </p:nvSpPr>
        <p:spPr>
          <a:xfrm>
            <a:off x="6457984" y="407621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9" name="Rectangle 38"/>
          <p:cNvSpPr/>
          <p:nvPr/>
        </p:nvSpPr>
        <p:spPr>
          <a:xfrm>
            <a:off x="1097974" y="454879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0" name="Rectangle 39"/>
          <p:cNvSpPr/>
          <p:nvPr/>
        </p:nvSpPr>
        <p:spPr>
          <a:xfrm>
            <a:off x="1835048" y="454879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1" name="Rectangle 40"/>
          <p:cNvSpPr/>
          <p:nvPr/>
        </p:nvSpPr>
        <p:spPr>
          <a:xfrm>
            <a:off x="2709476" y="454879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2" name="Rectangle 41"/>
          <p:cNvSpPr/>
          <p:nvPr/>
        </p:nvSpPr>
        <p:spPr>
          <a:xfrm>
            <a:off x="3504277" y="4548792"/>
            <a:ext cx="13389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3" name="Rectangle 42"/>
          <p:cNvSpPr/>
          <p:nvPr/>
        </p:nvSpPr>
        <p:spPr>
          <a:xfrm>
            <a:off x="4852476" y="454879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4" name="Rectangle 43"/>
          <p:cNvSpPr/>
          <p:nvPr/>
        </p:nvSpPr>
        <p:spPr>
          <a:xfrm>
            <a:off x="5576023" y="454879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5" name="Rectangle 44"/>
          <p:cNvSpPr/>
          <p:nvPr/>
        </p:nvSpPr>
        <p:spPr>
          <a:xfrm>
            <a:off x="6730233" y="454879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6" name="Rectangle 45"/>
          <p:cNvSpPr/>
          <p:nvPr/>
        </p:nvSpPr>
        <p:spPr>
          <a:xfrm>
            <a:off x="1088678" y="3134321"/>
            <a:ext cx="6628826" cy="314285"/>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Main Thread</a:t>
            </a:r>
          </a:p>
        </p:txBody>
      </p:sp>
      <p:sp>
        <p:nvSpPr>
          <p:cNvPr id="7" name="Footer Placeholder 6">
            <a:extLst>
              <a:ext uri="{FF2B5EF4-FFF2-40B4-BE49-F238E27FC236}">
                <a16:creationId xmlns="" xmlns:a16="http://schemas.microsoft.com/office/drawing/2014/main" id="{D622EFAF-DF8C-4DAF-BEBB-F33AC677027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6846830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Systems</a:t>
            </a:r>
          </a:p>
        </p:txBody>
      </p:sp>
      <p:sp>
        <p:nvSpPr>
          <p:cNvPr id="19" name="Content Placeholder 18"/>
          <p:cNvSpPr>
            <a:spLocks noGrp="1"/>
          </p:cNvSpPr>
          <p:nvPr>
            <p:ph idx="1"/>
          </p:nvPr>
        </p:nvSpPr>
        <p:spPr/>
        <p:txBody>
          <a:bodyPr/>
          <a:lstStyle/>
          <a:p>
            <a:r>
              <a:rPr lang="en-US" dirty="0"/>
              <a:t>Or maybe </a:t>
            </a:r>
            <a:r>
              <a:rPr lang="en-US" b="1" dirty="0"/>
              <a:t>everything’s a job</a:t>
            </a:r>
            <a:r>
              <a:rPr lang="en-US" dirty="0"/>
              <a:t>!</a:t>
            </a:r>
          </a:p>
          <a:p>
            <a:pPr lvl="1"/>
            <a:r>
              <a:rPr lang="en-US" dirty="0"/>
              <a:t>“It’s turtles all the way down.”  – Anonymous </a:t>
            </a:r>
          </a:p>
        </p:txBody>
      </p:sp>
      <p:grpSp>
        <p:nvGrpSpPr>
          <p:cNvPr id="33" name="Group 32"/>
          <p:cNvGrpSpPr/>
          <p:nvPr/>
        </p:nvGrpSpPr>
        <p:grpSpPr>
          <a:xfrm>
            <a:off x="1088678" y="3133699"/>
            <a:ext cx="6935958" cy="1720797"/>
            <a:chOff x="1088678" y="3133699"/>
            <a:chExt cx="5710100" cy="1720797"/>
          </a:xfrm>
        </p:grpSpPr>
        <p:sp>
          <p:nvSpPr>
            <p:cNvPr id="3" name="Rectangle 2"/>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 name="Rectangle 4"/>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 name="Rectangle 5"/>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sp>
        <p:nvSpPr>
          <p:cNvPr id="8" name="TextBox 7"/>
          <p:cNvSpPr txBox="1"/>
          <p:nvPr/>
        </p:nvSpPr>
        <p:spPr>
          <a:xfrm>
            <a:off x="242148" y="3127214"/>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11" name="TextBox 10"/>
          <p:cNvSpPr txBox="1"/>
          <p:nvPr/>
        </p:nvSpPr>
        <p:spPr>
          <a:xfrm>
            <a:off x="242148" y="3592060"/>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13" name="TextBox 12"/>
          <p:cNvSpPr txBox="1"/>
          <p:nvPr/>
        </p:nvSpPr>
        <p:spPr>
          <a:xfrm>
            <a:off x="242148" y="4521752"/>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15" name="TextBox 14"/>
          <p:cNvSpPr txBox="1"/>
          <p:nvPr/>
        </p:nvSpPr>
        <p:spPr>
          <a:xfrm>
            <a:off x="242148" y="4056906"/>
            <a:ext cx="766957" cy="338554"/>
          </a:xfrm>
          <a:prstGeom prst="rect">
            <a:avLst/>
          </a:prstGeom>
          <a:noFill/>
        </p:spPr>
        <p:txBody>
          <a:bodyPr wrap="none" rtlCol="0">
            <a:spAutoFit/>
          </a:bodyPr>
          <a:lstStyle/>
          <a:p>
            <a:pPr algn="r"/>
            <a:r>
              <a:rPr lang="en-US" sz="1600" dirty="0">
                <a:solidFill>
                  <a:schemeClr val="bg2"/>
                </a:solidFill>
              </a:rPr>
              <a:t>Core 2</a:t>
            </a:r>
          </a:p>
        </p:txBody>
      </p:sp>
      <p:cxnSp>
        <p:nvCxnSpPr>
          <p:cNvPr id="17" name="Straight Arrow Connector 16"/>
          <p:cNvCxnSpPr/>
          <p:nvPr/>
        </p:nvCxnSpPr>
        <p:spPr>
          <a:xfrm>
            <a:off x="1009105" y="5103159"/>
            <a:ext cx="7209675"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46513" y="5093434"/>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25" name="Rectangle 24"/>
          <p:cNvSpPr/>
          <p:nvPr/>
        </p:nvSpPr>
        <p:spPr>
          <a:xfrm>
            <a:off x="1097975" y="359358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6" name="Rectangle 25"/>
          <p:cNvSpPr/>
          <p:nvPr/>
        </p:nvSpPr>
        <p:spPr>
          <a:xfrm>
            <a:off x="1821522" y="359358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7" name="Rectangle 26"/>
          <p:cNvSpPr/>
          <p:nvPr/>
        </p:nvSpPr>
        <p:spPr>
          <a:xfrm>
            <a:off x="2975732" y="359358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8" name="Rectangle 27"/>
          <p:cNvSpPr/>
          <p:nvPr/>
        </p:nvSpPr>
        <p:spPr>
          <a:xfrm>
            <a:off x="3963003" y="359358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9" name="Rectangle 28"/>
          <p:cNvSpPr/>
          <p:nvPr/>
        </p:nvSpPr>
        <p:spPr>
          <a:xfrm>
            <a:off x="4700077" y="359358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0" name="Rectangle 29"/>
          <p:cNvSpPr/>
          <p:nvPr/>
        </p:nvSpPr>
        <p:spPr>
          <a:xfrm>
            <a:off x="5574505" y="359358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1" name="Rectangle 30"/>
          <p:cNvSpPr/>
          <p:nvPr/>
        </p:nvSpPr>
        <p:spPr>
          <a:xfrm>
            <a:off x="6369306" y="3593582"/>
            <a:ext cx="13389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3" name="Rectangle 22"/>
          <p:cNvSpPr/>
          <p:nvPr/>
        </p:nvSpPr>
        <p:spPr>
          <a:xfrm>
            <a:off x="1142539" y="407621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24" name="Rectangle 23"/>
          <p:cNvSpPr/>
          <p:nvPr/>
        </p:nvSpPr>
        <p:spPr>
          <a:xfrm>
            <a:off x="1973921" y="407621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4" name="Rectangle 33"/>
          <p:cNvSpPr/>
          <p:nvPr/>
        </p:nvSpPr>
        <p:spPr>
          <a:xfrm>
            <a:off x="3128131" y="407621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5" name="Rectangle 34"/>
          <p:cNvSpPr/>
          <p:nvPr/>
        </p:nvSpPr>
        <p:spPr>
          <a:xfrm>
            <a:off x="4115402" y="407621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6" name="Rectangle 35"/>
          <p:cNvSpPr/>
          <p:nvPr/>
        </p:nvSpPr>
        <p:spPr>
          <a:xfrm>
            <a:off x="4852476" y="407621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7" name="Rectangle 36"/>
          <p:cNvSpPr/>
          <p:nvPr/>
        </p:nvSpPr>
        <p:spPr>
          <a:xfrm>
            <a:off x="5726904" y="407621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8" name="Rectangle 37"/>
          <p:cNvSpPr/>
          <p:nvPr/>
        </p:nvSpPr>
        <p:spPr>
          <a:xfrm>
            <a:off x="6457984" y="407621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39" name="Rectangle 38"/>
          <p:cNvSpPr/>
          <p:nvPr/>
        </p:nvSpPr>
        <p:spPr>
          <a:xfrm>
            <a:off x="1097974" y="4548792"/>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0" name="Rectangle 39"/>
          <p:cNvSpPr/>
          <p:nvPr/>
        </p:nvSpPr>
        <p:spPr>
          <a:xfrm>
            <a:off x="1835048" y="4548792"/>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1" name="Rectangle 40"/>
          <p:cNvSpPr/>
          <p:nvPr/>
        </p:nvSpPr>
        <p:spPr>
          <a:xfrm>
            <a:off x="2709476" y="4548792"/>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2" name="Rectangle 41"/>
          <p:cNvSpPr/>
          <p:nvPr/>
        </p:nvSpPr>
        <p:spPr>
          <a:xfrm>
            <a:off x="3504277" y="4548792"/>
            <a:ext cx="13389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3" name="Rectangle 42"/>
          <p:cNvSpPr/>
          <p:nvPr/>
        </p:nvSpPr>
        <p:spPr>
          <a:xfrm>
            <a:off x="4852476" y="4548792"/>
            <a:ext cx="72354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4" name="Rectangle 43"/>
          <p:cNvSpPr/>
          <p:nvPr/>
        </p:nvSpPr>
        <p:spPr>
          <a:xfrm>
            <a:off x="5576023" y="4548792"/>
            <a:ext cx="1154210"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5" name="Rectangle 44"/>
          <p:cNvSpPr/>
          <p:nvPr/>
        </p:nvSpPr>
        <p:spPr>
          <a:xfrm>
            <a:off x="6730233" y="4548792"/>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7" name="Rectangle 46"/>
          <p:cNvSpPr/>
          <p:nvPr/>
        </p:nvSpPr>
        <p:spPr>
          <a:xfrm>
            <a:off x="1088678" y="3133699"/>
            <a:ext cx="98727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8" name="Rectangle 47"/>
          <p:cNvSpPr/>
          <p:nvPr/>
        </p:nvSpPr>
        <p:spPr>
          <a:xfrm>
            <a:off x="2075949" y="3133699"/>
            <a:ext cx="73707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49" name="Rectangle 48"/>
          <p:cNvSpPr/>
          <p:nvPr/>
        </p:nvSpPr>
        <p:spPr>
          <a:xfrm>
            <a:off x="2813023" y="3133699"/>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50" name="Rectangle 49"/>
          <p:cNvSpPr/>
          <p:nvPr/>
        </p:nvSpPr>
        <p:spPr>
          <a:xfrm>
            <a:off x="3687451" y="3133699"/>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51" name="Rectangle 50"/>
          <p:cNvSpPr/>
          <p:nvPr/>
        </p:nvSpPr>
        <p:spPr>
          <a:xfrm>
            <a:off x="4482252" y="3133699"/>
            <a:ext cx="13389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52" name="Rectangle 51"/>
          <p:cNvSpPr/>
          <p:nvPr/>
        </p:nvSpPr>
        <p:spPr>
          <a:xfrm>
            <a:off x="5879304" y="3133699"/>
            <a:ext cx="87442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53" name="Rectangle 52"/>
          <p:cNvSpPr/>
          <p:nvPr/>
        </p:nvSpPr>
        <p:spPr>
          <a:xfrm>
            <a:off x="6753732" y="3133699"/>
            <a:ext cx="642402"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Job</a:t>
            </a:r>
          </a:p>
        </p:txBody>
      </p:sp>
      <p:sp>
        <p:nvSpPr>
          <p:cNvPr id="7" name="Footer Placeholder 6">
            <a:extLst>
              <a:ext uri="{FF2B5EF4-FFF2-40B4-BE49-F238E27FC236}">
                <a16:creationId xmlns="" xmlns:a16="http://schemas.microsoft.com/office/drawing/2014/main" id="{820726D7-A993-4980-A8E0-FEDD804A6DC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2684385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of Concurrency</a:t>
            </a:r>
          </a:p>
        </p:txBody>
      </p:sp>
      <p:sp>
        <p:nvSpPr>
          <p:cNvPr id="3" name="Content Placeholder 2"/>
          <p:cNvSpPr>
            <a:spLocks noGrp="1"/>
          </p:cNvSpPr>
          <p:nvPr>
            <p:ph idx="1"/>
          </p:nvPr>
        </p:nvSpPr>
        <p:spPr/>
        <p:txBody>
          <a:bodyPr/>
          <a:lstStyle/>
          <a:p>
            <a:r>
              <a:rPr lang="en-US" dirty="0"/>
              <a:t>We’ve talked about implementing a job system… now how do we use it effectively?</a:t>
            </a:r>
          </a:p>
          <a:p>
            <a:r>
              <a:rPr lang="en-US" dirty="0"/>
              <a:t>We’re going to need a bit </a:t>
            </a:r>
            <a:r>
              <a:rPr lang="en-US" b="1" dirty="0"/>
              <a:t>more theory</a:t>
            </a:r>
            <a:r>
              <a:rPr lang="is-IS" dirty="0"/>
              <a:t>…</a:t>
            </a:r>
            <a:endParaRPr lang="en-US" dirty="0"/>
          </a:p>
          <a:p>
            <a:r>
              <a:rPr lang="en-US" dirty="0"/>
              <a:t>The </a:t>
            </a:r>
            <a:r>
              <a:rPr lang="en-US" b="1" dirty="0"/>
              <a:t>degree of concurrency </a:t>
            </a:r>
            <a:r>
              <a:rPr lang="en-US" dirty="0"/>
              <a:t>(DOC) describes how many tasks could theoretically run in parallel</a:t>
            </a:r>
          </a:p>
          <a:p>
            <a:pPr lvl="1"/>
            <a:r>
              <a:rPr lang="en-US" dirty="0"/>
              <a:t>at a given moment in time, or</a:t>
            </a:r>
          </a:p>
          <a:p>
            <a:pPr lvl="1"/>
            <a:r>
              <a:rPr lang="en-US" dirty="0"/>
              <a:t>on average during an interval of time</a:t>
            </a:r>
          </a:p>
        </p:txBody>
      </p:sp>
      <p:sp>
        <p:nvSpPr>
          <p:cNvPr id="4" name="Footer Placeholder 3">
            <a:extLst>
              <a:ext uri="{FF2B5EF4-FFF2-40B4-BE49-F238E27FC236}">
                <a16:creationId xmlns="" xmlns:a16="http://schemas.microsoft.com/office/drawing/2014/main" id="{E6D76D24-D7F6-46AD-9802-F3FB476A6E8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9010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3" name="Content Placeholder 2"/>
          <p:cNvSpPr>
            <a:spLocks noGrp="1"/>
          </p:cNvSpPr>
          <p:nvPr>
            <p:ph idx="1"/>
          </p:nvPr>
        </p:nvSpPr>
        <p:spPr/>
        <p:txBody>
          <a:bodyPr>
            <a:normAutofit/>
          </a:bodyPr>
          <a:lstStyle/>
          <a:p>
            <a:r>
              <a:rPr lang="en-US" dirty="0"/>
              <a:t>What is concurrency?</a:t>
            </a:r>
          </a:p>
          <a:p>
            <a:r>
              <a:rPr lang="en-US" dirty="0"/>
              <a:t>What is parallelism?</a:t>
            </a:r>
          </a:p>
          <a:p>
            <a:r>
              <a:rPr lang="en-US" dirty="0"/>
              <a:t>How are they related? How do they differ?</a:t>
            </a:r>
          </a:p>
          <a:p>
            <a:pPr marL="0" indent="0" algn="ctr">
              <a:buNone/>
            </a:pPr>
            <a:r>
              <a:rPr lang="en-US" dirty="0"/>
              <a:t>Discussion: 5 mins</a:t>
            </a:r>
          </a:p>
          <a:p>
            <a:pPr marL="577850" lvl="2" indent="0">
              <a:buNone/>
            </a:pPr>
            <a:endParaRPr lang="en-US" dirty="0"/>
          </a:p>
        </p:txBody>
      </p:sp>
      <p:sp>
        <p:nvSpPr>
          <p:cNvPr id="4" name="Footer Placeholder 3">
            <a:extLst>
              <a:ext uri="{FF2B5EF4-FFF2-40B4-BE49-F238E27FC236}">
                <a16:creationId xmlns="" xmlns:a16="http://schemas.microsoft.com/office/drawing/2014/main" id="{84C7B0B4-C11C-462A-85A8-2DAF6073595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8307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1010254" y="1801691"/>
            <a:ext cx="3944800" cy="4875897"/>
          </a:xfrm>
          <a:prstGeom prst="round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a:t>
            </a:r>
          </a:p>
        </p:txBody>
      </p:sp>
      <p:sp>
        <p:nvSpPr>
          <p:cNvPr id="42" name="Rectangle 41"/>
          <p:cNvSpPr/>
          <p:nvPr/>
        </p:nvSpPr>
        <p:spPr>
          <a:xfrm>
            <a:off x="2192953" y="2405480"/>
            <a:ext cx="2319514" cy="2492862"/>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Registers</a:t>
            </a:r>
          </a:p>
        </p:txBody>
      </p:sp>
      <p:sp>
        <p:nvSpPr>
          <p:cNvPr id="35" name="Rectangle 34"/>
          <p:cNvSpPr/>
          <p:nvPr/>
        </p:nvSpPr>
        <p:spPr>
          <a:xfrm>
            <a:off x="5541964" y="1654964"/>
            <a:ext cx="2973033" cy="5022625"/>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a:solidFill>
                  <a:srgbClr val="333333"/>
                </a:solidFill>
              </a:rPr>
              <a:t>Main Memory</a:t>
            </a:r>
          </a:p>
        </p:txBody>
      </p:sp>
      <p:sp>
        <p:nvSpPr>
          <p:cNvPr id="2" name="Title 1"/>
          <p:cNvSpPr>
            <a:spLocks noGrp="1"/>
          </p:cNvSpPr>
          <p:nvPr>
            <p:ph type="title"/>
          </p:nvPr>
        </p:nvSpPr>
        <p:spPr/>
        <p:txBody>
          <a:bodyPr/>
          <a:lstStyle/>
          <a:p>
            <a:r>
              <a:rPr lang="en-US" dirty="0"/>
              <a:t>Execution Context</a:t>
            </a:r>
          </a:p>
        </p:txBody>
      </p:sp>
      <p:sp>
        <p:nvSpPr>
          <p:cNvPr id="41" name="Rectangle 40"/>
          <p:cNvSpPr/>
          <p:nvPr/>
        </p:nvSpPr>
        <p:spPr>
          <a:xfrm>
            <a:off x="3537174" y="2819207"/>
            <a:ext cx="756526" cy="336773"/>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IP</a:t>
            </a:r>
          </a:p>
        </p:txBody>
      </p:sp>
      <p:cxnSp>
        <p:nvCxnSpPr>
          <p:cNvPr id="44" name="Elbow Connector 43"/>
          <p:cNvCxnSpPr>
            <a:stCxn id="41" idx="3"/>
            <a:endCxn id="98" idx="1"/>
          </p:cNvCxnSpPr>
          <p:nvPr/>
        </p:nvCxnSpPr>
        <p:spPr>
          <a:xfrm>
            <a:off x="4293700" y="2987594"/>
            <a:ext cx="1981035" cy="15"/>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6" name="Manual Operation 45"/>
          <p:cNvSpPr/>
          <p:nvPr/>
        </p:nvSpPr>
        <p:spPr>
          <a:xfrm>
            <a:off x="2751738" y="5474856"/>
            <a:ext cx="1125711" cy="615800"/>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cxnSp>
        <p:nvCxnSpPr>
          <p:cNvPr id="47" name="Straight Arrow Connector 46"/>
          <p:cNvCxnSpPr/>
          <p:nvPr/>
        </p:nvCxnSpPr>
        <p:spPr>
          <a:xfrm>
            <a:off x="2982654" y="4719542"/>
            <a:ext cx="0" cy="755314"/>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644992" y="4719542"/>
            <a:ext cx="0" cy="755314"/>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46" idx="2"/>
            <a:endCxn id="59" idx="1"/>
          </p:cNvCxnSpPr>
          <p:nvPr/>
        </p:nvCxnSpPr>
        <p:spPr>
          <a:xfrm rot="5400000" flipH="1">
            <a:off x="2152150" y="4928212"/>
            <a:ext cx="1568362" cy="756526"/>
          </a:xfrm>
          <a:prstGeom prst="bentConnector4">
            <a:avLst>
              <a:gd name="adj1" fmla="val -14576"/>
              <a:gd name="adj2" fmla="val 130217"/>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rot="16200000">
            <a:off x="3602847" y="5543263"/>
            <a:ext cx="1487309" cy="47627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MMU</a:t>
            </a:r>
          </a:p>
        </p:txBody>
      </p:sp>
      <p:sp>
        <p:nvSpPr>
          <p:cNvPr id="51" name="Rectangle 50"/>
          <p:cNvSpPr/>
          <p:nvPr/>
        </p:nvSpPr>
        <p:spPr>
          <a:xfrm>
            <a:off x="1270029" y="2742238"/>
            <a:ext cx="743251" cy="318484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p>
        </p:txBody>
      </p:sp>
      <p:sp>
        <p:nvSpPr>
          <p:cNvPr id="59" name="Rectangle 58"/>
          <p:cNvSpPr/>
          <p:nvPr/>
        </p:nvSpPr>
        <p:spPr>
          <a:xfrm>
            <a:off x="2558068" y="4325045"/>
            <a:ext cx="1550297" cy="394497"/>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GPRs</a:t>
            </a:r>
          </a:p>
        </p:txBody>
      </p:sp>
      <p:sp>
        <p:nvSpPr>
          <p:cNvPr id="69" name="Rectangle 68"/>
          <p:cNvSpPr/>
          <p:nvPr/>
        </p:nvSpPr>
        <p:spPr>
          <a:xfrm>
            <a:off x="3537174" y="3230718"/>
            <a:ext cx="756526" cy="336773"/>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BP</a:t>
            </a:r>
          </a:p>
        </p:txBody>
      </p:sp>
      <p:sp>
        <p:nvSpPr>
          <p:cNvPr id="70" name="Rectangle 69"/>
          <p:cNvSpPr/>
          <p:nvPr/>
        </p:nvSpPr>
        <p:spPr>
          <a:xfrm>
            <a:off x="3537174" y="3608199"/>
            <a:ext cx="756526" cy="336773"/>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SP</a:t>
            </a:r>
          </a:p>
        </p:txBody>
      </p:sp>
      <p:sp>
        <p:nvSpPr>
          <p:cNvPr id="74" name="Rectangle 73"/>
          <p:cNvSpPr/>
          <p:nvPr/>
        </p:nvSpPr>
        <p:spPr>
          <a:xfrm>
            <a:off x="2424609" y="3230718"/>
            <a:ext cx="889985" cy="336773"/>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Status</a:t>
            </a:r>
          </a:p>
        </p:txBody>
      </p:sp>
      <p:cxnSp>
        <p:nvCxnSpPr>
          <p:cNvPr id="75" name="Elbow Connector 74"/>
          <p:cNvCxnSpPr>
            <a:stCxn id="69" idx="3"/>
            <a:endCxn id="104" idx="1"/>
          </p:cNvCxnSpPr>
          <p:nvPr/>
        </p:nvCxnSpPr>
        <p:spPr>
          <a:xfrm>
            <a:off x="4293700" y="3399105"/>
            <a:ext cx="1981035" cy="1077083"/>
          </a:xfrm>
          <a:prstGeom prst="bentConnector3">
            <a:avLst>
              <a:gd name="adj1" fmla="val 50000"/>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70" idx="3"/>
            <a:endCxn id="105" idx="1"/>
          </p:cNvCxnSpPr>
          <p:nvPr/>
        </p:nvCxnSpPr>
        <p:spPr>
          <a:xfrm>
            <a:off x="4293700" y="3776586"/>
            <a:ext cx="1981035" cy="1017147"/>
          </a:xfrm>
          <a:prstGeom prst="bentConnector3">
            <a:avLst>
              <a:gd name="adj1" fmla="val 4514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6274735" y="5495712"/>
            <a:ext cx="1452842" cy="102934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95" name="TextBox 94"/>
          <p:cNvSpPr txBox="1"/>
          <p:nvPr/>
        </p:nvSpPr>
        <p:spPr>
          <a:xfrm>
            <a:off x="6684403" y="5116450"/>
            <a:ext cx="633507" cy="338554"/>
          </a:xfrm>
          <a:prstGeom prst="rect">
            <a:avLst/>
          </a:prstGeom>
          <a:noFill/>
        </p:spPr>
        <p:txBody>
          <a:bodyPr wrap="none" rtlCol="0">
            <a:spAutoFit/>
          </a:bodyPr>
          <a:lstStyle/>
          <a:p>
            <a:r>
              <a:rPr lang="en-US" sz="1600" dirty="0">
                <a:solidFill>
                  <a:srgbClr val="333333"/>
                </a:solidFill>
              </a:rPr>
              <a:t>Data</a:t>
            </a:r>
          </a:p>
        </p:txBody>
      </p:sp>
      <p:sp>
        <p:nvSpPr>
          <p:cNvPr id="96" name="Left-Right Arrow 95"/>
          <p:cNvSpPr/>
          <p:nvPr/>
        </p:nvSpPr>
        <p:spPr>
          <a:xfrm>
            <a:off x="4625447" y="5811625"/>
            <a:ext cx="868409"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274735" y="2511291"/>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solidFill>
                  <a:srgbClr val="333333"/>
                </a:solidFill>
                <a:latin typeface="Consolas"/>
                <a:cs typeface="Consolas"/>
              </a:rPr>
              <a:t>mul</a:t>
            </a:r>
            <a:r>
              <a:rPr lang="en-US" sz="1400" dirty="0">
                <a:solidFill>
                  <a:srgbClr val="333333"/>
                </a:solidFill>
                <a:latin typeface="Consolas"/>
                <a:cs typeface="Consolas"/>
              </a:rPr>
              <a:t> r1,r2</a:t>
            </a:r>
          </a:p>
        </p:txBody>
      </p:sp>
      <p:sp>
        <p:nvSpPr>
          <p:cNvPr id="24" name="TextBox 23"/>
          <p:cNvSpPr txBox="1"/>
          <p:nvPr/>
        </p:nvSpPr>
        <p:spPr>
          <a:xfrm>
            <a:off x="6094498" y="2122407"/>
            <a:ext cx="1813317" cy="338554"/>
          </a:xfrm>
          <a:prstGeom prst="rect">
            <a:avLst/>
          </a:prstGeom>
          <a:noFill/>
        </p:spPr>
        <p:txBody>
          <a:bodyPr wrap="none" rtlCol="0">
            <a:spAutoFit/>
          </a:bodyPr>
          <a:lstStyle/>
          <a:p>
            <a:pPr algn="ctr"/>
            <a:r>
              <a:rPr lang="en-US" sz="1600" dirty="0">
                <a:solidFill>
                  <a:srgbClr val="333333"/>
                </a:solidFill>
              </a:rPr>
              <a:t>Instruction Stream</a:t>
            </a:r>
          </a:p>
        </p:txBody>
      </p:sp>
      <p:sp>
        <p:nvSpPr>
          <p:cNvPr id="98" name="Rectangle 97"/>
          <p:cNvSpPr/>
          <p:nvPr/>
        </p:nvSpPr>
        <p:spPr>
          <a:xfrm>
            <a:off x="6274735" y="2828836"/>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add r3,r4</a:t>
            </a:r>
          </a:p>
        </p:txBody>
      </p:sp>
      <p:sp>
        <p:nvSpPr>
          <p:cNvPr id="99" name="Rectangle 98"/>
          <p:cNvSpPr/>
          <p:nvPr/>
        </p:nvSpPr>
        <p:spPr>
          <a:xfrm>
            <a:off x="6274735" y="3146381"/>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t>
            </a:r>
          </a:p>
        </p:txBody>
      </p:sp>
      <p:sp>
        <p:nvSpPr>
          <p:cNvPr id="102" name="Rectangle 101"/>
          <p:cNvSpPr/>
          <p:nvPr/>
        </p:nvSpPr>
        <p:spPr>
          <a:xfrm>
            <a:off x="6274735" y="3999870"/>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f()</a:t>
            </a:r>
          </a:p>
        </p:txBody>
      </p:sp>
      <p:sp>
        <p:nvSpPr>
          <p:cNvPr id="103" name="TextBox 102"/>
          <p:cNvSpPr txBox="1"/>
          <p:nvPr/>
        </p:nvSpPr>
        <p:spPr>
          <a:xfrm>
            <a:off x="6128778" y="3620608"/>
            <a:ext cx="1744756" cy="338554"/>
          </a:xfrm>
          <a:prstGeom prst="rect">
            <a:avLst/>
          </a:prstGeom>
          <a:noFill/>
        </p:spPr>
        <p:txBody>
          <a:bodyPr wrap="square" rtlCol="0">
            <a:spAutoFit/>
          </a:bodyPr>
          <a:lstStyle/>
          <a:p>
            <a:pPr algn="ctr"/>
            <a:r>
              <a:rPr lang="en-US" sz="1600" dirty="0">
                <a:solidFill>
                  <a:srgbClr val="333333"/>
                </a:solidFill>
              </a:rPr>
              <a:t>Call Stack</a:t>
            </a:r>
          </a:p>
        </p:txBody>
      </p:sp>
      <p:sp>
        <p:nvSpPr>
          <p:cNvPr id="104" name="Rectangle 103"/>
          <p:cNvSpPr/>
          <p:nvPr/>
        </p:nvSpPr>
        <p:spPr>
          <a:xfrm>
            <a:off x="6274735" y="4317415"/>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g()</a:t>
            </a:r>
          </a:p>
        </p:txBody>
      </p:sp>
      <p:sp>
        <p:nvSpPr>
          <p:cNvPr id="105" name="Rectangle 104"/>
          <p:cNvSpPr/>
          <p:nvPr/>
        </p:nvSpPr>
        <p:spPr>
          <a:xfrm>
            <a:off x="6274735" y="4634960"/>
            <a:ext cx="1452842" cy="31754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latin typeface="Consolas"/>
                <a:cs typeface="Consolas"/>
              </a:rPr>
              <a:t>...</a:t>
            </a:r>
          </a:p>
        </p:txBody>
      </p:sp>
      <p:sp>
        <p:nvSpPr>
          <p:cNvPr id="3" name="Footer Placeholder 2">
            <a:extLst>
              <a:ext uri="{FF2B5EF4-FFF2-40B4-BE49-F238E27FC236}">
                <a16:creationId xmlns="" xmlns:a16="http://schemas.microsoft.com/office/drawing/2014/main" id="{344C1A26-0C77-4E68-BBB4-B6E0C856C8F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5405047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Dependencies</a:t>
            </a:r>
          </a:p>
        </p:txBody>
      </p:sp>
      <p:sp>
        <p:nvSpPr>
          <p:cNvPr id="3" name="Content Placeholder 2"/>
          <p:cNvSpPr>
            <a:spLocks noGrp="1"/>
          </p:cNvSpPr>
          <p:nvPr>
            <p:ph idx="1"/>
          </p:nvPr>
        </p:nvSpPr>
        <p:spPr/>
        <p:txBody>
          <a:bodyPr/>
          <a:lstStyle/>
          <a:p>
            <a:r>
              <a:rPr lang="en-US" dirty="0"/>
              <a:t>The degree of concurrency that is achievable is dictated by the </a:t>
            </a:r>
            <a:r>
              <a:rPr lang="en-US" b="1" dirty="0"/>
              <a:t>dependencies</a:t>
            </a:r>
            <a:r>
              <a:rPr lang="en-US" dirty="0"/>
              <a:t> between tasks or data elements</a:t>
            </a:r>
          </a:p>
          <a:p>
            <a:pPr lvl="1"/>
            <a:r>
              <a:rPr lang="en-US" dirty="0"/>
              <a:t>Dependencies impose an order on tasks</a:t>
            </a:r>
          </a:p>
          <a:p>
            <a:r>
              <a:rPr lang="en-US" dirty="0"/>
              <a:t>For </a:t>
            </a:r>
            <a:r>
              <a:rPr lang="en-US" i="1" dirty="0"/>
              <a:t>N</a:t>
            </a:r>
            <a:r>
              <a:rPr lang="en-US" dirty="0"/>
              <a:t> tasks</a:t>
            </a:r>
            <a:r>
              <a:rPr lang="is-IS" dirty="0"/>
              <a:t>…</a:t>
            </a:r>
          </a:p>
          <a:p>
            <a:pPr lvl="1"/>
            <a:r>
              <a:rPr lang="en-US" dirty="0"/>
              <a:t>I</a:t>
            </a:r>
            <a:r>
              <a:rPr lang="is-IS" dirty="0"/>
              <a:t>f there are </a:t>
            </a:r>
            <a:r>
              <a:rPr lang="is-IS" b="1" dirty="0"/>
              <a:t>no dependencies</a:t>
            </a:r>
            <a:r>
              <a:rPr lang="is-IS" dirty="0"/>
              <a:t>, DOC = </a:t>
            </a:r>
            <a:r>
              <a:rPr lang="is-IS" i="1" dirty="0"/>
              <a:t>N</a:t>
            </a:r>
          </a:p>
          <a:p>
            <a:pPr lvl="1"/>
            <a:r>
              <a:rPr lang="is-IS" dirty="0"/>
              <a:t>If </a:t>
            </a:r>
            <a:r>
              <a:rPr lang="is-IS" b="1" dirty="0"/>
              <a:t>every</a:t>
            </a:r>
            <a:r>
              <a:rPr lang="is-IS" dirty="0"/>
              <a:t> task is dependent upon one other task, DOC = 1</a:t>
            </a:r>
            <a:endParaRPr lang="en-US" dirty="0"/>
          </a:p>
        </p:txBody>
      </p:sp>
      <p:sp>
        <p:nvSpPr>
          <p:cNvPr id="4" name="Footer Placeholder 3">
            <a:extLst>
              <a:ext uri="{FF2B5EF4-FFF2-40B4-BE49-F238E27FC236}">
                <a16:creationId xmlns="" xmlns:a16="http://schemas.microsoft.com/office/drawing/2014/main" id="{FD3908D6-0B61-4ECC-BC54-6FD5344E30E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42432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4072983" y="5684276"/>
            <a:ext cx="126275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3829991" y="4754584"/>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0" name="Rectangle 69"/>
          <p:cNvSpPr/>
          <p:nvPr/>
        </p:nvSpPr>
        <p:spPr>
          <a:xfrm>
            <a:off x="3828483" y="4289738"/>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Dependencies</a:t>
            </a:r>
          </a:p>
        </p:txBody>
      </p:sp>
      <p:sp>
        <p:nvSpPr>
          <p:cNvPr id="4" name="Rectangle 3"/>
          <p:cNvSpPr/>
          <p:nvPr/>
        </p:nvSpPr>
        <p:spPr>
          <a:xfrm>
            <a:off x="2058500" y="4289738"/>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273736"/>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2058500" y="4754584"/>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5334224" y="4754584"/>
            <a:ext cx="2597807"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738582"/>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2058500" y="5684276"/>
            <a:ext cx="223130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668274"/>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3524300" y="5219430"/>
            <a:ext cx="18099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203428"/>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2058500" y="5219430"/>
            <a:ext cx="14658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grpSp>
        <p:nvGrpSpPr>
          <p:cNvPr id="64" name="Group 63"/>
          <p:cNvGrpSpPr/>
          <p:nvPr/>
        </p:nvGrpSpPr>
        <p:grpSpPr>
          <a:xfrm>
            <a:off x="4582862" y="1632616"/>
            <a:ext cx="3634827" cy="2089808"/>
            <a:chOff x="1068552" y="1580055"/>
            <a:chExt cx="3634827" cy="2089808"/>
          </a:xfrm>
        </p:grpSpPr>
        <p:cxnSp>
          <p:nvCxnSpPr>
            <p:cNvPr id="10" name="Straight Arrow Connector 9"/>
            <p:cNvCxnSpPr>
              <a:stCxn id="29" idx="2"/>
              <a:endCxn id="27" idx="5"/>
            </p:cNvCxnSpPr>
            <p:nvPr/>
          </p:nvCxnSpPr>
          <p:spPr>
            <a:xfrm flipH="1" flipV="1">
              <a:off x="3361033" y="2148227"/>
              <a:ext cx="676691" cy="41980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9" idx="2"/>
              <a:endCxn id="25" idx="6"/>
            </p:cNvCxnSpPr>
            <p:nvPr/>
          </p:nvCxnSpPr>
          <p:spPr>
            <a:xfrm flipH="1">
              <a:off x="2399862" y="2568028"/>
              <a:ext cx="1637862"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9" idx="2"/>
              <a:endCxn id="28" idx="7"/>
            </p:cNvCxnSpPr>
            <p:nvPr/>
          </p:nvCxnSpPr>
          <p:spPr>
            <a:xfrm flipH="1">
              <a:off x="2896827" y="2568028"/>
              <a:ext cx="1140897" cy="533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9" idx="2"/>
              <a:endCxn id="38" idx="0"/>
            </p:cNvCxnSpPr>
            <p:nvPr/>
          </p:nvCxnSpPr>
          <p:spPr>
            <a:xfrm flipH="1">
              <a:off x="3757448" y="2568028"/>
              <a:ext cx="280276" cy="43618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734207"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1068552"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2792861" y="1580055"/>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2328655"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4037724"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3424620"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47" name="Straight Arrow Connector 46"/>
            <p:cNvCxnSpPr>
              <a:stCxn id="28" idx="2"/>
              <a:endCxn id="26" idx="6"/>
            </p:cNvCxnSpPr>
            <p:nvPr/>
          </p:nvCxnSpPr>
          <p:spPr>
            <a:xfrm flipH="1">
              <a:off x="1734207" y="3337036"/>
              <a:ext cx="59444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cxnSp>
        <p:nvCxnSpPr>
          <p:cNvPr id="66" name="Straight Arrow Connector 65"/>
          <p:cNvCxnSpPr/>
          <p:nvPr/>
        </p:nvCxnSpPr>
        <p:spPr>
          <a:xfrm>
            <a:off x="1978927" y="6249681"/>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177860"/>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2998936" y="175475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779463" y="3721671"/>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sp>
        <p:nvSpPr>
          <p:cNvPr id="32" name="TextBox 31"/>
          <p:cNvSpPr txBox="1"/>
          <p:nvPr/>
        </p:nvSpPr>
        <p:spPr>
          <a:xfrm>
            <a:off x="2893794" y="2696639"/>
            <a:ext cx="1396010" cy="369332"/>
          </a:xfrm>
          <a:prstGeom prst="rect">
            <a:avLst/>
          </a:prstGeom>
          <a:noFill/>
        </p:spPr>
        <p:txBody>
          <a:bodyPr wrap="none" rtlCol="0">
            <a:spAutoFit/>
          </a:bodyPr>
          <a:lstStyle/>
          <a:p>
            <a:pPr algn="ctr"/>
            <a:r>
              <a:rPr lang="en-US" dirty="0" err="1">
                <a:solidFill>
                  <a:schemeClr val="bg2"/>
                </a:solidFill>
              </a:rPr>
              <a:t>DOC</a:t>
            </a:r>
            <a:r>
              <a:rPr lang="en-US" baseline="-25000" dirty="0" err="1">
                <a:solidFill>
                  <a:schemeClr val="bg2"/>
                </a:solidFill>
              </a:rPr>
              <a:t>max</a:t>
            </a:r>
            <a:r>
              <a:rPr lang="en-US" dirty="0">
                <a:solidFill>
                  <a:schemeClr val="bg2"/>
                </a:solidFill>
              </a:rPr>
              <a:t> = 4</a:t>
            </a:r>
          </a:p>
        </p:txBody>
      </p:sp>
      <p:sp>
        <p:nvSpPr>
          <p:cNvPr id="3" name="Footer Placeholder 2">
            <a:extLst>
              <a:ext uri="{FF2B5EF4-FFF2-40B4-BE49-F238E27FC236}">
                <a16:creationId xmlns="" xmlns:a16="http://schemas.microsoft.com/office/drawing/2014/main" id="{F0F54DAC-1274-4501-A991-6780D9F6C8A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5462305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058501" y="4590444"/>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2058500" y="4110943"/>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2" name="Rectangle 51"/>
          <p:cNvSpPr/>
          <p:nvPr/>
        </p:nvSpPr>
        <p:spPr>
          <a:xfrm>
            <a:off x="2058501" y="5066153"/>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3" name="Rectangle 52"/>
          <p:cNvSpPr/>
          <p:nvPr/>
        </p:nvSpPr>
        <p:spPr>
          <a:xfrm>
            <a:off x="2058501" y="552518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Dependencies</a:t>
            </a:r>
          </a:p>
        </p:txBody>
      </p:sp>
      <p:sp>
        <p:nvSpPr>
          <p:cNvPr id="4" name="Rectangle 3"/>
          <p:cNvSpPr/>
          <p:nvPr/>
        </p:nvSpPr>
        <p:spPr>
          <a:xfrm>
            <a:off x="2058500" y="4110943"/>
            <a:ext cx="980741"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104458"/>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2058500" y="4590444"/>
            <a:ext cx="15240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2058501" y="5525189"/>
            <a:ext cx="62361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569304"/>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2667090" y="5525189"/>
            <a:ext cx="1005196"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498996"/>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2058500" y="5066153"/>
            <a:ext cx="8866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034150"/>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3039241" y="4110943"/>
            <a:ext cx="689928"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5" name="Oval 24"/>
          <p:cNvSpPr/>
          <p:nvPr/>
        </p:nvSpPr>
        <p:spPr>
          <a:xfrm>
            <a:off x="2661581"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3771922"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1551240"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4882263"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7102944" y="2200787"/>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5992604"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66" name="Straight Arrow Connector 65"/>
          <p:cNvCxnSpPr/>
          <p:nvPr/>
        </p:nvCxnSpPr>
        <p:spPr>
          <a:xfrm>
            <a:off x="1978927" y="6080403"/>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008582"/>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406384" y="163261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324023" y="3468406"/>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sp>
        <p:nvSpPr>
          <p:cNvPr id="33" name="TextBox 32"/>
          <p:cNvSpPr txBox="1"/>
          <p:nvPr/>
        </p:nvSpPr>
        <p:spPr>
          <a:xfrm>
            <a:off x="6554202" y="3098801"/>
            <a:ext cx="1127044" cy="369332"/>
          </a:xfrm>
          <a:prstGeom prst="rect">
            <a:avLst/>
          </a:prstGeom>
          <a:noFill/>
        </p:spPr>
        <p:txBody>
          <a:bodyPr wrap="none" rtlCol="0">
            <a:spAutoFit/>
          </a:bodyPr>
          <a:lstStyle/>
          <a:p>
            <a:pPr algn="ctr"/>
            <a:r>
              <a:rPr lang="en-US" dirty="0">
                <a:solidFill>
                  <a:schemeClr val="bg2"/>
                </a:solidFill>
              </a:rPr>
              <a:t>DOC = 6</a:t>
            </a:r>
          </a:p>
        </p:txBody>
      </p:sp>
      <p:sp>
        <p:nvSpPr>
          <p:cNvPr id="3" name="Footer Placeholder 2">
            <a:extLst>
              <a:ext uri="{FF2B5EF4-FFF2-40B4-BE49-F238E27FC236}">
                <a16:creationId xmlns="" xmlns:a16="http://schemas.microsoft.com/office/drawing/2014/main" id="{F7694585-CB13-4212-8398-2FF395139EA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4706003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2058500" y="4585306"/>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Dependencies</a:t>
            </a:r>
          </a:p>
        </p:txBody>
      </p:sp>
      <p:sp>
        <p:nvSpPr>
          <p:cNvPr id="4" name="Rectangle 3"/>
          <p:cNvSpPr/>
          <p:nvPr/>
        </p:nvSpPr>
        <p:spPr>
          <a:xfrm>
            <a:off x="2058500" y="4120460"/>
            <a:ext cx="980741"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104458"/>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3039242" y="4120460"/>
            <a:ext cx="15240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7144990" y="4120460"/>
            <a:ext cx="62361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569304"/>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6139793" y="4120460"/>
            <a:ext cx="1005196"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498996"/>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5253169" y="4120460"/>
            <a:ext cx="8866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034150"/>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4563241" y="4120460"/>
            <a:ext cx="689928"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cxnSp>
        <p:nvCxnSpPr>
          <p:cNvPr id="10" name="Straight Arrow Connector 9"/>
          <p:cNvCxnSpPr>
            <a:stCxn id="25" idx="2"/>
            <a:endCxn id="27" idx="6"/>
          </p:cNvCxnSpPr>
          <p:nvPr/>
        </p:nvCxnSpPr>
        <p:spPr>
          <a:xfrm flipH="1">
            <a:off x="2216895"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6" idx="2"/>
            <a:endCxn id="25" idx="6"/>
          </p:cNvCxnSpPr>
          <p:nvPr/>
        </p:nvCxnSpPr>
        <p:spPr>
          <a:xfrm flipH="1">
            <a:off x="3327236"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8" idx="2"/>
            <a:endCxn id="28" idx="6"/>
          </p:cNvCxnSpPr>
          <p:nvPr/>
        </p:nvCxnSpPr>
        <p:spPr>
          <a:xfrm flipH="1">
            <a:off x="5547918"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9" idx="2"/>
            <a:endCxn id="38" idx="6"/>
          </p:cNvCxnSpPr>
          <p:nvPr/>
        </p:nvCxnSpPr>
        <p:spPr>
          <a:xfrm flipH="1">
            <a:off x="6658259" y="2533615"/>
            <a:ext cx="444685" cy="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661581"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3771922"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1551240"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4882263"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7102944" y="2200787"/>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5992604"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47" name="Straight Arrow Connector 46"/>
          <p:cNvCxnSpPr>
            <a:stCxn id="28" idx="2"/>
            <a:endCxn id="26" idx="6"/>
          </p:cNvCxnSpPr>
          <p:nvPr/>
        </p:nvCxnSpPr>
        <p:spPr>
          <a:xfrm flipH="1">
            <a:off x="4437577"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978927" y="6080403"/>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008582"/>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406384" y="163261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324023" y="3468406"/>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sp>
        <p:nvSpPr>
          <p:cNvPr id="52" name="Rectangle 51"/>
          <p:cNvSpPr/>
          <p:nvPr/>
        </p:nvSpPr>
        <p:spPr>
          <a:xfrm>
            <a:off x="2058501" y="5066153"/>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3" name="Rectangle 52"/>
          <p:cNvSpPr/>
          <p:nvPr/>
        </p:nvSpPr>
        <p:spPr>
          <a:xfrm>
            <a:off x="2058501" y="5525104"/>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65" name="TextBox 64"/>
          <p:cNvSpPr txBox="1"/>
          <p:nvPr/>
        </p:nvSpPr>
        <p:spPr>
          <a:xfrm>
            <a:off x="6562487" y="3098801"/>
            <a:ext cx="1110475" cy="369332"/>
          </a:xfrm>
          <a:prstGeom prst="rect">
            <a:avLst/>
          </a:prstGeom>
          <a:noFill/>
        </p:spPr>
        <p:txBody>
          <a:bodyPr wrap="none" rtlCol="0">
            <a:spAutoFit/>
          </a:bodyPr>
          <a:lstStyle/>
          <a:p>
            <a:pPr algn="ctr"/>
            <a:r>
              <a:rPr lang="en-US" dirty="0">
                <a:solidFill>
                  <a:schemeClr val="bg2"/>
                </a:solidFill>
              </a:rPr>
              <a:t>DOC = 1</a:t>
            </a:r>
          </a:p>
        </p:txBody>
      </p:sp>
      <p:sp>
        <p:nvSpPr>
          <p:cNvPr id="3" name="Footer Placeholder 2">
            <a:extLst>
              <a:ext uri="{FF2B5EF4-FFF2-40B4-BE49-F238E27FC236}">
                <a16:creationId xmlns="" xmlns:a16="http://schemas.microsoft.com/office/drawing/2014/main" id="{C7181DA1-8205-4570-9864-DC16A3B107B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7032882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058500" y="4120281"/>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2058500" y="4585306"/>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2" name="Rectangle 51"/>
          <p:cNvSpPr/>
          <p:nvPr/>
        </p:nvSpPr>
        <p:spPr>
          <a:xfrm>
            <a:off x="2058501" y="5066153"/>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53" name="Rectangle 52"/>
          <p:cNvSpPr/>
          <p:nvPr/>
        </p:nvSpPr>
        <p:spPr>
          <a:xfrm>
            <a:off x="2058501" y="5525104"/>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Dependencies</a:t>
            </a:r>
          </a:p>
        </p:txBody>
      </p:sp>
      <p:sp>
        <p:nvSpPr>
          <p:cNvPr id="4" name="Rectangle 3"/>
          <p:cNvSpPr/>
          <p:nvPr/>
        </p:nvSpPr>
        <p:spPr>
          <a:xfrm>
            <a:off x="2058500" y="4120460"/>
            <a:ext cx="980741"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104458"/>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3039242" y="4585484"/>
            <a:ext cx="15240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7144990" y="4585306"/>
            <a:ext cx="62361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569304"/>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6139793" y="4120460"/>
            <a:ext cx="1005196"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498996"/>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5253169" y="5530999"/>
            <a:ext cx="8866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034150"/>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4563242" y="5066153"/>
            <a:ext cx="689928"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cxnSp>
        <p:nvCxnSpPr>
          <p:cNvPr id="10" name="Straight Arrow Connector 9"/>
          <p:cNvCxnSpPr>
            <a:stCxn id="25" idx="2"/>
            <a:endCxn id="27" idx="6"/>
          </p:cNvCxnSpPr>
          <p:nvPr/>
        </p:nvCxnSpPr>
        <p:spPr>
          <a:xfrm flipH="1">
            <a:off x="2216895"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6" idx="2"/>
            <a:endCxn id="25" idx="6"/>
          </p:cNvCxnSpPr>
          <p:nvPr/>
        </p:nvCxnSpPr>
        <p:spPr>
          <a:xfrm flipH="1">
            <a:off x="3327236"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8" idx="2"/>
            <a:endCxn id="28" idx="6"/>
          </p:cNvCxnSpPr>
          <p:nvPr/>
        </p:nvCxnSpPr>
        <p:spPr>
          <a:xfrm flipH="1">
            <a:off x="5547918"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9" idx="2"/>
            <a:endCxn id="38" idx="6"/>
          </p:cNvCxnSpPr>
          <p:nvPr/>
        </p:nvCxnSpPr>
        <p:spPr>
          <a:xfrm flipH="1">
            <a:off x="6658259" y="2533615"/>
            <a:ext cx="444685" cy="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661581"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3771922"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1551240"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4882263"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7102944" y="2200787"/>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5992604" y="220078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47" name="Straight Arrow Connector 46"/>
          <p:cNvCxnSpPr>
            <a:stCxn id="28" idx="2"/>
            <a:endCxn id="26" idx="6"/>
          </p:cNvCxnSpPr>
          <p:nvPr/>
        </p:nvCxnSpPr>
        <p:spPr>
          <a:xfrm flipH="1">
            <a:off x="4437577" y="2533616"/>
            <a:ext cx="444686"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978927" y="6080403"/>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008582"/>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406384" y="163261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324023" y="3468406"/>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sp>
        <p:nvSpPr>
          <p:cNvPr id="65" name="TextBox 64"/>
          <p:cNvSpPr txBox="1"/>
          <p:nvPr/>
        </p:nvSpPr>
        <p:spPr>
          <a:xfrm>
            <a:off x="6562487" y="3098801"/>
            <a:ext cx="1110475" cy="369332"/>
          </a:xfrm>
          <a:prstGeom prst="rect">
            <a:avLst/>
          </a:prstGeom>
          <a:noFill/>
        </p:spPr>
        <p:txBody>
          <a:bodyPr wrap="none" rtlCol="0">
            <a:spAutoFit/>
          </a:bodyPr>
          <a:lstStyle/>
          <a:p>
            <a:pPr algn="ctr"/>
            <a:r>
              <a:rPr lang="en-US" dirty="0">
                <a:solidFill>
                  <a:schemeClr val="bg2"/>
                </a:solidFill>
              </a:rPr>
              <a:t>DOC = 1</a:t>
            </a:r>
          </a:p>
        </p:txBody>
      </p:sp>
      <p:sp>
        <p:nvSpPr>
          <p:cNvPr id="3" name="Footer Placeholder 2">
            <a:extLst>
              <a:ext uri="{FF2B5EF4-FFF2-40B4-BE49-F238E27FC236}">
                <a16:creationId xmlns="" xmlns:a16="http://schemas.microsoft.com/office/drawing/2014/main" id="{A94AFD9E-F315-4713-BE55-4F8854AC03D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5233763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Points</a:t>
            </a:r>
          </a:p>
        </p:txBody>
      </p:sp>
      <p:sp>
        <p:nvSpPr>
          <p:cNvPr id="3" name="Content Placeholder 2"/>
          <p:cNvSpPr>
            <a:spLocks noGrp="1"/>
          </p:cNvSpPr>
          <p:nvPr>
            <p:ph idx="1"/>
          </p:nvPr>
        </p:nvSpPr>
        <p:spPr/>
        <p:txBody>
          <a:bodyPr/>
          <a:lstStyle/>
          <a:p>
            <a:r>
              <a:rPr lang="en-US" dirty="0"/>
              <a:t>Each dependency creates a </a:t>
            </a:r>
            <a:r>
              <a:rPr lang="en-US" b="1" dirty="0"/>
              <a:t>sync point</a:t>
            </a:r>
          </a:p>
          <a:p>
            <a:pPr lvl="1"/>
            <a:r>
              <a:rPr lang="en-US" dirty="0"/>
              <a:t>A point in time at which multiple parallel tasks must </a:t>
            </a:r>
            <a:r>
              <a:rPr lang="en-US" b="1" dirty="0"/>
              <a:t>synchronize</a:t>
            </a:r>
            <a:r>
              <a:rPr lang="en-US" dirty="0"/>
              <a:t> in order to impose </a:t>
            </a:r>
            <a:r>
              <a:rPr lang="en-US" b="1" dirty="0"/>
              <a:t>ordering</a:t>
            </a:r>
          </a:p>
          <a:p>
            <a:pPr lvl="1"/>
            <a:r>
              <a:rPr lang="en-US" dirty="0"/>
              <a:t>The first task to complete must </a:t>
            </a:r>
            <a:r>
              <a:rPr lang="en-US" b="1" dirty="0"/>
              <a:t>wait</a:t>
            </a:r>
            <a:r>
              <a:rPr lang="en-US" dirty="0"/>
              <a:t> until the last task completes</a:t>
            </a:r>
          </a:p>
          <a:p>
            <a:pPr lvl="1"/>
            <a:r>
              <a:rPr lang="en-US" dirty="0"/>
              <a:t>Every sync point creates the potential for </a:t>
            </a:r>
            <a:r>
              <a:rPr lang="en-US" b="1" dirty="0"/>
              <a:t>inefficient use</a:t>
            </a:r>
            <a:r>
              <a:rPr lang="en-US" dirty="0"/>
              <a:t> of system resources (hardware idle time)</a:t>
            </a:r>
          </a:p>
        </p:txBody>
      </p:sp>
      <p:sp>
        <p:nvSpPr>
          <p:cNvPr id="4" name="Footer Placeholder 3">
            <a:extLst>
              <a:ext uri="{FF2B5EF4-FFF2-40B4-BE49-F238E27FC236}">
                <a16:creationId xmlns="" xmlns:a16="http://schemas.microsoft.com/office/drawing/2014/main" id="{B0A308CE-B3EB-487B-B93A-D912135D30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5169777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Points</a:t>
            </a:r>
          </a:p>
        </p:txBody>
      </p:sp>
      <p:grpSp>
        <p:nvGrpSpPr>
          <p:cNvPr id="20" name="Group 19"/>
          <p:cNvGrpSpPr/>
          <p:nvPr/>
        </p:nvGrpSpPr>
        <p:grpSpPr>
          <a:xfrm>
            <a:off x="1211970" y="2230585"/>
            <a:ext cx="7150981" cy="3544209"/>
            <a:chOff x="1211970" y="2972205"/>
            <a:chExt cx="7150981" cy="3544209"/>
          </a:xfrm>
        </p:grpSpPr>
        <p:sp>
          <p:nvSpPr>
            <p:cNvPr id="72" name="Rectangle 71"/>
            <p:cNvSpPr/>
            <p:nvPr/>
          </p:nvSpPr>
          <p:spPr>
            <a:xfrm>
              <a:off x="4072983" y="5684276"/>
              <a:ext cx="126275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3829991" y="4754584"/>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0" name="Rectangle 69"/>
            <p:cNvSpPr/>
            <p:nvPr/>
          </p:nvSpPr>
          <p:spPr>
            <a:xfrm>
              <a:off x="3828483" y="4289738"/>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2058500" y="4289738"/>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273736"/>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2058500" y="4754584"/>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5334224" y="4754584"/>
              <a:ext cx="2597807"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738582"/>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2058500" y="5684276"/>
              <a:ext cx="223130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668274"/>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3524300" y="5219430"/>
              <a:ext cx="18099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203428"/>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2058500" y="5219430"/>
              <a:ext cx="14658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cxnSp>
          <p:nvCxnSpPr>
            <p:cNvPr id="66" name="Straight Arrow Connector 65"/>
            <p:cNvCxnSpPr/>
            <p:nvPr/>
          </p:nvCxnSpPr>
          <p:spPr>
            <a:xfrm>
              <a:off x="1978927" y="6249681"/>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177860"/>
              <a:ext cx="594663" cy="338554"/>
            </a:xfrm>
            <a:prstGeom prst="rect">
              <a:avLst/>
            </a:prstGeom>
            <a:noFill/>
          </p:spPr>
          <p:txBody>
            <a:bodyPr wrap="none" rtlCol="0">
              <a:spAutoFit/>
            </a:bodyPr>
            <a:lstStyle/>
            <a:p>
              <a:pPr algn="r"/>
              <a:r>
                <a:rPr lang="en-US" sz="1600" i="1" dirty="0">
                  <a:solidFill>
                    <a:schemeClr val="bg2"/>
                  </a:solidFill>
                </a:rPr>
                <a:t>time</a:t>
              </a:r>
            </a:p>
          </p:txBody>
        </p:sp>
        <p:cxnSp>
          <p:nvCxnSpPr>
            <p:cNvPr id="9" name="Straight Connector 8"/>
            <p:cNvCxnSpPr/>
            <p:nvPr/>
          </p:nvCxnSpPr>
          <p:spPr>
            <a:xfrm>
              <a:off x="5334224" y="4091003"/>
              <a:ext cx="0" cy="2013756"/>
            </a:xfrm>
            <a:prstGeom prst="line">
              <a:avLst/>
            </a:prstGeom>
            <a:ln w="38100">
              <a:solidFill>
                <a:srgbClr val="800000"/>
              </a:solidFill>
              <a:tailEnd type="non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30897" y="2972205"/>
              <a:ext cx="1201671" cy="338554"/>
            </a:xfrm>
            <a:prstGeom prst="rect">
              <a:avLst/>
            </a:prstGeom>
            <a:noFill/>
          </p:spPr>
          <p:txBody>
            <a:bodyPr wrap="none" rtlCol="0">
              <a:spAutoFit/>
            </a:bodyPr>
            <a:lstStyle/>
            <a:p>
              <a:pPr algn="r"/>
              <a:r>
                <a:rPr lang="en-US" sz="1600" dirty="0">
                  <a:solidFill>
                    <a:schemeClr val="bg2"/>
                  </a:solidFill>
                </a:rPr>
                <a:t>Sync Points</a:t>
              </a:r>
            </a:p>
          </p:txBody>
        </p:sp>
        <p:cxnSp>
          <p:nvCxnSpPr>
            <p:cNvPr id="35" name="Straight Connector 34"/>
            <p:cNvCxnSpPr/>
            <p:nvPr/>
          </p:nvCxnSpPr>
          <p:spPr>
            <a:xfrm>
              <a:off x="3524300" y="5106274"/>
              <a:ext cx="0" cy="526964"/>
            </a:xfrm>
            <a:prstGeom prst="line">
              <a:avLst/>
            </a:prstGeom>
            <a:ln w="38100">
              <a:solidFill>
                <a:srgbClr val="800000"/>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4" idx="2"/>
            </p:cNvCxnSpPr>
            <p:nvPr/>
          </p:nvCxnSpPr>
          <p:spPr>
            <a:xfrm flipH="1">
              <a:off x="3573516" y="3310759"/>
              <a:ext cx="1758217" cy="1795515"/>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4" idx="2"/>
            </p:cNvCxnSpPr>
            <p:nvPr/>
          </p:nvCxnSpPr>
          <p:spPr>
            <a:xfrm>
              <a:off x="5331733" y="3310759"/>
              <a:ext cx="0" cy="69193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sp>
        <p:nvSpPr>
          <p:cNvPr id="3" name="Footer Placeholder 2">
            <a:extLst>
              <a:ext uri="{FF2B5EF4-FFF2-40B4-BE49-F238E27FC236}">
                <a16:creationId xmlns="" xmlns:a16="http://schemas.microsoft.com/office/drawing/2014/main" id="{D644C72D-D475-49E6-BBAA-2EB5955720F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5438579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24116" y="5030325"/>
            <a:ext cx="286585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Sync Points</a:t>
            </a:r>
          </a:p>
        </p:txBody>
      </p:sp>
      <p:sp>
        <p:nvSpPr>
          <p:cNvPr id="71" name="Rectangle 70"/>
          <p:cNvSpPr/>
          <p:nvPr/>
        </p:nvSpPr>
        <p:spPr>
          <a:xfrm>
            <a:off x="3758506" y="4565479"/>
            <a:ext cx="193296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0" name="Rectangle 69"/>
          <p:cNvSpPr/>
          <p:nvPr/>
        </p:nvSpPr>
        <p:spPr>
          <a:xfrm>
            <a:off x="3756998" y="4100633"/>
            <a:ext cx="193296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p:cNvSpPr/>
          <p:nvPr/>
        </p:nvSpPr>
        <p:spPr>
          <a:xfrm>
            <a:off x="1987016" y="4100633"/>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140486" y="4084631"/>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1987016" y="4565479"/>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5691477" y="5030325"/>
            <a:ext cx="154981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2" name="TextBox 21"/>
          <p:cNvSpPr txBox="1"/>
          <p:nvPr/>
        </p:nvSpPr>
        <p:spPr>
          <a:xfrm>
            <a:off x="1140486" y="4549477"/>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23" name="TextBox 22"/>
          <p:cNvSpPr txBox="1"/>
          <p:nvPr/>
        </p:nvSpPr>
        <p:spPr>
          <a:xfrm>
            <a:off x="1140486" y="5014323"/>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1987016" y="5030325"/>
            <a:ext cx="14658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cxnSp>
        <p:nvCxnSpPr>
          <p:cNvPr id="66" name="Straight Arrow Connector 65"/>
          <p:cNvCxnSpPr/>
          <p:nvPr/>
        </p:nvCxnSpPr>
        <p:spPr>
          <a:xfrm>
            <a:off x="1978927" y="5508061"/>
            <a:ext cx="526236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789935" y="5436240"/>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3" name="Footer Placeholder 2">
            <a:extLst>
              <a:ext uri="{FF2B5EF4-FFF2-40B4-BE49-F238E27FC236}">
                <a16:creationId xmlns="" xmlns:a16="http://schemas.microsoft.com/office/drawing/2014/main" id="{D644C72D-D475-49E6-BBAA-2EB5955720FA}"/>
              </a:ext>
            </a:extLst>
          </p:cNvPr>
          <p:cNvSpPr>
            <a:spLocks noGrp="1"/>
          </p:cNvSpPr>
          <p:nvPr>
            <p:ph type="ftr" sz="quarter" idx="11"/>
          </p:nvPr>
        </p:nvSpPr>
        <p:spPr/>
        <p:txBody>
          <a:bodyPr/>
          <a:lstStyle/>
          <a:p>
            <a:r>
              <a:rPr lang="en-US"/>
              <a:t>© 2017 Jason Gregory</a:t>
            </a:r>
          </a:p>
        </p:txBody>
      </p:sp>
      <p:sp>
        <p:nvSpPr>
          <p:cNvPr id="27" name="Rectangle 26"/>
          <p:cNvSpPr/>
          <p:nvPr/>
        </p:nvSpPr>
        <p:spPr>
          <a:xfrm>
            <a:off x="3452816" y="5030325"/>
            <a:ext cx="548683"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sp>
        <p:nvSpPr>
          <p:cNvPr id="28" name="Rectangle 27"/>
          <p:cNvSpPr/>
          <p:nvPr/>
        </p:nvSpPr>
        <p:spPr>
          <a:xfrm>
            <a:off x="4898918" y="4565479"/>
            <a:ext cx="782960"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sp>
        <p:nvSpPr>
          <p:cNvPr id="29" name="Rectangle 28"/>
          <p:cNvSpPr/>
          <p:nvPr/>
        </p:nvSpPr>
        <p:spPr>
          <a:xfrm>
            <a:off x="2816027" y="3289748"/>
            <a:ext cx="286585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30" name="Rectangle 29"/>
          <p:cNvSpPr/>
          <p:nvPr/>
        </p:nvSpPr>
        <p:spPr>
          <a:xfrm>
            <a:off x="3750418" y="2824902"/>
            <a:ext cx="113637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32" name="Rectangle 31"/>
          <p:cNvSpPr/>
          <p:nvPr/>
        </p:nvSpPr>
        <p:spPr>
          <a:xfrm>
            <a:off x="3748909" y="2360056"/>
            <a:ext cx="113787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33" name="Rectangle 32"/>
          <p:cNvSpPr/>
          <p:nvPr/>
        </p:nvSpPr>
        <p:spPr>
          <a:xfrm>
            <a:off x="1978927" y="2360056"/>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36" name="TextBox 35"/>
          <p:cNvSpPr txBox="1"/>
          <p:nvPr/>
        </p:nvSpPr>
        <p:spPr>
          <a:xfrm>
            <a:off x="1132397" y="2344054"/>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37" name="Rectangle 36"/>
          <p:cNvSpPr/>
          <p:nvPr/>
        </p:nvSpPr>
        <p:spPr>
          <a:xfrm>
            <a:off x="1978927" y="2824902"/>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39" name="TextBox 38"/>
          <p:cNvSpPr txBox="1"/>
          <p:nvPr/>
        </p:nvSpPr>
        <p:spPr>
          <a:xfrm>
            <a:off x="1132397" y="2808900"/>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41" name="TextBox 40"/>
          <p:cNvSpPr txBox="1"/>
          <p:nvPr/>
        </p:nvSpPr>
        <p:spPr>
          <a:xfrm>
            <a:off x="1132397" y="3273746"/>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42" name="Rectangle 41"/>
          <p:cNvSpPr/>
          <p:nvPr/>
        </p:nvSpPr>
        <p:spPr>
          <a:xfrm>
            <a:off x="1978926" y="3289748"/>
            <a:ext cx="1565529"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46" name="Rectangle 45"/>
          <p:cNvSpPr/>
          <p:nvPr/>
        </p:nvSpPr>
        <p:spPr>
          <a:xfrm>
            <a:off x="4001499" y="5030325"/>
            <a:ext cx="1613831"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sp>
        <p:nvSpPr>
          <p:cNvPr id="47" name="Rectangle 46"/>
          <p:cNvSpPr/>
          <p:nvPr/>
        </p:nvSpPr>
        <p:spPr>
          <a:xfrm>
            <a:off x="5142794" y="4100633"/>
            <a:ext cx="548683"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sp>
        <p:nvSpPr>
          <p:cNvPr id="48" name="Rectangle 47"/>
          <p:cNvSpPr/>
          <p:nvPr/>
        </p:nvSpPr>
        <p:spPr>
          <a:xfrm>
            <a:off x="4001499" y="4100633"/>
            <a:ext cx="1141295"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cxnSp>
        <p:nvCxnSpPr>
          <p:cNvPr id="9" name="Straight Connector 8"/>
          <p:cNvCxnSpPr/>
          <p:nvPr/>
        </p:nvCxnSpPr>
        <p:spPr>
          <a:xfrm>
            <a:off x="5691476" y="3901898"/>
            <a:ext cx="0" cy="1536765"/>
          </a:xfrm>
          <a:prstGeom prst="line">
            <a:avLst/>
          </a:prstGeom>
          <a:ln w="38100">
            <a:solidFill>
              <a:srgbClr val="800000"/>
            </a:solidFill>
            <a:tailEnd type="non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886788" y="3289748"/>
            <a:ext cx="154981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cxnSp>
        <p:nvCxnSpPr>
          <p:cNvPr id="12" name="Straight Arrow Connector 11"/>
          <p:cNvCxnSpPr>
            <a:stCxn id="42" idx="3"/>
            <a:endCxn id="38" idx="1"/>
          </p:cNvCxnSpPr>
          <p:nvPr/>
        </p:nvCxnSpPr>
        <p:spPr>
          <a:xfrm>
            <a:off x="3544455" y="3443024"/>
            <a:ext cx="1342333"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541798" y="2228732"/>
            <a:ext cx="0" cy="1536765"/>
          </a:xfrm>
          <a:prstGeom prst="line">
            <a:avLst/>
          </a:prstGeom>
          <a:ln w="38100">
            <a:solidFill>
              <a:srgbClr val="800000"/>
            </a:solidFill>
            <a:tailEnd type="none"/>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3993252" y="2360056"/>
            <a:ext cx="790081" cy="306551"/>
          </a:xfrm>
          <a:prstGeom prst="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smtClean="0">
                <a:solidFill>
                  <a:srgbClr val="333333"/>
                </a:solidFill>
              </a:rPr>
              <a:t>other</a:t>
            </a:r>
            <a:endParaRPr lang="en-US" sz="1100" dirty="0">
              <a:solidFill>
                <a:srgbClr val="333333"/>
              </a:solidFill>
            </a:endParaRPr>
          </a:p>
        </p:txBody>
      </p:sp>
    </p:spTree>
    <p:extLst>
      <p:ext uri="{BB962C8B-B14F-4D97-AF65-F5344CB8AC3E}">
        <p14:creationId xmlns:p14="http://schemas.microsoft.com/office/powerpoint/2010/main" val="213996630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2017 Jason Gregory</a:t>
            </a:r>
            <a:endParaRPr lang="en-US" dirty="0"/>
          </a:p>
        </p:txBody>
      </p:sp>
      <p:sp>
        <p:nvSpPr>
          <p:cNvPr id="4" name="Content Placeholder 2"/>
          <p:cNvSpPr txBox="1">
            <a:spLocks/>
          </p:cNvSpPr>
          <p:nvPr/>
        </p:nvSpPr>
        <p:spPr>
          <a:xfrm>
            <a:off x="1098027" y="2452243"/>
            <a:ext cx="5235934" cy="234492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 </a:t>
            </a:r>
            <a:r>
              <a:rPr lang="en-US" sz="1600" dirty="0" smtClean="0">
                <a:latin typeface="Consolas"/>
                <a:cs typeface="Consolas"/>
              </a:rPr>
              <a:t>   </a:t>
            </a:r>
            <a:r>
              <a:rPr lang="en-US" sz="1600" dirty="0" err="1" smtClean="0">
                <a:latin typeface="Consolas"/>
                <a:cs typeface="Consolas"/>
              </a:rPr>
              <a:t>int</a:t>
            </a:r>
            <a:r>
              <a:rPr lang="en-US" sz="1600" dirty="0" smtClean="0">
                <a:latin typeface="Consolas"/>
                <a:cs typeface="Consolas"/>
              </a:rPr>
              <a:t> </a:t>
            </a:r>
            <a:r>
              <a:rPr lang="en-US" sz="1600" dirty="0">
                <a:latin typeface="Consolas"/>
                <a:cs typeface="Consolas"/>
              </a:rPr>
              <a:t>size = </a:t>
            </a:r>
            <a:r>
              <a:rPr lang="en-US" sz="1600" dirty="0" err="1">
                <a:latin typeface="Consolas"/>
                <a:cs typeface="Consolas"/>
              </a:rPr>
              <a:t>CalculateSize</a:t>
            </a:r>
            <a:r>
              <a:rPr lang="en-US" sz="1600" dirty="0">
                <a:latin typeface="Consolas"/>
                <a:cs typeface="Consolas"/>
              </a:rPr>
              <a:t>();</a:t>
            </a:r>
          </a:p>
          <a:p>
            <a:pPr marL="0" indent="0">
              <a:spcBef>
                <a:spcPts val="0"/>
              </a:spcBef>
              <a:buNone/>
            </a:pPr>
            <a:r>
              <a:rPr lang="en-US" sz="1600" dirty="0">
                <a:latin typeface="Consolas"/>
                <a:cs typeface="Consolas"/>
              </a:rPr>
              <a:t>    Item item = </a:t>
            </a:r>
            <a:r>
              <a:rPr lang="en-US" sz="1600" dirty="0" err="1">
                <a:latin typeface="Consolas"/>
                <a:cs typeface="Consolas"/>
              </a:rPr>
              <a:t>ProduceItem</a:t>
            </a:r>
            <a:r>
              <a:rPr lang="en-US" sz="1600" dirty="0">
                <a:latin typeface="Consolas"/>
                <a:cs typeface="Consolas"/>
              </a:rPr>
              <a:t>(size);</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a:t>
            </a:r>
            <a:r>
              <a:rPr lang="en-US" sz="1600" b="1" dirty="0" err="1">
                <a:latin typeface="Consolas"/>
                <a:cs typeface="Consolas"/>
              </a:rPr>
              <a:t>AddItemToQueue</a:t>
            </a:r>
            <a:r>
              <a:rPr lang="en-US" sz="1600" dirty="0">
                <a:latin typeface="Consolas"/>
                <a:cs typeface="Consolas"/>
              </a:rPr>
              <a:t>(&amp;</a:t>
            </a:r>
            <a:r>
              <a:rPr lang="en-US" sz="1600" dirty="0" err="1">
                <a:latin typeface="Consolas"/>
                <a:cs typeface="Consolas"/>
              </a:rPr>
              <a:t>g_queue</a:t>
            </a:r>
            <a:r>
              <a:rPr lang="en-US" sz="1600" dirty="0">
                <a:latin typeface="Consolas"/>
                <a:cs typeface="Consolas"/>
              </a:rPr>
              <a:t>, item);</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a:t>
            </a:r>
            <a:r>
              <a:rPr lang="en-US" sz="1600" dirty="0" err="1">
                <a:latin typeface="Consolas"/>
                <a:cs typeface="Consolas"/>
              </a:rPr>
              <a:t>FreeItem</a:t>
            </a:r>
            <a:r>
              <a:rPr lang="en-US" sz="1600" dirty="0">
                <a:latin typeface="Consolas"/>
                <a:cs typeface="Consolas"/>
              </a:rPr>
              <a:t>(item);</a:t>
            </a:r>
          </a:p>
          <a:p>
            <a:pPr marL="0" indent="0">
              <a:spcBef>
                <a:spcPts val="0"/>
              </a:spcBef>
              <a:buNone/>
            </a:pPr>
            <a:r>
              <a:rPr lang="en-US" sz="1600" dirty="0">
                <a:latin typeface="Consolas"/>
                <a:cs typeface="Consolas"/>
              </a:rPr>
              <a:t>    </a:t>
            </a:r>
            <a:r>
              <a:rPr lang="en-US" sz="1600" dirty="0" err="1">
                <a:latin typeface="Consolas"/>
                <a:cs typeface="Consolas"/>
              </a:rPr>
              <a:t>printf</a:t>
            </a:r>
            <a:r>
              <a:rPr lang="en-US" sz="1600" dirty="0">
                <a:latin typeface="Consolas"/>
                <a:cs typeface="Consolas"/>
              </a:rPr>
              <a:t>("success!\n");</a:t>
            </a:r>
          </a:p>
        </p:txBody>
      </p:sp>
      <p:cxnSp>
        <p:nvCxnSpPr>
          <p:cNvPr id="6" name="Straight Connector 5"/>
          <p:cNvCxnSpPr/>
          <p:nvPr/>
        </p:nvCxnSpPr>
        <p:spPr>
          <a:xfrm>
            <a:off x="1617870" y="3114515"/>
            <a:ext cx="3567404" cy="0"/>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17870" y="3630949"/>
            <a:ext cx="3567404" cy="0"/>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8" name="Right Brace 7"/>
          <p:cNvSpPr/>
          <p:nvPr/>
        </p:nvSpPr>
        <p:spPr>
          <a:xfrm>
            <a:off x="5347061" y="2273753"/>
            <a:ext cx="153698" cy="840762"/>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a:off x="5347061" y="3142245"/>
            <a:ext cx="153698" cy="462487"/>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5579296" y="2466193"/>
            <a:ext cx="1088609" cy="369332"/>
          </a:xfrm>
          <a:prstGeom prst="rect">
            <a:avLst/>
          </a:prstGeom>
          <a:noFill/>
        </p:spPr>
        <p:txBody>
          <a:bodyPr wrap="none" rtlCol="0">
            <a:spAutoFit/>
          </a:bodyPr>
          <a:lstStyle/>
          <a:p>
            <a:r>
              <a:rPr lang="en-US" dirty="0" smtClean="0">
                <a:solidFill>
                  <a:schemeClr val="bg2"/>
                </a:solidFill>
              </a:rPr>
              <a:t>preamble</a:t>
            </a:r>
          </a:p>
        </p:txBody>
      </p:sp>
      <p:sp>
        <p:nvSpPr>
          <p:cNvPr id="12" name="TextBox 11"/>
          <p:cNvSpPr txBox="1"/>
          <p:nvPr/>
        </p:nvSpPr>
        <p:spPr>
          <a:xfrm>
            <a:off x="5579296" y="3155546"/>
            <a:ext cx="851515" cy="369332"/>
          </a:xfrm>
          <a:prstGeom prst="rect">
            <a:avLst/>
          </a:prstGeom>
          <a:noFill/>
        </p:spPr>
        <p:txBody>
          <a:bodyPr wrap="none" rtlCol="0">
            <a:spAutoFit/>
          </a:bodyPr>
          <a:lstStyle/>
          <a:p>
            <a:r>
              <a:rPr lang="en-US" dirty="0" smtClean="0">
                <a:solidFill>
                  <a:schemeClr val="bg2"/>
                </a:solidFill>
              </a:rPr>
              <a:t>critical</a:t>
            </a:r>
          </a:p>
        </p:txBody>
      </p:sp>
      <p:sp>
        <p:nvSpPr>
          <p:cNvPr id="13" name="TextBox 12"/>
          <p:cNvSpPr txBox="1"/>
          <p:nvPr/>
        </p:nvSpPr>
        <p:spPr>
          <a:xfrm>
            <a:off x="5579296" y="3816480"/>
            <a:ext cx="1184752" cy="369332"/>
          </a:xfrm>
          <a:prstGeom prst="rect">
            <a:avLst/>
          </a:prstGeom>
          <a:noFill/>
        </p:spPr>
        <p:txBody>
          <a:bodyPr wrap="none" rtlCol="0">
            <a:spAutoFit/>
          </a:bodyPr>
          <a:lstStyle/>
          <a:p>
            <a:r>
              <a:rPr lang="en-US" dirty="0" err="1" smtClean="0">
                <a:solidFill>
                  <a:schemeClr val="bg2"/>
                </a:solidFill>
              </a:rPr>
              <a:t>postamble</a:t>
            </a:r>
            <a:endParaRPr lang="en-US" dirty="0" smtClean="0">
              <a:solidFill>
                <a:schemeClr val="bg2"/>
              </a:solidFill>
            </a:endParaRPr>
          </a:p>
        </p:txBody>
      </p:sp>
      <p:sp>
        <p:nvSpPr>
          <p:cNvPr id="14" name="Right Brace 13"/>
          <p:cNvSpPr/>
          <p:nvPr/>
        </p:nvSpPr>
        <p:spPr>
          <a:xfrm>
            <a:off x="5347061" y="3630949"/>
            <a:ext cx="153698" cy="840762"/>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5229897" y="1896643"/>
            <a:ext cx="349399" cy="504662"/>
          </a:xfrm>
          <a:prstGeom prst="rect">
            <a:avLst/>
          </a:prstGeom>
          <a:solidFill>
            <a:srgbClr val="CBC8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33333"/>
              </a:solidFill>
            </a:endParaRPr>
          </a:p>
        </p:txBody>
      </p:sp>
      <p:sp>
        <p:nvSpPr>
          <p:cNvPr id="16" name="Rectangle 15"/>
          <p:cNvSpPr/>
          <p:nvPr/>
        </p:nvSpPr>
        <p:spPr>
          <a:xfrm>
            <a:off x="5229897" y="4394891"/>
            <a:ext cx="349399" cy="504662"/>
          </a:xfrm>
          <a:prstGeom prst="rect">
            <a:avLst/>
          </a:prstGeom>
          <a:solidFill>
            <a:srgbClr val="CBC8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33333"/>
              </a:solidFill>
            </a:endParaRPr>
          </a:p>
        </p:txBody>
      </p:sp>
      <p:sp>
        <p:nvSpPr>
          <p:cNvPr id="17" name="TextBox 16"/>
          <p:cNvSpPr txBox="1"/>
          <p:nvPr/>
        </p:nvSpPr>
        <p:spPr>
          <a:xfrm>
            <a:off x="421499" y="2896531"/>
            <a:ext cx="1210588" cy="369332"/>
          </a:xfrm>
          <a:prstGeom prst="rect">
            <a:avLst/>
          </a:prstGeom>
          <a:noFill/>
        </p:spPr>
        <p:txBody>
          <a:bodyPr wrap="none" rtlCol="0">
            <a:spAutoFit/>
          </a:bodyPr>
          <a:lstStyle/>
          <a:p>
            <a:pPr algn="r"/>
            <a:r>
              <a:rPr lang="en-US" dirty="0" smtClean="0">
                <a:solidFill>
                  <a:schemeClr val="bg2"/>
                </a:solidFill>
              </a:rPr>
              <a:t>invocation</a:t>
            </a:r>
          </a:p>
        </p:txBody>
      </p:sp>
      <p:sp>
        <p:nvSpPr>
          <p:cNvPr id="18" name="TextBox 17"/>
          <p:cNvSpPr txBox="1"/>
          <p:nvPr/>
        </p:nvSpPr>
        <p:spPr>
          <a:xfrm>
            <a:off x="601637" y="3414805"/>
            <a:ext cx="1030450" cy="369332"/>
          </a:xfrm>
          <a:prstGeom prst="rect">
            <a:avLst/>
          </a:prstGeom>
          <a:noFill/>
        </p:spPr>
        <p:txBody>
          <a:bodyPr wrap="none" rtlCol="0">
            <a:spAutoFit/>
          </a:bodyPr>
          <a:lstStyle/>
          <a:p>
            <a:pPr algn="r"/>
            <a:r>
              <a:rPr lang="en-US" dirty="0" smtClean="0">
                <a:solidFill>
                  <a:schemeClr val="bg2"/>
                </a:solidFill>
              </a:rPr>
              <a:t>response</a:t>
            </a:r>
          </a:p>
        </p:txBody>
      </p:sp>
    </p:spTree>
    <p:extLst>
      <p:ext uri="{BB962C8B-B14F-4D97-AF65-F5344CB8AC3E}">
        <p14:creationId xmlns:p14="http://schemas.microsoft.com/office/powerpoint/2010/main" val="125176908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2017 Jason Gregory</a:t>
            </a:r>
            <a:endParaRPr lang="en-US" dirty="0"/>
          </a:p>
        </p:txBody>
      </p:sp>
      <p:sp>
        <p:nvSpPr>
          <p:cNvPr id="4" name="Content Placeholder 2"/>
          <p:cNvSpPr txBox="1">
            <a:spLocks/>
          </p:cNvSpPr>
          <p:nvPr/>
        </p:nvSpPr>
        <p:spPr>
          <a:xfrm>
            <a:off x="1632086" y="2319135"/>
            <a:ext cx="5131961" cy="234492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smtClean="0">
                <a:latin typeface="Consolas"/>
                <a:cs typeface="Consolas"/>
              </a:rPr>
              <a:t>call  </a:t>
            </a:r>
            <a:r>
              <a:rPr lang="en-US" sz="1600" dirty="0" err="1" smtClean="0">
                <a:latin typeface="Consolas"/>
                <a:cs typeface="Consolas"/>
              </a:rPr>
              <a:t>some_func</a:t>
            </a:r>
            <a:endParaRPr lang="en-US" sz="1600" dirty="0" smtClean="0">
              <a:latin typeface="Consolas"/>
              <a:cs typeface="Consolas"/>
            </a:endParaRPr>
          </a:p>
          <a:p>
            <a:pPr marL="0" indent="0">
              <a:spcBef>
                <a:spcPts val="0"/>
              </a:spcBef>
              <a:buNone/>
            </a:pPr>
            <a:r>
              <a:rPr lang="en-US" sz="1600" dirty="0" err="1" smtClean="0">
                <a:latin typeface="Consolas"/>
                <a:cs typeface="Consolas"/>
              </a:rPr>
              <a:t>mov</a:t>
            </a:r>
            <a:r>
              <a:rPr lang="en-US" sz="1600" dirty="0" smtClean="0">
                <a:latin typeface="Consolas"/>
                <a:cs typeface="Consolas"/>
              </a:rPr>
              <a:t>   ebx,5</a:t>
            </a:r>
          </a:p>
          <a:p>
            <a:pPr marL="0" indent="0">
              <a:spcBef>
                <a:spcPts val="0"/>
              </a:spcBef>
              <a:buNone/>
            </a:pPr>
            <a:r>
              <a:rPr lang="en-US" sz="1600" dirty="0" err="1" smtClean="0">
                <a:latin typeface="Consolas"/>
                <a:cs typeface="Consolas"/>
              </a:rPr>
              <a:t>mul</a:t>
            </a:r>
            <a:r>
              <a:rPr lang="en-US" sz="1600" dirty="0" smtClean="0">
                <a:latin typeface="Consolas"/>
                <a:cs typeface="Consolas"/>
              </a:rPr>
              <a:t>   </a:t>
            </a:r>
            <a:r>
              <a:rPr lang="en-US" sz="1600" dirty="0" err="1" smtClean="0">
                <a:latin typeface="Consolas"/>
                <a:cs typeface="Consolas"/>
              </a:rPr>
              <a:t>ebx,ecx</a:t>
            </a:r>
            <a:endParaRPr lang="en-US" sz="1600" dirty="0" smtClean="0">
              <a:latin typeface="Consolas"/>
              <a:cs typeface="Consolas"/>
            </a:endParaRPr>
          </a:p>
          <a:p>
            <a:pPr marL="0" indent="0">
              <a:spcBef>
                <a:spcPts val="0"/>
              </a:spcBef>
              <a:buNone/>
            </a:pPr>
            <a:r>
              <a:rPr lang="en-US" sz="1600" dirty="0" err="1" smtClean="0">
                <a:latin typeface="Consolas"/>
                <a:cs typeface="Consolas"/>
              </a:rPr>
              <a:t>mov</a:t>
            </a:r>
            <a:r>
              <a:rPr lang="en-US" sz="1600" dirty="0" smtClean="0">
                <a:latin typeface="Consolas"/>
                <a:cs typeface="Consolas"/>
              </a:rPr>
              <a:t>   </a:t>
            </a:r>
            <a:r>
              <a:rPr lang="en-US" sz="1600" dirty="0" err="1">
                <a:latin typeface="Consolas"/>
                <a:cs typeface="Consolas"/>
              </a:rPr>
              <a:t>eax</a:t>
            </a:r>
            <a:r>
              <a:rPr lang="en-US" sz="1600" dirty="0">
                <a:latin typeface="Consolas"/>
                <a:cs typeface="Consolas"/>
              </a:rPr>
              <a:t>,[</a:t>
            </a:r>
            <a:r>
              <a:rPr lang="en-US" sz="1600" dirty="0" err="1">
                <a:latin typeface="Consolas"/>
                <a:cs typeface="Consolas"/>
              </a:rPr>
              <a:t>g_count</a:t>
            </a:r>
            <a:r>
              <a:rPr lang="en-US" sz="1600" dirty="0" smtClean="0">
                <a:latin typeface="Consolas"/>
                <a:cs typeface="Consolas"/>
              </a:rPr>
              <a:t>]</a:t>
            </a:r>
            <a:endParaRPr lang="en-US" sz="1600" dirty="0">
              <a:latin typeface="Consolas"/>
              <a:cs typeface="Consolas"/>
            </a:endParaRPr>
          </a:p>
          <a:p>
            <a:pPr marL="0" indent="0">
              <a:spcBef>
                <a:spcPts val="0"/>
              </a:spcBef>
              <a:buNone/>
            </a:pPr>
            <a:r>
              <a:rPr lang="en-US" sz="1600" dirty="0" err="1">
                <a:latin typeface="Consolas"/>
                <a:cs typeface="Consolas"/>
              </a:rPr>
              <a:t>inc</a:t>
            </a:r>
            <a:r>
              <a:rPr lang="en-US" sz="1600" dirty="0">
                <a:latin typeface="Consolas"/>
                <a:cs typeface="Consolas"/>
              </a:rPr>
              <a:t>   </a:t>
            </a:r>
            <a:r>
              <a:rPr lang="en-US" sz="1600" dirty="0" err="1" smtClean="0">
                <a:latin typeface="Consolas"/>
                <a:cs typeface="Consolas"/>
              </a:rPr>
              <a:t>eax</a:t>
            </a:r>
            <a:endParaRPr lang="en-US" sz="1600" dirty="0">
              <a:latin typeface="Consolas"/>
              <a:cs typeface="Consolas"/>
            </a:endParaRPr>
          </a:p>
          <a:p>
            <a:pPr marL="0" indent="0">
              <a:spcBef>
                <a:spcPts val="0"/>
              </a:spcBef>
              <a:buNone/>
            </a:pPr>
            <a:r>
              <a:rPr lang="en-US" sz="1600" dirty="0" err="1">
                <a:latin typeface="Consolas"/>
                <a:cs typeface="Consolas"/>
              </a:rPr>
              <a:t>mov</a:t>
            </a:r>
            <a:r>
              <a:rPr lang="en-US" sz="1600" dirty="0">
                <a:latin typeface="Consolas"/>
                <a:cs typeface="Consolas"/>
              </a:rPr>
              <a:t>   [</a:t>
            </a:r>
            <a:r>
              <a:rPr lang="en-US" sz="1600" dirty="0" err="1">
                <a:latin typeface="Consolas"/>
                <a:cs typeface="Consolas"/>
              </a:rPr>
              <a:t>g_count</a:t>
            </a:r>
            <a:r>
              <a:rPr lang="en-US" sz="1600" dirty="0">
                <a:latin typeface="Consolas"/>
                <a:cs typeface="Consolas"/>
              </a:rPr>
              <a:t>],</a:t>
            </a:r>
            <a:r>
              <a:rPr lang="en-US" sz="1600" dirty="0" err="1" smtClean="0">
                <a:latin typeface="Consolas"/>
                <a:cs typeface="Consolas"/>
              </a:rPr>
              <a:t>eax</a:t>
            </a:r>
            <a:endParaRPr lang="en-US" sz="1600" dirty="0" smtClean="0">
              <a:latin typeface="Consolas"/>
              <a:cs typeface="Consolas"/>
            </a:endParaRPr>
          </a:p>
          <a:p>
            <a:pPr marL="0" indent="0">
              <a:spcBef>
                <a:spcPts val="0"/>
              </a:spcBef>
              <a:buNone/>
            </a:pPr>
            <a:r>
              <a:rPr lang="en-US" sz="1600" dirty="0" err="1" smtClean="0">
                <a:latin typeface="Consolas"/>
                <a:cs typeface="Consolas"/>
              </a:rPr>
              <a:t>cmp</a:t>
            </a:r>
            <a:r>
              <a:rPr lang="en-US" sz="1600" dirty="0" smtClean="0">
                <a:latin typeface="Consolas"/>
                <a:cs typeface="Consolas"/>
              </a:rPr>
              <a:t>   </a:t>
            </a:r>
            <a:r>
              <a:rPr lang="en-US" sz="1600" dirty="0" err="1" smtClean="0">
                <a:latin typeface="Consolas"/>
                <a:cs typeface="Consolas"/>
              </a:rPr>
              <a:t>ebx,ecx</a:t>
            </a:r>
            <a:endParaRPr lang="en-US" sz="1600" dirty="0" smtClean="0">
              <a:latin typeface="Consolas"/>
              <a:cs typeface="Consolas"/>
            </a:endParaRPr>
          </a:p>
          <a:p>
            <a:pPr marL="0" indent="0">
              <a:spcBef>
                <a:spcPts val="0"/>
              </a:spcBef>
              <a:buNone/>
            </a:pPr>
            <a:r>
              <a:rPr lang="en-US" sz="1600" dirty="0" smtClean="0">
                <a:latin typeface="Consolas"/>
                <a:cs typeface="Consolas"/>
              </a:rPr>
              <a:t>be    label</a:t>
            </a:r>
            <a:endParaRPr lang="en-US" sz="1600" dirty="0">
              <a:latin typeface="Consolas"/>
              <a:cs typeface="Consolas"/>
            </a:endParaRPr>
          </a:p>
        </p:txBody>
      </p:sp>
      <p:cxnSp>
        <p:nvCxnSpPr>
          <p:cNvPr id="6" name="Straight Connector 5"/>
          <p:cNvCxnSpPr/>
          <p:nvPr/>
        </p:nvCxnSpPr>
        <p:spPr>
          <a:xfrm>
            <a:off x="1617870" y="3114515"/>
            <a:ext cx="3567404" cy="0"/>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17870" y="3869427"/>
            <a:ext cx="3567404" cy="0"/>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sp>
        <p:nvSpPr>
          <p:cNvPr id="8" name="Right Brace 7"/>
          <p:cNvSpPr/>
          <p:nvPr/>
        </p:nvSpPr>
        <p:spPr>
          <a:xfrm>
            <a:off x="5347061" y="2273753"/>
            <a:ext cx="153698" cy="840762"/>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a:off x="5347061" y="3142245"/>
            <a:ext cx="153698" cy="684315"/>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5579296" y="2466193"/>
            <a:ext cx="1088609" cy="369332"/>
          </a:xfrm>
          <a:prstGeom prst="rect">
            <a:avLst/>
          </a:prstGeom>
          <a:noFill/>
        </p:spPr>
        <p:txBody>
          <a:bodyPr wrap="none" rtlCol="0">
            <a:spAutoFit/>
          </a:bodyPr>
          <a:lstStyle/>
          <a:p>
            <a:r>
              <a:rPr lang="en-US" dirty="0" smtClean="0">
                <a:solidFill>
                  <a:schemeClr val="bg2"/>
                </a:solidFill>
              </a:rPr>
              <a:t>preamble</a:t>
            </a:r>
          </a:p>
        </p:txBody>
      </p:sp>
      <p:sp>
        <p:nvSpPr>
          <p:cNvPr id="12" name="TextBox 11"/>
          <p:cNvSpPr txBox="1"/>
          <p:nvPr/>
        </p:nvSpPr>
        <p:spPr>
          <a:xfrm>
            <a:off x="5579296" y="3260920"/>
            <a:ext cx="851515" cy="369332"/>
          </a:xfrm>
          <a:prstGeom prst="rect">
            <a:avLst/>
          </a:prstGeom>
          <a:noFill/>
        </p:spPr>
        <p:txBody>
          <a:bodyPr wrap="none" rtlCol="0">
            <a:spAutoFit/>
          </a:bodyPr>
          <a:lstStyle/>
          <a:p>
            <a:r>
              <a:rPr lang="en-US" dirty="0" smtClean="0">
                <a:solidFill>
                  <a:schemeClr val="bg2"/>
                </a:solidFill>
              </a:rPr>
              <a:t>critical</a:t>
            </a:r>
          </a:p>
        </p:txBody>
      </p:sp>
      <p:sp>
        <p:nvSpPr>
          <p:cNvPr id="13" name="TextBox 12"/>
          <p:cNvSpPr txBox="1"/>
          <p:nvPr/>
        </p:nvSpPr>
        <p:spPr>
          <a:xfrm>
            <a:off x="5579296" y="4054958"/>
            <a:ext cx="1184752" cy="369332"/>
          </a:xfrm>
          <a:prstGeom prst="rect">
            <a:avLst/>
          </a:prstGeom>
          <a:noFill/>
        </p:spPr>
        <p:txBody>
          <a:bodyPr wrap="none" rtlCol="0">
            <a:spAutoFit/>
          </a:bodyPr>
          <a:lstStyle/>
          <a:p>
            <a:r>
              <a:rPr lang="en-US" dirty="0" err="1" smtClean="0">
                <a:solidFill>
                  <a:schemeClr val="bg2"/>
                </a:solidFill>
              </a:rPr>
              <a:t>postamble</a:t>
            </a:r>
            <a:endParaRPr lang="en-US" dirty="0" smtClean="0">
              <a:solidFill>
                <a:schemeClr val="bg2"/>
              </a:solidFill>
            </a:endParaRPr>
          </a:p>
        </p:txBody>
      </p:sp>
      <p:sp>
        <p:nvSpPr>
          <p:cNvPr id="14" name="Right Brace 13"/>
          <p:cNvSpPr/>
          <p:nvPr/>
        </p:nvSpPr>
        <p:spPr>
          <a:xfrm>
            <a:off x="5347061" y="3869427"/>
            <a:ext cx="153698" cy="840762"/>
          </a:xfrm>
          <a:prstGeom prst="rightBrac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5229897" y="1896643"/>
            <a:ext cx="349399" cy="504662"/>
          </a:xfrm>
          <a:prstGeom prst="rect">
            <a:avLst/>
          </a:prstGeom>
          <a:solidFill>
            <a:srgbClr val="CBC8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33333"/>
              </a:solidFill>
            </a:endParaRPr>
          </a:p>
        </p:txBody>
      </p:sp>
      <p:sp>
        <p:nvSpPr>
          <p:cNvPr id="16" name="Rectangle 15"/>
          <p:cNvSpPr/>
          <p:nvPr/>
        </p:nvSpPr>
        <p:spPr>
          <a:xfrm>
            <a:off x="5229897" y="4500265"/>
            <a:ext cx="349399" cy="504662"/>
          </a:xfrm>
          <a:prstGeom prst="rect">
            <a:avLst/>
          </a:prstGeom>
          <a:solidFill>
            <a:srgbClr val="CBC8B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333333"/>
              </a:solidFill>
            </a:endParaRPr>
          </a:p>
        </p:txBody>
      </p:sp>
      <p:sp>
        <p:nvSpPr>
          <p:cNvPr id="17" name="TextBox 16"/>
          <p:cNvSpPr txBox="1"/>
          <p:nvPr/>
        </p:nvSpPr>
        <p:spPr>
          <a:xfrm>
            <a:off x="421499" y="2896531"/>
            <a:ext cx="1210588" cy="369332"/>
          </a:xfrm>
          <a:prstGeom prst="rect">
            <a:avLst/>
          </a:prstGeom>
          <a:noFill/>
        </p:spPr>
        <p:txBody>
          <a:bodyPr wrap="none" rtlCol="0">
            <a:spAutoFit/>
          </a:bodyPr>
          <a:lstStyle/>
          <a:p>
            <a:pPr algn="r"/>
            <a:r>
              <a:rPr lang="en-US" dirty="0" smtClean="0">
                <a:solidFill>
                  <a:schemeClr val="bg2"/>
                </a:solidFill>
              </a:rPr>
              <a:t>invocation</a:t>
            </a:r>
          </a:p>
        </p:txBody>
      </p:sp>
      <p:sp>
        <p:nvSpPr>
          <p:cNvPr id="18" name="TextBox 17"/>
          <p:cNvSpPr txBox="1"/>
          <p:nvPr/>
        </p:nvSpPr>
        <p:spPr>
          <a:xfrm>
            <a:off x="601637" y="3653283"/>
            <a:ext cx="1030450" cy="369332"/>
          </a:xfrm>
          <a:prstGeom prst="rect">
            <a:avLst/>
          </a:prstGeom>
          <a:noFill/>
        </p:spPr>
        <p:txBody>
          <a:bodyPr wrap="none" rtlCol="0">
            <a:spAutoFit/>
          </a:bodyPr>
          <a:lstStyle/>
          <a:p>
            <a:pPr algn="r"/>
            <a:r>
              <a:rPr lang="en-US" dirty="0" smtClean="0">
                <a:solidFill>
                  <a:schemeClr val="bg2"/>
                </a:solidFill>
              </a:rPr>
              <a:t>response</a:t>
            </a:r>
          </a:p>
        </p:txBody>
      </p:sp>
    </p:spTree>
    <p:extLst>
      <p:ext uri="{BB962C8B-B14F-4D97-AF65-F5344CB8AC3E}">
        <p14:creationId xmlns:p14="http://schemas.microsoft.com/office/powerpoint/2010/main" val="262270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Architectures</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112A5E2D-C836-43EC-AF99-0CF6EDE2102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7605862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Let’s apply these ideas to game object updates</a:t>
            </a:r>
          </a:p>
          <a:p>
            <a:r>
              <a:rPr lang="en-US" dirty="0"/>
              <a:t>How can we update game objects concurrently?</a:t>
            </a:r>
          </a:p>
          <a:p>
            <a:pPr lvl="1"/>
            <a:r>
              <a:rPr lang="en-US" dirty="0"/>
              <a:t>Most game engines simply don’t solve this problem</a:t>
            </a:r>
          </a:p>
          <a:p>
            <a:pPr lvl="2"/>
            <a:r>
              <a:rPr lang="en-US" dirty="0"/>
              <a:t>because it’s legacy code, written in single-threaded style</a:t>
            </a:r>
          </a:p>
          <a:p>
            <a:pPr lvl="2"/>
            <a:r>
              <a:rPr lang="en-US" dirty="0"/>
              <a:t>because it’s hard!</a:t>
            </a:r>
          </a:p>
        </p:txBody>
      </p:sp>
      <p:sp>
        <p:nvSpPr>
          <p:cNvPr id="4" name="TextBox 3">
            <a:extLst>
              <a:ext uri="{FF2B5EF4-FFF2-40B4-BE49-F238E27FC236}">
                <a16:creationId xmlns="" xmlns:a16="http://schemas.microsoft.com/office/drawing/2014/main" id="{5F5F8655-0E87-49FA-A540-49745053045E}"/>
              </a:ext>
            </a:extLst>
          </p:cNvPr>
          <p:cNvSpPr txBox="1"/>
          <p:nvPr/>
        </p:nvSpPr>
        <p:spPr>
          <a:xfrm>
            <a:off x="661355" y="4482609"/>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TextBox 4">
            <a:extLst>
              <a:ext uri="{FF2B5EF4-FFF2-40B4-BE49-F238E27FC236}">
                <a16:creationId xmlns="" xmlns:a16="http://schemas.microsoft.com/office/drawing/2014/main" id="{7B6A75E5-8E7F-4E3E-B08B-BBDD6C411CB4}"/>
              </a:ext>
            </a:extLst>
          </p:cNvPr>
          <p:cNvSpPr txBox="1"/>
          <p:nvPr/>
        </p:nvSpPr>
        <p:spPr>
          <a:xfrm>
            <a:off x="661355" y="4947455"/>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6" name="TextBox 5">
            <a:extLst>
              <a:ext uri="{FF2B5EF4-FFF2-40B4-BE49-F238E27FC236}">
                <a16:creationId xmlns="" xmlns:a16="http://schemas.microsoft.com/office/drawing/2014/main" id="{433C44B0-7065-4EC2-BECF-72AD03075365}"/>
              </a:ext>
            </a:extLst>
          </p:cNvPr>
          <p:cNvSpPr txBox="1"/>
          <p:nvPr/>
        </p:nvSpPr>
        <p:spPr>
          <a:xfrm>
            <a:off x="661355" y="5877147"/>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7" name="TextBox 6">
            <a:extLst>
              <a:ext uri="{FF2B5EF4-FFF2-40B4-BE49-F238E27FC236}">
                <a16:creationId xmlns="" xmlns:a16="http://schemas.microsoft.com/office/drawing/2014/main" id="{75E1DB9F-25F1-4C4A-933A-E447D5F1677A}"/>
              </a:ext>
            </a:extLst>
          </p:cNvPr>
          <p:cNvSpPr txBox="1"/>
          <p:nvPr/>
        </p:nvSpPr>
        <p:spPr>
          <a:xfrm>
            <a:off x="661355" y="5412301"/>
            <a:ext cx="766957" cy="338554"/>
          </a:xfrm>
          <a:prstGeom prst="rect">
            <a:avLst/>
          </a:prstGeom>
          <a:noFill/>
        </p:spPr>
        <p:txBody>
          <a:bodyPr wrap="none" rtlCol="0">
            <a:spAutoFit/>
          </a:bodyPr>
          <a:lstStyle/>
          <a:p>
            <a:pPr algn="r"/>
            <a:r>
              <a:rPr lang="en-US" sz="1600" dirty="0">
                <a:solidFill>
                  <a:schemeClr val="bg2"/>
                </a:solidFill>
              </a:rPr>
              <a:t>Core 2</a:t>
            </a:r>
          </a:p>
        </p:txBody>
      </p:sp>
      <p:grpSp>
        <p:nvGrpSpPr>
          <p:cNvPr id="9" name="Group 8">
            <a:extLst>
              <a:ext uri="{FF2B5EF4-FFF2-40B4-BE49-F238E27FC236}">
                <a16:creationId xmlns="" xmlns:a16="http://schemas.microsoft.com/office/drawing/2014/main" id="{BEFE4B68-AFA3-4CA4-A67B-899DF74C187F}"/>
              </a:ext>
            </a:extLst>
          </p:cNvPr>
          <p:cNvGrpSpPr/>
          <p:nvPr/>
        </p:nvGrpSpPr>
        <p:grpSpPr>
          <a:xfrm>
            <a:off x="1504850" y="4489094"/>
            <a:ext cx="6671363" cy="1720797"/>
            <a:chOff x="1088678" y="3133699"/>
            <a:chExt cx="5710100" cy="1720797"/>
          </a:xfrm>
        </p:grpSpPr>
        <p:sp>
          <p:nvSpPr>
            <p:cNvPr id="19" name="Rectangle 18">
              <a:extLst>
                <a:ext uri="{FF2B5EF4-FFF2-40B4-BE49-F238E27FC236}">
                  <a16:creationId xmlns="" xmlns:a16="http://schemas.microsoft.com/office/drawing/2014/main" id="{E57CC267-3399-443E-98EC-8D62C473F20E}"/>
                </a:ext>
              </a:extLst>
            </p:cNvPr>
            <p:cNvSpPr/>
            <p:nvPr/>
          </p:nvSpPr>
          <p:spPr>
            <a:xfrm>
              <a:off x="1088679" y="3613200"/>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0" name="Rectangle 19">
              <a:extLst>
                <a:ext uri="{FF2B5EF4-FFF2-40B4-BE49-F238E27FC236}">
                  <a16:creationId xmlns="" xmlns:a16="http://schemas.microsoft.com/office/drawing/2014/main" id="{8399AE65-4930-40B8-9D8A-82E30272EE01}"/>
                </a:ext>
              </a:extLst>
            </p:cNvPr>
            <p:cNvSpPr/>
            <p:nvPr/>
          </p:nvSpPr>
          <p:spPr>
            <a:xfrm>
              <a:off x="1088678" y="313369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1" name="Rectangle 20">
              <a:extLst>
                <a:ext uri="{FF2B5EF4-FFF2-40B4-BE49-F238E27FC236}">
                  <a16:creationId xmlns="" xmlns:a16="http://schemas.microsoft.com/office/drawing/2014/main" id="{1CA0CD37-1D22-4E32-89C3-273C273EB9D6}"/>
                </a:ext>
              </a:extLst>
            </p:cNvPr>
            <p:cNvSpPr/>
            <p:nvPr/>
          </p:nvSpPr>
          <p:spPr>
            <a:xfrm>
              <a:off x="1088679" y="4088909"/>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2" name="Rectangle 21">
              <a:extLst>
                <a:ext uri="{FF2B5EF4-FFF2-40B4-BE49-F238E27FC236}">
                  <a16:creationId xmlns="" xmlns:a16="http://schemas.microsoft.com/office/drawing/2014/main" id="{3B70C8F4-6682-4E80-A4C1-800E98497C63}"/>
                </a:ext>
              </a:extLst>
            </p:cNvPr>
            <p:cNvSpPr/>
            <p:nvPr/>
          </p:nvSpPr>
          <p:spPr>
            <a:xfrm>
              <a:off x="1088679" y="4547945"/>
              <a:ext cx="5710099"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grpSp>
      <p:cxnSp>
        <p:nvCxnSpPr>
          <p:cNvPr id="10" name="Straight Arrow Connector 9">
            <a:extLst>
              <a:ext uri="{FF2B5EF4-FFF2-40B4-BE49-F238E27FC236}">
                <a16:creationId xmlns="" xmlns:a16="http://schemas.microsoft.com/office/drawing/2014/main" id="{E4A00FC5-9627-452C-A6EF-EA5A5409359C}"/>
              </a:ext>
            </a:extLst>
          </p:cNvPr>
          <p:cNvCxnSpPr/>
          <p:nvPr/>
        </p:nvCxnSpPr>
        <p:spPr>
          <a:xfrm>
            <a:off x="1428313" y="6458554"/>
            <a:ext cx="693463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1897CDB5-1EC2-43ED-8621-A47C09D00F70}"/>
              </a:ext>
            </a:extLst>
          </p:cNvPr>
          <p:cNvSpPr txBox="1"/>
          <p:nvPr/>
        </p:nvSpPr>
        <p:spPr>
          <a:xfrm>
            <a:off x="7716330" y="6448829"/>
            <a:ext cx="571978" cy="338554"/>
          </a:xfrm>
          <a:prstGeom prst="rect">
            <a:avLst/>
          </a:prstGeom>
          <a:noFill/>
        </p:spPr>
        <p:txBody>
          <a:bodyPr wrap="none" rtlCol="0">
            <a:spAutoFit/>
          </a:bodyPr>
          <a:lstStyle/>
          <a:p>
            <a:pPr algn="r"/>
            <a:r>
              <a:rPr lang="en-US" sz="1600" i="1" dirty="0">
                <a:solidFill>
                  <a:schemeClr val="bg2"/>
                </a:solidFill>
              </a:rPr>
              <a:t>time</a:t>
            </a:r>
          </a:p>
        </p:txBody>
      </p:sp>
      <p:sp>
        <p:nvSpPr>
          <p:cNvPr id="12" name="Rectangle 11">
            <a:extLst>
              <a:ext uri="{FF2B5EF4-FFF2-40B4-BE49-F238E27FC236}">
                <a16:creationId xmlns="" xmlns:a16="http://schemas.microsoft.com/office/drawing/2014/main" id="{94BC1F05-7DC1-468D-9A55-B2AB8BA7BF19}"/>
              </a:ext>
            </a:extLst>
          </p:cNvPr>
          <p:cNvSpPr/>
          <p:nvPr/>
        </p:nvSpPr>
        <p:spPr>
          <a:xfrm>
            <a:off x="1504852" y="4489094"/>
            <a:ext cx="35928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J</a:t>
            </a:r>
          </a:p>
        </p:txBody>
      </p:sp>
      <p:sp>
        <p:nvSpPr>
          <p:cNvPr id="13" name="Rectangle 12">
            <a:extLst>
              <a:ext uri="{FF2B5EF4-FFF2-40B4-BE49-F238E27FC236}">
                <a16:creationId xmlns="" xmlns:a16="http://schemas.microsoft.com/office/drawing/2014/main" id="{C28BC4C1-2071-4EDF-9F28-A6F7D7B7931B}"/>
              </a:ext>
            </a:extLst>
          </p:cNvPr>
          <p:cNvSpPr/>
          <p:nvPr/>
        </p:nvSpPr>
        <p:spPr>
          <a:xfrm>
            <a:off x="1864141" y="4489094"/>
            <a:ext cx="4744276" cy="314285"/>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Game Objects</a:t>
            </a:r>
          </a:p>
        </p:txBody>
      </p:sp>
      <p:sp>
        <p:nvSpPr>
          <p:cNvPr id="14" name="Rectangle 13">
            <a:extLst>
              <a:ext uri="{FF2B5EF4-FFF2-40B4-BE49-F238E27FC236}">
                <a16:creationId xmlns="" xmlns:a16="http://schemas.microsoft.com/office/drawing/2014/main" id="{6E660F94-F646-4079-A57C-83DD378C55DE}"/>
              </a:ext>
            </a:extLst>
          </p:cNvPr>
          <p:cNvSpPr/>
          <p:nvPr/>
        </p:nvSpPr>
        <p:spPr>
          <a:xfrm>
            <a:off x="2002376" y="4964710"/>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3" name="Rectangle 22">
            <a:extLst>
              <a:ext uri="{FF2B5EF4-FFF2-40B4-BE49-F238E27FC236}">
                <a16:creationId xmlns="" xmlns:a16="http://schemas.microsoft.com/office/drawing/2014/main" id="{E7E253AC-B102-4ABD-83B1-48A4E98335F8}"/>
              </a:ext>
            </a:extLst>
          </p:cNvPr>
          <p:cNvSpPr/>
          <p:nvPr/>
        </p:nvSpPr>
        <p:spPr>
          <a:xfrm>
            <a:off x="2431436" y="4964710"/>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4" name="Rectangle 23">
            <a:extLst>
              <a:ext uri="{FF2B5EF4-FFF2-40B4-BE49-F238E27FC236}">
                <a16:creationId xmlns="" xmlns:a16="http://schemas.microsoft.com/office/drawing/2014/main" id="{2C11F68C-D069-4A6B-AA6E-446ECDB5050B}"/>
              </a:ext>
            </a:extLst>
          </p:cNvPr>
          <p:cNvSpPr/>
          <p:nvPr/>
        </p:nvSpPr>
        <p:spPr>
          <a:xfrm>
            <a:off x="2825303" y="4964710"/>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5" name="Rectangle 24">
            <a:extLst>
              <a:ext uri="{FF2B5EF4-FFF2-40B4-BE49-F238E27FC236}">
                <a16:creationId xmlns="" xmlns:a16="http://schemas.microsoft.com/office/drawing/2014/main" id="{4F61EEA0-BC39-44E0-AD68-C2A7A4D15383}"/>
              </a:ext>
            </a:extLst>
          </p:cNvPr>
          <p:cNvSpPr/>
          <p:nvPr/>
        </p:nvSpPr>
        <p:spPr>
          <a:xfrm>
            <a:off x="3235678" y="4964710"/>
            <a:ext cx="51069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6" name="Rectangle 25">
            <a:extLst>
              <a:ext uri="{FF2B5EF4-FFF2-40B4-BE49-F238E27FC236}">
                <a16:creationId xmlns="" xmlns:a16="http://schemas.microsoft.com/office/drawing/2014/main" id="{E794A584-638F-4425-A182-3155368B9704}"/>
              </a:ext>
            </a:extLst>
          </p:cNvPr>
          <p:cNvSpPr/>
          <p:nvPr/>
        </p:nvSpPr>
        <p:spPr>
          <a:xfrm>
            <a:off x="3804229" y="4964710"/>
            <a:ext cx="591503"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a:t>
            </a:r>
          </a:p>
        </p:txBody>
      </p:sp>
      <p:sp>
        <p:nvSpPr>
          <p:cNvPr id="27" name="Rectangle 26">
            <a:extLst>
              <a:ext uri="{FF2B5EF4-FFF2-40B4-BE49-F238E27FC236}">
                <a16:creationId xmlns="" xmlns:a16="http://schemas.microsoft.com/office/drawing/2014/main" id="{AF519D0C-8638-4888-B2A8-A091637A198C}"/>
              </a:ext>
            </a:extLst>
          </p:cNvPr>
          <p:cNvSpPr/>
          <p:nvPr/>
        </p:nvSpPr>
        <p:spPr>
          <a:xfrm>
            <a:off x="2038143" y="5437199"/>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8" name="Rectangle 27">
            <a:extLst>
              <a:ext uri="{FF2B5EF4-FFF2-40B4-BE49-F238E27FC236}">
                <a16:creationId xmlns="" xmlns:a16="http://schemas.microsoft.com/office/drawing/2014/main" id="{B6E697FF-4F9F-460F-93C9-2CA7824B2B14}"/>
              </a:ext>
            </a:extLst>
          </p:cNvPr>
          <p:cNvSpPr/>
          <p:nvPr/>
        </p:nvSpPr>
        <p:spPr>
          <a:xfrm>
            <a:off x="2431643" y="5437199"/>
            <a:ext cx="51069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29" name="Rectangle 28">
            <a:extLst>
              <a:ext uri="{FF2B5EF4-FFF2-40B4-BE49-F238E27FC236}">
                <a16:creationId xmlns="" xmlns:a16="http://schemas.microsoft.com/office/drawing/2014/main" id="{3ECD6D4C-6948-44E1-A82A-B029A67F6997}"/>
              </a:ext>
            </a:extLst>
          </p:cNvPr>
          <p:cNvSpPr/>
          <p:nvPr/>
        </p:nvSpPr>
        <p:spPr>
          <a:xfrm>
            <a:off x="3052665" y="5437199"/>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30" name="Rectangle 29">
            <a:extLst>
              <a:ext uri="{FF2B5EF4-FFF2-40B4-BE49-F238E27FC236}">
                <a16:creationId xmlns="" xmlns:a16="http://schemas.microsoft.com/office/drawing/2014/main" id="{40A12228-D734-4FFA-BB7A-81F5490581B1}"/>
              </a:ext>
            </a:extLst>
          </p:cNvPr>
          <p:cNvSpPr/>
          <p:nvPr/>
        </p:nvSpPr>
        <p:spPr>
          <a:xfrm>
            <a:off x="3481725" y="5437199"/>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31" name="Rectangle 30">
            <a:extLst>
              <a:ext uri="{FF2B5EF4-FFF2-40B4-BE49-F238E27FC236}">
                <a16:creationId xmlns="" xmlns:a16="http://schemas.microsoft.com/office/drawing/2014/main" id="{B06262B3-8F62-4476-8930-C0B26E964C88}"/>
              </a:ext>
            </a:extLst>
          </p:cNvPr>
          <p:cNvSpPr/>
          <p:nvPr/>
        </p:nvSpPr>
        <p:spPr>
          <a:xfrm>
            <a:off x="3895803" y="5437199"/>
            <a:ext cx="634178"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P</a:t>
            </a:r>
          </a:p>
        </p:txBody>
      </p:sp>
      <p:sp>
        <p:nvSpPr>
          <p:cNvPr id="32" name="Rectangle 31">
            <a:extLst>
              <a:ext uri="{FF2B5EF4-FFF2-40B4-BE49-F238E27FC236}">
                <a16:creationId xmlns="" xmlns:a16="http://schemas.microsoft.com/office/drawing/2014/main" id="{77E83E27-BA19-4D22-B857-669CC1EDA404}"/>
              </a:ext>
            </a:extLst>
          </p:cNvPr>
          <p:cNvSpPr/>
          <p:nvPr/>
        </p:nvSpPr>
        <p:spPr>
          <a:xfrm>
            <a:off x="2002376" y="5903001"/>
            <a:ext cx="510697"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33" name="Rectangle 32">
            <a:extLst>
              <a:ext uri="{FF2B5EF4-FFF2-40B4-BE49-F238E27FC236}">
                <a16:creationId xmlns="" xmlns:a16="http://schemas.microsoft.com/office/drawing/2014/main" id="{5C59C2E3-2648-4F72-92CD-44CCBE1F148F}"/>
              </a:ext>
            </a:extLst>
          </p:cNvPr>
          <p:cNvSpPr/>
          <p:nvPr/>
        </p:nvSpPr>
        <p:spPr>
          <a:xfrm>
            <a:off x="2623398" y="5903001"/>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34" name="Rectangle 33">
            <a:extLst>
              <a:ext uri="{FF2B5EF4-FFF2-40B4-BE49-F238E27FC236}">
                <a16:creationId xmlns="" xmlns:a16="http://schemas.microsoft.com/office/drawing/2014/main" id="{4D8C521E-B5EA-42AB-9223-334E9B511D8A}"/>
              </a:ext>
            </a:extLst>
          </p:cNvPr>
          <p:cNvSpPr/>
          <p:nvPr/>
        </p:nvSpPr>
        <p:spPr>
          <a:xfrm>
            <a:off x="3052458" y="5903001"/>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A</a:t>
            </a:r>
          </a:p>
        </p:txBody>
      </p:sp>
      <p:sp>
        <p:nvSpPr>
          <p:cNvPr id="35" name="Rectangle 34">
            <a:extLst>
              <a:ext uri="{FF2B5EF4-FFF2-40B4-BE49-F238E27FC236}">
                <a16:creationId xmlns="" xmlns:a16="http://schemas.microsoft.com/office/drawing/2014/main" id="{E854ACBA-AE9F-4A09-8846-0D6E6B2A2AE6}"/>
              </a:ext>
            </a:extLst>
          </p:cNvPr>
          <p:cNvSpPr/>
          <p:nvPr/>
        </p:nvSpPr>
        <p:spPr>
          <a:xfrm>
            <a:off x="3484278" y="5903001"/>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R</a:t>
            </a:r>
          </a:p>
        </p:txBody>
      </p:sp>
      <p:sp>
        <p:nvSpPr>
          <p:cNvPr id="36" name="Rectangle 35">
            <a:extLst>
              <a:ext uri="{FF2B5EF4-FFF2-40B4-BE49-F238E27FC236}">
                <a16:creationId xmlns="" xmlns:a16="http://schemas.microsoft.com/office/drawing/2014/main" id="{494E97BC-D658-42F8-9604-3FA28DCFC7A0}"/>
              </a:ext>
            </a:extLst>
          </p:cNvPr>
          <p:cNvSpPr/>
          <p:nvPr/>
        </p:nvSpPr>
        <p:spPr>
          <a:xfrm>
            <a:off x="3913338" y="5903001"/>
            <a:ext cx="352521" cy="31428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333333"/>
                </a:solidFill>
              </a:rPr>
              <a:t>R</a:t>
            </a:r>
          </a:p>
        </p:txBody>
      </p:sp>
      <p:sp>
        <p:nvSpPr>
          <p:cNvPr id="8" name="Footer Placeholder 7">
            <a:extLst>
              <a:ext uri="{FF2B5EF4-FFF2-40B4-BE49-F238E27FC236}">
                <a16:creationId xmlns="" xmlns:a16="http://schemas.microsoft.com/office/drawing/2014/main" id="{B3F6A65B-0AF3-4547-A863-F2CB86D5CFB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4228197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58634B-5133-4B7F-8F7E-1CD37CC78AFA}"/>
              </a:ext>
            </a:extLst>
          </p:cNvPr>
          <p:cNvSpPr>
            <a:spLocks noGrp="1"/>
          </p:cNvSpPr>
          <p:nvPr>
            <p:ph type="title"/>
          </p:nvPr>
        </p:nvSpPr>
        <p:spPr/>
        <p:txBody>
          <a:bodyPr/>
          <a:lstStyle/>
          <a:p>
            <a:r>
              <a:rPr lang="en-US" dirty="0"/>
              <a:t>Updating Game Objects Concurrently</a:t>
            </a:r>
          </a:p>
        </p:txBody>
      </p:sp>
      <p:sp>
        <p:nvSpPr>
          <p:cNvPr id="3" name="Content Placeholder 2">
            <a:extLst>
              <a:ext uri="{FF2B5EF4-FFF2-40B4-BE49-F238E27FC236}">
                <a16:creationId xmlns="" xmlns:a16="http://schemas.microsoft.com/office/drawing/2014/main" id="{22C2482E-7259-4E7B-B54C-00084CDF5F30}"/>
              </a:ext>
            </a:extLst>
          </p:cNvPr>
          <p:cNvSpPr>
            <a:spLocks noGrp="1"/>
          </p:cNvSpPr>
          <p:nvPr>
            <p:ph idx="1"/>
          </p:nvPr>
        </p:nvSpPr>
        <p:spPr>
          <a:xfrm>
            <a:off x="128105" y="1828800"/>
            <a:ext cx="2933147" cy="4297363"/>
          </a:xfrm>
        </p:spPr>
        <p:txBody>
          <a:bodyPr/>
          <a:lstStyle/>
          <a:p>
            <a:r>
              <a:rPr lang="en-US" dirty="0"/>
              <a:t>Game objects typically </a:t>
            </a:r>
            <a:r>
              <a:rPr lang="en-US" b="1" dirty="0"/>
              <a:t>depend</a:t>
            </a:r>
            <a:r>
              <a:rPr lang="en-US" dirty="0"/>
              <a:t> on one another</a:t>
            </a:r>
          </a:p>
        </p:txBody>
      </p:sp>
      <p:pic>
        <p:nvPicPr>
          <p:cNvPr id="6" name="Picture 5">
            <a:extLst>
              <a:ext uri="{FF2B5EF4-FFF2-40B4-BE49-F238E27FC236}">
                <a16:creationId xmlns="" xmlns:a16="http://schemas.microsoft.com/office/drawing/2014/main" id="{5D27DD2C-448D-4396-BCAA-5D01331CF9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00173" y="1711599"/>
            <a:ext cx="5294155" cy="4815095"/>
          </a:xfrm>
          <a:prstGeom prst="rect">
            <a:avLst/>
          </a:prstGeom>
        </p:spPr>
      </p:pic>
      <p:sp>
        <p:nvSpPr>
          <p:cNvPr id="4" name="Footer Placeholder 3">
            <a:extLst>
              <a:ext uri="{FF2B5EF4-FFF2-40B4-BE49-F238E27FC236}">
                <a16:creationId xmlns="" xmlns:a16="http://schemas.microsoft.com/office/drawing/2014/main" id="{A443ECBA-1F63-42BA-97FC-36A590C6796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5089511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One way to deal with game object dependencies:</a:t>
            </a:r>
          </a:p>
          <a:p>
            <a:pPr lvl="1"/>
            <a:r>
              <a:rPr lang="en-US" b="1" dirty="0"/>
              <a:t>Bucketed</a:t>
            </a:r>
            <a:r>
              <a:rPr lang="en-US" dirty="0"/>
              <a:t> updates</a:t>
            </a:r>
          </a:p>
        </p:txBody>
      </p:sp>
      <p:pic>
        <p:nvPicPr>
          <p:cNvPr id="5" name="Picture 4">
            <a:extLst>
              <a:ext uri="{FF2B5EF4-FFF2-40B4-BE49-F238E27FC236}">
                <a16:creationId xmlns="" xmlns:a16="http://schemas.microsoft.com/office/drawing/2014/main" id="{46D8A18D-78B3-4A5D-964A-F11D9587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183" y="3263101"/>
            <a:ext cx="2995634" cy="1428760"/>
          </a:xfrm>
          <a:prstGeom prst="rect">
            <a:avLst/>
          </a:prstGeom>
        </p:spPr>
      </p:pic>
      <p:sp>
        <p:nvSpPr>
          <p:cNvPr id="4" name="Footer Placeholder 3">
            <a:extLst>
              <a:ext uri="{FF2B5EF4-FFF2-40B4-BE49-F238E27FC236}">
                <a16:creationId xmlns="" xmlns:a16="http://schemas.microsoft.com/office/drawing/2014/main" id="{D23D0A90-20F4-4944-9DC4-09081BD2C2C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9756563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E2C795E-D340-46BA-910D-D2CCE7564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660" y="202382"/>
            <a:ext cx="5862680" cy="6453235"/>
          </a:xfrm>
          <a:prstGeom prst="rect">
            <a:avLst/>
          </a:prstGeom>
        </p:spPr>
      </p:pic>
      <p:sp>
        <p:nvSpPr>
          <p:cNvPr id="2" name="Footer Placeholder 1">
            <a:extLst>
              <a:ext uri="{FF2B5EF4-FFF2-40B4-BE49-F238E27FC236}">
                <a16:creationId xmlns="" xmlns:a16="http://schemas.microsoft.com/office/drawing/2014/main" id="{EC024F70-66CE-4B7D-8EA1-3A5DF9A7FBB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1703135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D7E279-B05D-421A-8842-264F6F19C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549" y="1945470"/>
            <a:ext cx="5376902" cy="2967059"/>
          </a:xfrm>
          <a:prstGeom prst="rect">
            <a:avLst/>
          </a:prstGeom>
        </p:spPr>
      </p:pic>
      <p:sp>
        <p:nvSpPr>
          <p:cNvPr id="2" name="Footer Placeholder 1">
            <a:extLst>
              <a:ext uri="{FF2B5EF4-FFF2-40B4-BE49-F238E27FC236}">
                <a16:creationId xmlns="" xmlns:a16="http://schemas.microsoft.com/office/drawing/2014/main" id="{DBDC6937-28AE-4D40-820E-3787D891B2E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312366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58499" y="5219430"/>
            <a:ext cx="6141043"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2" name="Rectangle 71"/>
          <p:cNvSpPr/>
          <p:nvPr/>
        </p:nvSpPr>
        <p:spPr>
          <a:xfrm>
            <a:off x="4072983" y="5684276"/>
            <a:ext cx="412656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3829991" y="4754584"/>
            <a:ext cx="437106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0" name="Rectangle 69"/>
          <p:cNvSpPr/>
          <p:nvPr/>
        </p:nvSpPr>
        <p:spPr>
          <a:xfrm>
            <a:off x="3828483" y="4289738"/>
            <a:ext cx="437106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Updating Game Objects Concurrently</a:t>
            </a:r>
          </a:p>
        </p:txBody>
      </p:sp>
      <p:sp>
        <p:nvSpPr>
          <p:cNvPr id="4" name="Rectangle 3"/>
          <p:cNvSpPr/>
          <p:nvPr/>
        </p:nvSpPr>
        <p:spPr>
          <a:xfrm>
            <a:off x="2058500" y="4289738"/>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273736"/>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2058500" y="4754584"/>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6819134" y="4754584"/>
            <a:ext cx="1112897"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738582"/>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2058500" y="5684276"/>
            <a:ext cx="223130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668274"/>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5009210" y="5219430"/>
            <a:ext cx="18099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203428"/>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2058500" y="5219430"/>
            <a:ext cx="14658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grpSp>
        <p:nvGrpSpPr>
          <p:cNvPr id="64" name="Group 63"/>
          <p:cNvGrpSpPr/>
          <p:nvPr/>
        </p:nvGrpSpPr>
        <p:grpSpPr>
          <a:xfrm>
            <a:off x="4582862" y="1632616"/>
            <a:ext cx="3634827" cy="2089808"/>
            <a:chOff x="1068552" y="1580055"/>
            <a:chExt cx="3634827" cy="2089808"/>
          </a:xfrm>
        </p:grpSpPr>
        <p:cxnSp>
          <p:nvCxnSpPr>
            <p:cNvPr id="10" name="Straight Arrow Connector 9"/>
            <p:cNvCxnSpPr>
              <a:stCxn id="29" idx="2"/>
              <a:endCxn id="27" idx="5"/>
            </p:cNvCxnSpPr>
            <p:nvPr/>
          </p:nvCxnSpPr>
          <p:spPr>
            <a:xfrm flipH="1" flipV="1">
              <a:off x="3361033" y="2148227"/>
              <a:ext cx="676691" cy="41980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9" idx="2"/>
              <a:endCxn id="25" idx="6"/>
            </p:cNvCxnSpPr>
            <p:nvPr/>
          </p:nvCxnSpPr>
          <p:spPr>
            <a:xfrm flipH="1">
              <a:off x="2399862" y="2568028"/>
              <a:ext cx="1637862"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9" idx="2"/>
              <a:endCxn id="28" idx="7"/>
            </p:cNvCxnSpPr>
            <p:nvPr/>
          </p:nvCxnSpPr>
          <p:spPr>
            <a:xfrm flipH="1">
              <a:off x="2896827" y="2568028"/>
              <a:ext cx="1140897" cy="533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9" idx="2"/>
              <a:endCxn id="38" idx="0"/>
            </p:cNvCxnSpPr>
            <p:nvPr/>
          </p:nvCxnSpPr>
          <p:spPr>
            <a:xfrm flipH="1">
              <a:off x="3757448" y="2568028"/>
              <a:ext cx="280276" cy="43618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734207"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1068552"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2792861" y="1580055"/>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2328655"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4037724"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3424620"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47" name="Straight Arrow Connector 46"/>
            <p:cNvCxnSpPr>
              <a:stCxn id="28" idx="2"/>
              <a:endCxn id="26" idx="6"/>
            </p:cNvCxnSpPr>
            <p:nvPr/>
          </p:nvCxnSpPr>
          <p:spPr>
            <a:xfrm flipH="1">
              <a:off x="1734207" y="3337036"/>
              <a:ext cx="59444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cxnSp>
        <p:nvCxnSpPr>
          <p:cNvPr id="66" name="Straight Arrow Connector 65"/>
          <p:cNvCxnSpPr/>
          <p:nvPr/>
        </p:nvCxnSpPr>
        <p:spPr>
          <a:xfrm>
            <a:off x="1978927" y="6249681"/>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959921" y="6249681"/>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3428109" y="163261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779463" y="3721671"/>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grpSp>
        <p:nvGrpSpPr>
          <p:cNvPr id="13" name="Group 12"/>
          <p:cNvGrpSpPr/>
          <p:nvPr/>
        </p:nvGrpSpPr>
        <p:grpSpPr>
          <a:xfrm>
            <a:off x="2015651" y="4169103"/>
            <a:ext cx="2950711" cy="2472414"/>
            <a:chOff x="2015651" y="4169103"/>
            <a:chExt cx="2950711" cy="2472414"/>
          </a:xfrm>
        </p:grpSpPr>
        <p:sp>
          <p:nvSpPr>
            <p:cNvPr id="9" name="Rounded Rectangle 8"/>
            <p:cNvSpPr/>
            <p:nvPr/>
          </p:nvSpPr>
          <p:spPr>
            <a:xfrm>
              <a:off x="2015651" y="4169103"/>
              <a:ext cx="2950711" cy="1926897"/>
            </a:xfrm>
            <a:prstGeom prst="roundRect">
              <a:avLst>
                <a:gd name="adj" fmla="val 7576"/>
              </a:avLst>
            </a:prstGeom>
            <a:noFill/>
            <a:ln w="38100">
              <a:solidFill>
                <a:srgbClr val="800000">
                  <a:alpha val="82000"/>
                </a:srgb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 name="TextBox 11"/>
            <p:cNvSpPr txBox="1"/>
            <p:nvPr/>
          </p:nvSpPr>
          <p:spPr>
            <a:xfrm>
              <a:off x="2916621" y="6272185"/>
              <a:ext cx="1056261" cy="369332"/>
            </a:xfrm>
            <a:prstGeom prst="rect">
              <a:avLst/>
            </a:prstGeom>
            <a:noFill/>
          </p:spPr>
          <p:txBody>
            <a:bodyPr wrap="none" rtlCol="0">
              <a:spAutoFit/>
            </a:bodyPr>
            <a:lstStyle/>
            <a:p>
              <a:pPr algn="ctr"/>
              <a:r>
                <a:rPr lang="en-US" b="1" dirty="0">
                  <a:solidFill>
                    <a:srgbClr val="800000"/>
                  </a:solidFill>
                </a:rPr>
                <a:t>Bucket 0</a:t>
              </a:r>
            </a:p>
          </p:txBody>
        </p:sp>
      </p:grpSp>
      <p:grpSp>
        <p:nvGrpSpPr>
          <p:cNvPr id="15" name="Group 14"/>
          <p:cNvGrpSpPr/>
          <p:nvPr/>
        </p:nvGrpSpPr>
        <p:grpSpPr>
          <a:xfrm>
            <a:off x="4966362" y="4169103"/>
            <a:ext cx="1852772" cy="2472414"/>
            <a:chOff x="4966362" y="4169103"/>
            <a:chExt cx="1852772" cy="2472414"/>
          </a:xfrm>
        </p:grpSpPr>
        <p:sp>
          <p:nvSpPr>
            <p:cNvPr id="37" name="Rounded Rectangle 36"/>
            <p:cNvSpPr/>
            <p:nvPr/>
          </p:nvSpPr>
          <p:spPr>
            <a:xfrm>
              <a:off x="4966362" y="4169103"/>
              <a:ext cx="1852772" cy="1926897"/>
            </a:xfrm>
            <a:prstGeom prst="roundRect">
              <a:avLst>
                <a:gd name="adj" fmla="val 7576"/>
              </a:avLst>
            </a:prstGeom>
            <a:noFill/>
            <a:ln w="38100">
              <a:solidFill>
                <a:srgbClr val="800000">
                  <a:alpha val="82000"/>
                </a:srgb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0" name="TextBox 39"/>
            <p:cNvSpPr txBox="1"/>
            <p:nvPr/>
          </p:nvSpPr>
          <p:spPr>
            <a:xfrm>
              <a:off x="5386041" y="6272185"/>
              <a:ext cx="1056261" cy="369332"/>
            </a:xfrm>
            <a:prstGeom prst="rect">
              <a:avLst/>
            </a:prstGeom>
            <a:noFill/>
          </p:spPr>
          <p:txBody>
            <a:bodyPr wrap="none" rtlCol="0">
              <a:spAutoFit/>
            </a:bodyPr>
            <a:lstStyle/>
            <a:p>
              <a:pPr algn="ctr"/>
              <a:r>
                <a:rPr lang="en-US" b="1" dirty="0">
                  <a:solidFill>
                    <a:srgbClr val="800000"/>
                  </a:solidFill>
                </a:rPr>
                <a:t>Bucket 1</a:t>
              </a:r>
            </a:p>
          </p:txBody>
        </p:sp>
      </p:grpSp>
      <p:grpSp>
        <p:nvGrpSpPr>
          <p:cNvPr id="16" name="Group 15"/>
          <p:cNvGrpSpPr/>
          <p:nvPr/>
        </p:nvGrpSpPr>
        <p:grpSpPr>
          <a:xfrm>
            <a:off x="6819134" y="4169103"/>
            <a:ext cx="1140787" cy="2472414"/>
            <a:chOff x="6819134" y="4169103"/>
            <a:chExt cx="1140787" cy="2472414"/>
          </a:xfrm>
        </p:grpSpPr>
        <p:sp>
          <p:nvSpPr>
            <p:cNvPr id="39" name="Rounded Rectangle 38"/>
            <p:cNvSpPr/>
            <p:nvPr/>
          </p:nvSpPr>
          <p:spPr>
            <a:xfrm>
              <a:off x="6819134" y="4169103"/>
              <a:ext cx="1140787" cy="1926897"/>
            </a:xfrm>
            <a:prstGeom prst="roundRect">
              <a:avLst>
                <a:gd name="adj" fmla="val 7576"/>
              </a:avLst>
            </a:prstGeom>
            <a:noFill/>
            <a:ln w="38100">
              <a:solidFill>
                <a:srgbClr val="800000">
                  <a:alpha val="82000"/>
                </a:srgb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1" name="TextBox 40"/>
            <p:cNvSpPr txBox="1"/>
            <p:nvPr/>
          </p:nvSpPr>
          <p:spPr>
            <a:xfrm>
              <a:off x="6875343" y="6272185"/>
              <a:ext cx="1056261" cy="369332"/>
            </a:xfrm>
            <a:prstGeom prst="rect">
              <a:avLst/>
            </a:prstGeom>
            <a:noFill/>
          </p:spPr>
          <p:txBody>
            <a:bodyPr wrap="none" rtlCol="0">
              <a:spAutoFit/>
            </a:bodyPr>
            <a:lstStyle/>
            <a:p>
              <a:pPr algn="ctr"/>
              <a:r>
                <a:rPr lang="en-US" b="1" dirty="0">
                  <a:solidFill>
                    <a:srgbClr val="800000"/>
                  </a:solidFill>
                </a:rPr>
                <a:t>Bucket 2</a:t>
              </a:r>
            </a:p>
          </p:txBody>
        </p:sp>
      </p:grpSp>
      <p:sp>
        <p:nvSpPr>
          <p:cNvPr id="3" name="Footer Placeholder 2">
            <a:extLst>
              <a:ext uri="{FF2B5EF4-FFF2-40B4-BE49-F238E27FC236}">
                <a16:creationId xmlns="" xmlns:a16="http://schemas.microsoft.com/office/drawing/2014/main" id="{E07C02D2-A1F2-46CB-AD16-13D33BE30FB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971094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normAutofit/>
          </a:bodyPr>
          <a:lstStyle/>
          <a:p>
            <a:r>
              <a:rPr lang="en-US" dirty="0"/>
              <a:t>Another alternative to bucketed updates is to define inter-object dependencies </a:t>
            </a:r>
            <a:r>
              <a:rPr lang="en-US" b="1" dirty="0"/>
              <a:t>explicitly</a:t>
            </a:r>
          </a:p>
          <a:p>
            <a:pPr lvl="1"/>
            <a:r>
              <a:rPr lang="en-US" dirty="0"/>
              <a:t>Automated scheduler can create “buckets” dynamically</a:t>
            </a:r>
          </a:p>
          <a:p>
            <a:pPr marL="1035050" lvl="2" indent="-457200">
              <a:buFont typeface="+mj-lt"/>
              <a:buAutoNum type="arabicPeriod"/>
            </a:pPr>
            <a:r>
              <a:rPr lang="en-US" dirty="0"/>
              <a:t>Update all objects with no dependencies, then</a:t>
            </a:r>
          </a:p>
          <a:p>
            <a:pPr marL="1035050" lvl="2" indent="-457200">
              <a:buFont typeface="+mj-lt"/>
              <a:buAutoNum type="arabicPeriod"/>
            </a:pPr>
            <a:r>
              <a:rPr lang="en-US" dirty="0"/>
              <a:t>all objects with dependency depth 1, then</a:t>
            </a:r>
          </a:p>
          <a:p>
            <a:pPr marL="1035050" lvl="2" indent="-457200">
              <a:buFont typeface="+mj-lt"/>
              <a:buAutoNum type="arabicPeriod"/>
            </a:pPr>
            <a:r>
              <a:rPr lang="en-US" dirty="0"/>
              <a:t>all objects with dependency depth 2,</a:t>
            </a:r>
          </a:p>
          <a:p>
            <a:pPr marL="1035050" lvl="2" indent="-457200">
              <a:buFont typeface="+mj-lt"/>
              <a:buAutoNum type="arabicPeriod"/>
            </a:pPr>
            <a:r>
              <a:rPr lang="en-US" dirty="0"/>
              <a:t>and so on…</a:t>
            </a:r>
          </a:p>
          <a:p>
            <a:r>
              <a:rPr lang="en-US" dirty="0"/>
              <a:t>With a job system, each object update can be a job</a:t>
            </a:r>
          </a:p>
          <a:p>
            <a:pPr lvl="1"/>
            <a:r>
              <a:rPr lang="en-US" dirty="0"/>
              <a:t>Kick off a dependent job only after the job(s) on which it is dependent has/have completed</a:t>
            </a:r>
          </a:p>
        </p:txBody>
      </p:sp>
      <p:sp>
        <p:nvSpPr>
          <p:cNvPr id="4" name="Footer Placeholder 3">
            <a:extLst>
              <a:ext uri="{FF2B5EF4-FFF2-40B4-BE49-F238E27FC236}">
                <a16:creationId xmlns="" xmlns:a16="http://schemas.microsoft.com/office/drawing/2014/main" id="{AA20BBA4-AD23-4B32-8023-15F62AAAA03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1038888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4072983" y="5684276"/>
            <a:ext cx="1262750"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1" name="Rectangle 70"/>
          <p:cNvSpPr/>
          <p:nvPr/>
        </p:nvSpPr>
        <p:spPr>
          <a:xfrm>
            <a:off x="3829991" y="4754584"/>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70" name="Rectangle 69"/>
          <p:cNvSpPr/>
          <p:nvPr/>
        </p:nvSpPr>
        <p:spPr>
          <a:xfrm>
            <a:off x="3828483" y="4289738"/>
            <a:ext cx="1505742" cy="30655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2" name="Title 1"/>
          <p:cNvSpPr>
            <a:spLocks noGrp="1"/>
          </p:cNvSpPr>
          <p:nvPr>
            <p:ph type="title"/>
          </p:nvPr>
        </p:nvSpPr>
        <p:spPr/>
        <p:txBody>
          <a:bodyPr/>
          <a:lstStyle/>
          <a:p>
            <a:r>
              <a:rPr lang="en-US" dirty="0"/>
              <a:t>Updating Game Objects Concurrently</a:t>
            </a:r>
          </a:p>
        </p:txBody>
      </p:sp>
      <p:sp>
        <p:nvSpPr>
          <p:cNvPr id="4" name="Rectangle 3"/>
          <p:cNvSpPr/>
          <p:nvPr/>
        </p:nvSpPr>
        <p:spPr>
          <a:xfrm>
            <a:off x="2058500" y="4289738"/>
            <a:ext cx="2014483"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1" name="TextBox 20"/>
          <p:cNvSpPr txBox="1"/>
          <p:nvPr/>
        </p:nvSpPr>
        <p:spPr>
          <a:xfrm>
            <a:off x="1211970" y="4273736"/>
            <a:ext cx="766957" cy="338554"/>
          </a:xfrm>
          <a:prstGeom prst="rect">
            <a:avLst/>
          </a:prstGeom>
          <a:noFill/>
        </p:spPr>
        <p:txBody>
          <a:bodyPr wrap="none" rtlCol="0">
            <a:spAutoFit/>
          </a:bodyPr>
          <a:lstStyle/>
          <a:p>
            <a:pPr algn="r"/>
            <a:r>
              <a:rPr lang="en-US" sz="1600" dirty="0">
                <a:solidFill>
                  <a:schemeClr val="bg2"/>
                </a:solidFill>
              </a:rPr>
              <a:t>Core 0</a:t>
            </a:r>
          </a:p>
        </p:txBody>
      </p:sp>
      <p:sp>
        <p:nvSpPr>
          <p:cNvPr id="5" name="Rectangle 4"/>
          <p:cNvSpPr/>
          <p:nvPr/>
        </p:nvSpPr>
        <p:spPr>
          <a:xfrm>
            <a:off x="2058500" y="4754584"/>
            <a:ext cx="2907862"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8" name="Rectangle 7"/>
          <p:cNvSpPr/>
          <p:nvPr/>
        </p:nvSpPr>
        <p:spPr>
          <a:xfrm>
            <a:off x="5334224" y="4754584"/>
            <a:ext cx="2597807"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22" name="TextBox 21"/>
          <p:cNvSpPr txBox="1"/>
          <p:nvPr/>
        </p:nvSpPr>
        <p:spPr>
          <a:xfrm>
            <a:off x="1211970" y="4738582"/>
            <a:ext cx="766957" cy="338554"/>
          </a:xfrm>
          <a:prstGeom prst="rect">
            <a:avLst/>
          </a:prstGeom>
          <a:noFill/>
        </p:spPr>
        <p:txBody>
          <a:bodyPr wrap="none" rtlCol="0">
            <a:spAutoFit/>
          </a:bodyPr>
          <a:lstStyle/>
          <a:p>
            <a:pPr algn="r"/>
            <a:r>
              <a:rPr lang="en-US" sz="1600" dirty="0">
                <a:solidFill>
                  <a:schemeClr val="bg2"/>
                </a:solidFill>
              </a:rPr>
              <a:t>Core 1</a:t>
            </a:r>
          </a:p>
        </p:txBody>
      </p:sp>
      <p:sp>
        <p:nvSpPr>
          <p:cNvPr id="7" name="Rectangle 6"/>
          <p:cNvSpPr/>
          <p:nvPr/>
        </p:nvSpPr>
        <p:spPr>
          <a:xfrm>
            <a:off x="2058500" y="5684276"/>
            <a:ext cx="223130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sp>
        <p:nvSpPr>
          <p:cNvPr id="24" name="TextBox 23"/>
          <p:cNvSpPr txBox="1"/>
          <p:nvPr/>
        </p:nvSpPr>
        <p:spPr>
          <a:xfrm>
            <a:off x="1211970" y="5668274"/>
            <a:ext cx="766957" cy="338554"/>
          </a:xfrm>
          <a:prstGeom prst="rect">
            <a:avLst/>
          </a:prstGeom>
          <a:noFill/>
        </p:spPr>
        <p:txBody>
          <a:bodyPr wrap="none" rtlCol="0">
            <a:spAutoFit/>
          </a:bodyPr>
          <a:lstStyle/>
          <a:p>
            <a:pPr algn="r"/>
            <a:r>
              <a:rPr lang="en-US" sz="1600" dirty="0">
                <a:solidFill>
                  <a:schemeClr val="bg2"/>
                </a:solidFill>
              </a:rPr>
              <a:t>Core 3</a:t>
            </a:r>
          </a:p>
        </p:txBody>
      </p:sp>
      <p:sp>
        <p:nvSpPr>
          <p:cNvPr id="6" name="Rectangle 5"/>
          <p:cNvSpPr/>
          <p:nvPr/>
        </p:nvSpPr>
        <p:spPr>
          <a:xfrm>
            <a:off x="3524300" y="5219430"/>
            <a:ext cx="1809924"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3" name="TextBox 22"/>
          <p:cNvSpPr txBox="1"/>
          <p:nvPr/>
        </p:nvSpPr>
        <p:spPr>
          <a:xfrm>
            <a:off x="1211970" y="5203428"/>
            <a:ext cx="766957" cy="338554"/>
          </a:xfrm>
          <a:prstGeom prst="rect">
            <a:avLst/>
          </a:prstGeom>
          <a:noFill/>
        </p:spPr>
        <p:txBody>
          <a:bodyPr wrap="none" rtlCol="0">
            <a:spAutoFit/>
          </a:bodyPr>
          <a:lstStyle/>
          <a:p>
            <a:pPr algn="r"/>
            <a:r>
              <a:rPr lang="en-US" sz="1600" dirty="0">
                <a:solidFill>
                  <a:schemeClr val="bg2"/>
                </a:solidFill>
              </a:rPr>
              <a:t>Core 2</a:t>
            </a:r>
          </a:p>
        </p:txBody>
      </p:sp>
      <p:sp>
        <p:nvSpPr>
          <p:cNvPr id="31" name="Rectangle 30"/>
          <p:cNvSpPr/>
          <p:nvPr/>
        </p:nvSpPr>
        <p:spPr>
          <a:xfrm>
            <a:off x="2058500" y="5219430"/>
            <a:ext cx="1465800" cy="30655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grpSp>
        <p:nvGrpSpPr>
          <p:cNvPr id="64" name="Group 63"/>
          <p:cNvGrpSpPr/>
          <p:nvPr/>
        </p:nvGrpSpPr>
        <p:grpSpPr>
          <a:xfrm>
            <a:off x="4582862" y="1632616"/>
            <a:ext cx="3634827" cy="2089808"/>
            <a:chOff x="1068552" y="1580055"/>
            <a:chExt cx="3634827" cy="2089808"/>
          </a:xfrm>
        </p:grpSpPr>
        <p:cxnSp>
          <p:nvCxnSpPr>
            <p:cNvPr id="10" name="Straight Arrow Connector 9"/>
            <p:cNvCxnSpPr>
              <a:stCxn id="29" idx="2"/>
              <a:endCxn id="27" idx="5"/>
            </p:cNvCxnSpPr>
            <p:nvPr/>
          </p:nvCxnSpPr>
          <p:spPr>
            <a:xfrm flipH="1" flipV="1">
              <a:off x="3361033" y="2148227"/>
              <a:ext cx="676691" cy="419801"/>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9" idx="2"/>
              <a:endCxn id="25" idx="6"/>
            </p:cNvCxnSpPr>
            <p:nvPr/>
          </p:nvCxnSpPr>
          <p:spPr>
            <a:xfrm flipH="1">
              <a:off x="2399862" y="2568028"/>
              <a:ext cx="1637862"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9" idx="2"/>
              <a:endCxn id="28" idx="7"/>
            </p:cNvCxnSpPr>
            <p:nvPr/>
          </p:nvCxnSpPr>
          <p:spPr>
            <a:xfrm flipH="1">
              <a:off x="2896827" y="2568028"/>
              <a:ext cx="1140897" cy="53366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9" idx="2"/>
              <a:endCxn id="38" idx="0"/>
            </p:cNvCxnSpPr>
            <p:nvPr/>
          </p:nvCxnSpPr>
          <p:spPr>
            <a:xfrm flipH="1">
              <a:off x="3757448" y="2568028"/>
              <a:ext cx="280276" cy="43618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734207"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a:t>
              </a:r>
            </a:p>
          </p:txBody>
        </p:sp>
        <p:sp>
          <p:nvSpPr>
            <p:cNvPr id="26" name="Oval 25"/>
            <p:cNvSpPr/>
            <p:nvPr/>
          </p:nvSpPr>
          <p:spPr>
            <a:xfrm>
              <a:off x="1068552"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a:t>
              </a:r>
            </a:p>
          </p:txBody>
        </p:sp>
        <p:sp>
          <p:nvSpPr>
            <p:cNvPr id="27" name="Oval 26"/>
            <p:cNvSpPr/>
            <p:nvPr/>
          </p:nvSpPr>
          <p:spPr>
            <a:xfrm>
              <a:off x="2792861" y="1580055"/>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a:t>
              </a:r>
            </a:p>
          </p:txBody>
        </p:sp>
        <p:sp>
          <p:nvSpPr>
            <p:cNvPr id="28" name="Oval 27"/>
            <p:cNvSpPr/>
            <p:nvPr/>
          </p:nvSpPr>
          <p:spPr>
            <a:xfrm>
              <a:off x="2328655"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D</a:t>
              </a:r>
            </a:p>
          </p:txBody>
        </p:sp>
        <p:sp>
          <p:nvSpPr>
            <p:cNvPr id="29" name="Oval 28"/>
            <p:cNvSpPr/>
            <p:nvPr/>
          </p:nvSpPr>
          <p:spPr>
            <a:xfrm>
              <a:off x="4037724" y="2235200"/>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F</a:t>
              </a:r>
            </a:p>
          </p:txBody>
        </p:sp>
        <p:sp>
          <p:nvSpPr>
            <p:cNvPr id="38" name="Oval 37"/>
            <p:cNvSpPr/>
            <p:nvPr/>
          </p:nvSpPr>
          <p:spPr>
            <a:xfrm>
              <a:off x="3424620" y="3004208"/>
              <a:ext cx="665655" cy="665655"/>
            </a:xfrm>
            <a:prstGeom prst="ellipse">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E</a:t>
              </a:r>
            </a:p>
          </p:txBody>
        </p:sp>
        <p:cxnSp>
          <p:nvCxnSpPr>
            <p:cNvPr id="47" name="Straight Arrow Connector 46"/>
            <p:cNvCxnSpPr>
              <a:stCxn id="28" idx="2"/>
              <a:endCxn id="26" idx="6"/>
            </p:cNvCxnSpPr>
            <p:nvPr/>
          </p:nvCxnSpPr>
          <p:spPr>
            <a:xfrm flipH="1">
              <a:off x="1734207" y="3337036"/>
              <a:ext cx="594448"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cxnSp>
        <p:nvCxnSpPr>
          <p:cNvPr id="66" name="Straight Arrow Connector 65"/>
          <p:cNvCxnSpPr/>
          <p:nvPr/>
        </p:nvCxnSpPr>
        <p:spPr>
          <a:xfrm>
            <a:off x="1978927" y="6249681"/>
            <a:ext cx="6384024" cy="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606388" y="6177860"/>
            <a:ext cx="594663" cy="338554"/>
          </a:xfrm>
          <a:prstGeom prst="rect">
            <a:avLst/>
          </a:prstGeom>
          <a:noFill/>
        </p:spPr>
        <p:txBody>
          <a:bodyPr wrap="none" rtlCol="0">
            <a:spAutoFit/>
          </a:bodyPr>
          <a:lstStyle/>
          <a:p>
            <a:pPr algn="r"/>
            <a:r>
              <a:rPr lang="en-US" sz="1600" i="1" dirty="0">
                <a:solidFill>
                  <a:schemeClr val="bg2"/>
                </a:solidFill>
              </a:rPr>
              <a:t>time</a:t>
            </a:r>
          </a:p>
        </p:txBody>
      </p:sp>
      <p:sp>
        <p:nvSpPr>
          <p:cNvPr id="68" name="TextBox 67"/>
          <p:cNvSpPr txBox="1"/>
          <p:nvPr/>
        </p:nvSpPr>
        <p:spPr>
          <a:xfrm>
            <a:off x="2998936" y="1754756"/>
            <a:ext cx="2148094" cy="369332"/>
          </a:xfrm>
          <a:prstGeom prst="rect">
            <a:avLst/>
          </a:prstGeom>
          <a:noFill/>
        </p:spPr>
        <p:txBody>
          <a:bodyPr wrap="none" rtlCol="0">
            <a:spAutoFit/>
          </a:bodyPr>
          <a:lstStyle/>
          <a:p>
            <a:pPr algn="ctr"/>
            <a:r>
              <a:rPr lang="en-US" b="1" dirty="0">
                <a:solidFill>
                  <a:schemeClr val="bg2"/>
                </a:solidFill>
              </a:rPr>
              <a:t>Dependency Graph</a:t>
            </a:r>
          </a:p>
        </p:txBody>
      </p:sp>
      <p:sp>
        <p:nvSpPr>
          <p:cNvPr id="69" name="TextBox 68"/>
          <p:cNvSpPr txBox="1"/>
          <p:nvPr/>
        </p:nvSpPr>
        <p:spPr>
          <a:xfrm>
            <a:off x="779463" y="3721671"/>
            <a:ext cx="3468956" cy="369332"/>
          </a:xfrm>
          <a:prstGeom prst="rect">
            <a:avLst/>
          </a:prstGeom>
          <a:noFill/>
        </p:spPr>
        <p:txBody>
          <a:bodyPr wrap="none" rtlCol="0">
            <a:spAutoFit/>
          </a:bodyPr>
          <a:lstStyle/>
          <a:p>
            <a:pPr algn="ctr"/>
            <a:r>
              <a:rPr lang="en-US" b="1" dirty="0">
                <a:solidFill>
                  <a:schemeClr val="bg2"/>
                </a:solidFill>
              </a:rPr>
              <a:t>Possible Schedule on Four Cores</a:t>
            </a:r>
          </a:p>
        </p:txBody>
      </p:sp>
      <p:sp>
        <p:nvSpPr>
          <p:cNvPr id="3" name="Footer Placeholder 2">
            <a:extLst>
              <a:ext uri="{FF2B5EF4-FFF2-40B4-BE49-F238E27FC236}">
                <a16:creationId xmlns="" xmlns:a16="http://schemas.microsoft.com/office/drawing/2014/main" id="{69AD8B2F-6C04-4962-AA06-FCB01CADE94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9082496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Ideally game object updates happen instantaneously</a:t>
            </a:r>
          </a:p>
        </p:txBody>
      </p:sp>
      <p:pic>
        <p:nvPicPr>
          <p:cNvPr id="6" name="Picture 5">
            <a:extLst>
              <a:ext uri="{FF2B5EF4-FFF2-40B4-BE49-F238E27FC236}">
                <a16:creationId xmlns="" xmlns:a16="http://schemas.microsoft.com/office/drawing/2014/main" id="{0B9C57CE-AC29-4DBB-BBCE-3A39F62BD78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70807" y="2493920"/>
            <a:ext cx="6400800" cy="4243227"/>
          </a:xfrm>
          <a:prstGeom prst="rect">
            <a:avLst/>
          </a:prstGeom>
        </p:spPr>
      </p:pic>
      <p:sp>
        <p:nvSpPr>
          <p:cNvPr id="4" name="Footer Placeholder 3">
            <a:extLst>
              <a:ext uri="{FF2B5EF4-FFF2-40B4-BE49-F238E27FC236}">
                <a16:creationId xmlns="" xmlns:a16="http://schemas.microsoft.com/office/drawing/2014/main" id="{4BBEDCE8-DE1B-4EC4-AC06-F9F79499E50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6015939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In reality, game object updates happen </a:t>
            </a:r>
            <a:r>
              <a:rPr lang="en-US" b="1" dirty="0"/>
              <a:t>piecemeal</a:t>
            </a:r>
          </a:p>
        </p:txBody>
      </p:sp>
      <p:pic>
        <p:nvPicPr>
          <p:cNvPr id="5" name="Picture 4">
            <a:extLst>
              <a:ext uri="{FF2B5EF4-FFF2-40B4-BE49-F238E27FC236}">
                <a16:creationId xmlns="" xmlns:a16="http://schemas.microsoft.com/office/drawing/2014/main" id="{83BCFD6D-918C-4D0D-A0AB-882E63DF2D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60151" y="2485085"/>
            <a:ext cx="6422112" cy="4243227"/>
          </a:xfrm>
          <a:prstGeom prst="rect">
            <a:avLst/>
          </a:prstGeom>
        </p:spPr>
      </p:pic>
      <p:sp>
        <p:nvSpPr>
          <p:cNvPr id="4" name="Footer Placeholder 3">
            <a:extLst>
              <a:ext uri="{FF2B5EF4-FFF2-40B4-BE49-F238E27FC236}">
                <a16:creationId xmlns="" xmlns:a16="http://schemas.microsoft.com/office/drawing/2014/main" id="{8A00CB87-5AF4-499F-97AE-B6302273979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800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ory-g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41" y="371071"/>
            <a:ext cx="8102600" cy="6083300"/>
          </a:xfrm>
          <a:prstGeom prst="rect">
            <a:avLst/>
          </a:prstGeom>
        </p:spPr>
      </p:pic>
      <p:sp>
        <p:nvSpPr>
          <p:cNvPr id="3" name="Footer Placeholder 2">
            <a:extLst>
              <a:ext uri="{FF2B5EF4-FFF2-40B4-BE49-F238E27FC236}">
                <a16:creationId xmlns="" xmlns:a16="http://schemas.microsoft.com/office/drawing/2014/main" id="{A92236B5-6828-4060-B564-2537641C2F0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7589330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This makes inter-game-object dependencies </a:t>
            </a:r>
            <a:r>
              <a:rPr lang="en-US" b="1" dirty="0"/>
              <a:t>trickier</a:t>
            </a:r>
          </a:p>
          <a:p>
            <a:pPr lvl="1"/>
            <a:r>
              <a:rPr lang="en-US" dirty="0"/>
              <a:t>When </a:t>
            </a:r>
            <a:r>
              <a:rPr lang="en-US" b="1" dirty="0"/>
              <a:t>object A</a:t>
            </a:r>
            <a:r>
              <a:rPr lang="en-US" dirty="0"/>
              <a:t> tries to </a:t>
            </a:r>
            <a:r>
              <a:rPr lang="en-US" b="1" dirty="0"/>
              <a:t>read</a:t>
            </a:r>
            <a:r>
              <a:rPr lang="en-US" dirty="0"/>
              <a:t> the state of </a:t>
            </a:r>
            <a:r>
              <a:rPr lang="en-US" b="1" dirty="0"/>
              <a:t>object B</a:t>
            </a:r>
            <a:r>
              <a:rPr lang="en-US" dirty="0"/>
              <a:t>, during frame </a:t>
            </a:r>
            <a:r>
              <a:rPr lang="en-US" i="1" dirty="0"/>
              <a:t>n</a:t>
            </a:r>
            <a:r>
              <a:rPr lang="en-US" dirty="0"/>
              <a:t>, there are three possibilities:</a:t>
            </a:r>
          </a:p>
          <a:p>
            <a:pPr marL="1035050" lvl="2" indent="-457200">
              <a:buFont typeface="+mj-lt"/>
              <a:buAutoNum type="arabicPeriod"/>
            </a:pPr>
            <a:r>
              <a:rPr lang="en-US" dirty="0"/>
              <a:t>Object B has </a:t>
            </a:r>
            <a:r>
              <a:rPr lang="en-US" b="1" dirty="0"/>
              <a:t>already</a:t>
            </a:r>
            <a:r>
              <a:rPr lang="en-US" dirty="0"/>
              <a:t> </a:t>
            </a:r>
            <a:r>
              <a:rPr lang="en-US" b="1" dirty="0"/>
              <a:t>been</a:t>
            </a:r>
            <a:r>
              <a:rPr lang="en-US" dirty="0"/>
              <a:t> updated (state: frame </a:t>
            </a:r>
            <a:r>
              <a:rPr lang="en-US" i="1" dirty="0"/>
              <a:t>n</a:t>
            </a:r>
            <a:r>
              <a:rPr lang="en-US" dirty="0"/>
              <a:t>)</a:t>
            </a:r>
          </a:p>
          <a:p>
            <a:pPr marL="1035050" lvl="2" indent="-457200">
              <a:buFont typeface="+mj-lt"/>
              <a:buAutoNum type="arabicPeriod"/>
            </a:pPr>
            <a:r>
              <a:rPr lang="en-US" dirty="0"/>
              <a:t>Object B has </a:t>
            </a:r>
            <a:r>
              <a:rPr lang="en-US" b="1" dirty="0"/>
              <a:t>not yet been</a:t>
            </a:r>
            <a:r>
              <a:rPr lang="en-US" dirty="0"/>
              <a:t> updated (state: frame </a:t>
            </a:r>
            <a:r>
              <a:rPr lang="en-US" i="1" dirty="0"/>
              <a:t>n</a:t>
            </a:r>
            <a:r>
              <a:rPr lang="en-US" dirty="0"/>
              <a:t> – 1)</a:t>
            </a:r>
          </a:p>
          <a:p>
            <a:pPr marL="1035050" lvl="2" indent="-457200">
              <a:buFont typeface="+mj-lt"/>
              <a:buAutoNum type="arabicPeriod"/>
            </a:pPr>
            <a:r>
              <a:rPr lang="en-US" dirty="0"/>
              <a:t>Object B is </a:t>
            </a:r>
            <a:r>
              <a:rPr lang="en-US" b="1" dirty="0"/>
              <a:t>in the process of </a:t>
            </a:r>
            <a:r>
              <a:rPr lang="en-US" dirty="0"/>
              <a:t>being updated (concurrency!)</a:t>
            </a:r>
          </a:p>
        </p:txBody>
      </p:sp>
      <p:sp>
        <p:nvSpPr>
          <p:cNvPr id="4" name="Footer Placeholder 3">
            <a:extLst>
              <a:ext uri="{FF2B5EF4-FFF2-40B4-BE49-F238E27FC236}">
                <a16:creationId xmlns="" xmlns:a16="http://schemas.microsoft.com/office/drawing/2014/main" id="{F1628313-BAB1-402C-B0ED-88E17238A5A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3237134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Solutions to inter-object </a:t>
            </a:r>
            <a:r>
              <a:rPr lang="en-US" b="1" dirty="0"/>
              <a:t>reads</a:t>
            </a:r>
            <a:r>
              <a:rPr lang="en-US" dirty="0"/>
              <a:t>:</a:t>
            </a:r>
          </a:p>
          <a:p>
            <a:pPr lvl="1"/>
            <a:r>
              <a:rPr lang="en-US" b="1" dirty="0"/>
              <a:t>General-purpose locks</a:t>
            </a:r>
          </a:p>
          <a:p>
            <a:pPr lvl="2"/>
            <a:r>
              <a:rPr lang="en-US" dirty="0"/>
              <a:t>Guarding each read and each update</a:t>
            </a:r>
          </a:p>
          <a:p>
            <a:pPr lvl="1"/>
            <a:r>
              <a:rPr lang="en-US" b="1" dirty="0"/>
              <a:t>Reader/writer locks</a:t>
            </a:r>
          </a:p>
          <a:p>
            <a:pPr lvl="2"/>
            <a:r>
              <a:rPr lang="en-US" dirty="0"/>
              <a:t>Can be locked by multiple readers </a:t>
            </a:r>
            <a:r>
              <a:rPr lang="en-US" b="1" i="1" dirty="0"/>
              <a:t>or</a:t>
            </a:r>
            <a:r>
              <a:rPr lang="en-US" dirty="0"/>
              <a:t> a single writer</a:t>
            </a:r>
          </a:p>
          <a:p>
            <a:pPr lvl="2"/>
            <a:r>
              <a:rPr lang="en-US" dirty="0"/>
              <a:t>Acquire a read lock to </a:t>
            </a:r>
            <a:r>
              <a:rPr lang="en-US" b="1" dirty="0"/>
              <a:t>read</a:t>
            </a:r>
            <a:r>
              <a:rPr lang="en-US" dirty="0"/>
              <a:t> state of game object</a:t>
            </a:r>
          </a:p>
          <a:p>
            <a:pPr lvl="2"/>
            <a:r>
              <a:rPr lang="en-US" dirty="0"/>
              <a:t>Game object acquires write lock to </a:t>
            </a:r>
            <a:r>
              <a:rPr lang="en-US" b="1" dirty="0"/>
              <a:t>update</a:t>
            </a:r>
            <a:r>
              <a:rPr lang="en-US" dirty="0"/>
              <a:t> itself</a:t>
            </a:r>
          </a:p>
          <a:p>
            <a:pPr lvl="1"/>
            <a:r>
              <a:rPr lang="en-US" b="1" dirty="0"/>
              <a:t>Other ideas?</a:t>
            </a:r>
          </a:p>
          <a:p>
            <a:pPr marL="282575" lvl="1" indent="0" algn="ctr">
              <a:buNone/>
            </a:pPr>
            <a:r>
              <a:rPr lang="en-US" dirty="0"/>
              <a:t/>
            </a:r>
            <a:br>
              <a:rPr lang="en-US" dirty="0"/>
            </a:br>
            <a:r>
              <a:rPr lang="en-US" dirty="0"/>
              <a:t>5 minute discussion…</a:t>
            </a:r>
          </a:p>
        </p:txBody>
      </p:sp>
      <p:sp>
        <p:nvSpPr>
          <p:cNvPr id="4" name="Footer Placeholder 3">
            <a:extLst>
              <a:ext uri="{FF2B5EF4-FFF2-40B4-BE49-F238E27FC236}">
                <a16:creationId xmlns="" xmlns:a16="http://schemas.microsoft.com/office/drawing/2014/main" id="{AF1A474E-5E1A-4D79-8021-5128AB3ED8D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5270495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Solutions to inter-object </a:t>
            </a:r>
            <a:r>
              <a:rPr lang="en-US" b="1" dirty="0"/>
              <a:t>reads</a:t>
            </a:r>
            <a:r>
              <a:rPr lang="en-US" dirty="0"/>
              <a:t>:</a:t>
            </a:r>
          </a:p>
          <a:p>
            <a:pPr lvl="1"/>
            <a:r>
              <a:rPr lang="en-US" b="1" dirty="0"/>
              <a:t>Snapshots</a:t>
            </a:r>
          </a:p>
          <a:p>
            <a:pPr lvl="2"/>
            <a:r>
              <a:rPr lang="en-US" dirty="0"/>
              <a:t>Each game object maintains a </a:t>
            </a:r>
            <a:r>
              <a:rPr lang="en-US" b="1" dirty="0"/>
              <a:t>copy</a:t>
            </a:r>
            <a:r>
              <a:rPr lang="en-US" dirty="0"/>
              <a:t> of its internal state known as its </a:t>
            </a:r>
            <a:r>
              <a:rPr lang="en-US" b="1" dirty="0"/>
              <a:t>snapshot</a:t>
            </a:r>
          </a:p>
          <a:p>
            <a:pPr lvl="2"/>
            <a:r>
              <a:rPr lang="en-US" dirty="0"/>
              <a:t>Readers only ever read the snapshots, never the “live” state of a game object</a:t>
            </a:r>
          </a:p>
          <a:p>
            <a:pPr lvl="3"/>
            <a:r>
              <a:rPr lang="en-US" dirty="0"/>
              <a:t>Multiple readers, but they can never read during a write</a:t>
            </a:r>
          </a:p>
          <a:p>
            <a:pPr lvl="3"/>
            <a:r>
              <a:rPr lang="en-US" dirty="0"/>
              <a:t>Therefore, no locks required!</a:t>
            </a:r>
          </a:p>
          <a:p>
            <a:pPr lvl="2"/>
            <a:r>
              <a:rPr lang="en-US" dirty="0"/>
              <a:t>After game object updates, it also </a:t>
            </a:r>
            <a:r>
              <a:rPr lang="en-US" b="1" dirty="0"/>
              <a:t>updates its snapshot</a:t>
            </a:r>
          </a:p>
          <a:p>
            <a:pPr lvl="3"/>
            <a:r>
              <a:rPr lang="en-US" dirty="0"/>
              <a:t>This has to be done either within a </a:t>
            </a:r>
            <a:r>
              <a:rPr lang="en-US" b="1" dirty="0"/>
              <a:t>lock</a:t>
            </a:r>
            <a:r>
              <a:rPr lang="en-US" dirty="0"/>
              <a:t>, or</a:t>
            </a:r>
          </a:p>
          <a:p>
            <a:pPr lvl="3"/>
            <a:r>
              <a:rPr lang="en-US" dirty="0"/>
              <a:t>during a </a:t>
            </a:r>
            <a:r>
              <a:rPr lang="en-US" b="1" dirty="0"/>
              <a:t>sync point </a:t>
            </a:r>
            <a:r>
              <a:rPr lang="en-US" dirty="0"/>
              <a:t>when we know no reader jobs are running</a:t>
            </a:r>
          </a:p>
        </p:txBody>
      </p:sp>
      <p:sp>
        <p:nvSpPr>
          <p:cNvPr id="4" name="Footer Placeholder 3">
            <a:extLst>
              <a:ext uri="{FF2B5EF4-FFF2-40B4-BE49-F238E27FC236}">
                <a16:creationId xmlns="" xmlns:a16="http://schemas.microsoft.com/office/drawing/2014/main" id="{CCAF94FD-51FF-4A52-B668-03F280FD8A0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2663088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Solutions to inter-object </a:t>
            </a:r>
            <a:r>
              <a:rPr lang="en-US" b="1" dirty="0"/>
              <a:t>reads</a:t>
            </a:r>
            <a:r>
              <a:rPr lang="en-US" dirty="0"/>
              <a:t>:</a:t>
            </a:r>
          </a:p>
          <a:p>
            <a:pPr lvl="1"/>
            <a:r>
              <a:rPr lang="en-US" b="1" dirty="0"/>
              <a:t>Snapshots</a:t>
            </a:r>
          </a:p>
          <a:p>
            <a:pPr lvl="2"/>
            <a:r>
              <a:rPr lang="en-US" dirty="0"/>
              <a:t>Problems with snapshots:</a:t>
            </a:r>
          </a:p>
          <a:p>
            <a:pPr lvl="3"/>
            <a:r>
              <a:rPr lang="en-US" dirty="0"/>
              <a:t>Still require </a:t>
            </a:r>
            <a:r>
              <a:rPr lang="en-US" b="1" dirty="0"/>
              <a:t>lock / sync point </a:t>
            </a:r>
            <a:r>
              <a:rPr lang="en-US" dirty="0"/>
              <a:t>to update the snapshot</a:t>
            </a:r>
          </a:p>
          <a:p>
            <a:pPr lvl="3"/>
            <a:r>
              <a:rPr lang="en-US" dirty="0"/>
              <a:t>Phased updates require </a:t>
            </a:r>
            <a:r>
              <a:rPr lang="en-US" b="1" dirty="0"/>
              <a:t>multiple</a:t>
            </a:r>
            <a:r>
              <a:rPr lang="en-US" dirty="0"/>
              <a:t> snapshot updates per frame, per object</a:t>
            </a:r>
          </a:p>
          <a:p>
            <a:pPr lvl="3"/>
            <a:r>
              <a:rPr lang="en-US" dirty="0"/>
              <a:t>Can only read the </a:t>
            </a:r>
            <a:r>
              <a:rPr lang="en-US" b="1" dirty="0"/>
              <a:t>previous</a:t>
            </a:r>
            <a:r>
              <a:rPr lang="en-US" dirty="0"/>
              <a:t> state of a game object (the state contained in the snapshot)</a:t>
            </a:r>
          </a:p>
          <a:p>
            <a:pPr lvl="4"/>
            <a:r>
              <a:rPr lang="en-US" dirty="0"/>
              <a:t>Leads to </a:t>
            </a:r>
            <a:r>
              <a:rPr lang="en-US" b="1" dirty="0"/>
              <a:t>one-frame-off</a:t>
            </a:r>
            <a:r>
              <a:rPr lang="en-US" dirty="0"/>
              <a:t> bugs</a:t>
            </a:r>
          </a:p>
        </p:txBody>
      </p:sp>
      <p:sp>
        <p:nvSpPr>
          <p:cNvPr id="4" name="Footer Placeholder 3">
            <a:extLst>
              <a:ext uri="{FF2B5EF4-FFF2-40B4-BE49-F238E27FC236}">
                <a16:creationId xmlns="" xmlns:a16="http://schemas.microsoft.com/office/drawing/2014/main" id="{209010E0-3272-4214-AD45-0B0FC2932AB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4699158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Another idea…</a:t>
            </a:r>
          </a:p>
          <a:p>
            <a:pPr lvl="1"/>
            <a:r>
              <a:rPr lang="en-US" b="1" dirty="0"/>
              <a:t>Double-buffered</a:t>
            </a:r>
            <a:r>
              <a:rPr lang="en-US" dirty="0"/>
              <a:t> game object state</a:t>
            </a:r>
          </a:p>
          <a:p>
            <a:pPr lvl="2"/>
            <a:r>
              <a:rPr lang="en-US" dirty="0"/>
              <a:t>Each game object contains two copies of its state</a:t>
            </a:r>
          </a:p>
          <a:p>
            <a:pPr lvl="2"/>
            <a:r>
              <a:rPr lang="en-US" dirty="0"/>
              <a:t>While copy 1 is being updated, copy 0 available to be read</a:t>
            </a:r>
          </a:p>
          <a:p>
            <a:pPr lvl="2"/>
            <a:r>
              <a:rPr lang="en-US" b="1" dirty="0"/>
              <a:t>Swap buffers </a:t>
            </a:r>
            <a:r>
              <a:rPr lang="en-US" dirty="0"/>
              <a:t>at end of update (atomically)</a:t>
            </a:r>
            <a:br>
              <a:rPr lang="en-US" dirty="0"/>
            </a:br>
            <a:endParaRPr lang="en-US" dirty="0"/>
          </a:p>
          <a:p>
            <a:pPr lvl="2"/>
            <a:r>
              <a:rPr lang="en-US" dirty="0"/>
              <a:t>Suffers from many of the problems of snapshots:</a:t>
            </a:r>
          </a:p>
          <a:p>
            <a:pPr lvl="3"/>
            <a:r>
              <a:rPr lang="en-US" dirty="0"/>
              <a:t>Reading stale data; </a:t>
            </a:r>
            <a:r>
              <a:rPr lang="en-US" b="1" dirty="0"/>
              <a:t>one-frame-off</a:t>
            </a:r>
            <a:r>
              <a:rPr lang="en-US" dirty="0"/>
              <a:t> bugs</a:t>
            </a:r>
          </a:p>
        </p:txBody>
      </p:sp>
      <p:sp>
        <p:nvSpPr>
          <p:cNvPr id="4" name="Footer Placeholder 3">
            <a:extLst>
              <a:ext uri="{FF2B5EF4-FFF2-40B4-BE49-F238E27FC236}">
                <a16:creationId xmlns="" xmlns:a16="http://schemas.microsoft.com/office/drawing/2014/main" id="{D146E3A1-7414-4FD7-B227-64FED9099DA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5666754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What about when process A wants to </a:t>
            </a:r>
            <a:r>
              <a:rPr lang="en-US" b="1" dirty="0"/>
              <a:t>mutate</a:t>
            </a:r>
            <a:br>
              <a:rPr lang="en-US" b="1" dirty="0"/>
            </a:br>
            <a:r>
              <a:rPr lang="en-US" dirty="0"/>
              <a:t>process B?</a:t>
            </a:r>
          </a:p>
          <a:p>
            <a:pPr lvl="1"/>
            <a:r>
              <a:rPr lang="en-US" dirty="0"/>
              <a:t>Could use general-purpose or reader/writer </a:t>
            </a:r>
            <a:r>
              <a:rPr lang="en-US" b="1" dirty="0"/>
              <a:t>locks</a:t>
            </a:r>
          </a:p>
          <a:p>
            <a:pPr lvl="1"/>
            <a:r>
              <a:rPr lang="en-US" b="1" dirty="0"/>
              <a:t>Other ideas?</a:t>
            </a:r>
          </a:p>
          <a:p>
            <a:pPr lvl="1"/>
            <a:endParaRPr lang="en-US" dirty="0"/>
          </a:p>
          <a:p>
            <a:pPr marL="282575" lvl="1" indent="0" algn="ctr">
              <a:buNone/>
            </a:pPr>
            <a:r>
              <a:rPr lang="en-US" dirty="0"/>
              <a:t>5 minute discussion…</a:t>
            </a:r>
          </a:p>
        </p:txBody>
      </p:sp>
      <p:sp>
        <p:nvSpPr>
          <p:cNvPr id="4" name="Footer Placeholder 3">
            <a:extLst>
              <a:ext uri="{FF2B5EF4-FFF2-40B4-BE49-F238E27FC236}">
                <a16:creationId xmlns="" xmlns:a16="http://schemas.microsoft.com/office/drawing/2014/main" id="{3F951716-72B7-4761-AAD6-11F03657BC9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1132333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Game Objects Concurrently</a:t>
            </a:r>
          </a:p>
        </p:txBody>
      </p:sp>
      <p:sp>
        <p:nvSpPr>
          <p:cNvPr id="3" name="Content Placeholder 2"/>
          <p:cNvSpPr>
            <a:spLocks noGrp="1"/>
          </p:cNvSpPr>
          <p:nvPr>
            <p:ph idx="1"/>
          </p:nvPr>
        </p:nvSpPr>
        <p:spPr/>
        <p:txBody>
          <a:bodyPr/>
          <a:lstStyle/>
          <a:p>
            <a:r>
              <a:rPr lang="en-US" dirty="0"/>
              <a:t>What about when process A wants to </a:t>
            </a:r>
            <a:r>
              <a:rPr lang="en-US" b="1" dirty="0"/>
              <a:t>mutate</a:t>
            </a:r>
            <a:br>
              <a:rPr lang="en-US" b="1" dirty="0"/>
            </a:br>
            <a:r>
              <a:rPr lang="en-US" dirty="0"/>
              <a:t>process B?</a:t>
            </a:r>
          </a:p>
          <a:p>
            <a:pPr lvl="1"/>
            <a:r>
              <a:rPr lang="en-US" dirty="0"/>
              <a:t>What we do at Naughty Dog:</a:t>
            </a:r>
          </a:p>
          <a:p>
            <a:pPr lvl="2"/>
            <a:r>
              <a:rPr lang="en-US" dirty="0"/>
              <a:t>Minimize inter-object mutation wherever possible</a:t>
            </a:r>
          </a:p>
          <a:p>
            <a:pPr lvl="2"/>
            <a:r>
              <a:rPr lang="en-US" dirty="0"/>
              <a:t>Inter-object mutation between buckets is safe</a:t>
            </a:r>
          </a:p>
          <a:p>
            <a:pPr lvl="2"/>
            <a:r>
              <a:rPr lang="en-US" dirty="0"/>
              <a:t>Inter-object mutation within a bucket must be handled carefully</a:t>
            </a:r>
            <a:r>
              <a:rPr lang="is-IS" dirty="0"/>
              <a:t>…</a:t>
            </a:r>
          </a:p>
          <a:p>
            <a:pPr lvl="3"/>
            <a:r>
              <a:rPr lang="en-US" dirty="0"/>
              <a:t>W</a:t>
            </a:r>
            <a:r>
              <a:rPr lang="is-IS" dirty="0"/>
              <a:t>ith locks</a:t>
            </a:r>
          </a:p>
          <a:p>
            <a:pPr lvl="3"/>
            <a:r>
              <a:rPr lang="en-US" dirty="0"/>
              <a:t>O</a:t>
            </a:r>
            <a:r>
              <a:rPr lang="is-IS" dirty="0"/>
              <a:t>r by controlling update order</a:t>
            </a:r>
          </a:p>
          <a:p>
            <a:pPr lvl="3"/>
            <a:r>
              <a:rPr lang="en-US" dirty="0"/>
              <a:t>O</a:t>
            </a:r>
            <a:r>
              <a:rPr lang="is-IS" dirty="0"/>
              <a:t>r by requesting mutation that can be applied later (request queue)</a:t>
            </a:r>
            <a:endParaRPr lang="en-US" dirty="0"/>
          </a:p>
        </p:txBody>
      </p:sp>
      <p:sp>
        <p:nvSpPr>
          <p:cNvPr id="4" name="Footer Placeholder 3">
            <a:extLst>
              <a:ext uri="{FF2B5EF4-FFF2-40B4-BE49-F238E27FC236}">
                <a16:creationId xmlns="" xmlns:a16="http://schemas.microsoft.com/office/drawing/2014/main" id="{25A0F386-7F3D-4888-83B1-894AFA6EAD3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7022700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ASSERT_LOCK_FREE()</a:t>
            </a:r>
          </a:p>
        </p:txBody>
      </p:sp>
      <p:sp>
        <p:nvSpPr>
          <p:cNvPr id="6" name="Content Placeholder 5"/>
          <p:cNvSpPr>
            <a:spLocks noGrp="1"/>
          </p:cNvSpPr>
          <p:nvPr>
            <p:ph idx="1"/>
          </p:nvPr>
        </p:nvSpPr>
        <p:spPr/>
        <p:txBody>
          <a:bodyPr>
            <a:normAutofit fontScale="92500" lnSpcReduction="10000"/>
          </a:bodyPr>
          <a:lstStyle/>
          <a:p>
            <a:r>
              <a:rPr lang="en-US" dirty="0"/>
              <a:t>First: Design your system so </a:t>
            </a:r>
            <a:r>
              <a:rPr lang="en-US" b="1" dirty="0"/>
              <a:t>sync points </a:t>
            </a:r>
            <a:r>
              <a:rPr lang="en-US" dirty="0"/>
              <a:t>are </a:t>
            </a:r>
            <a:r>
              <a:rPr lang="en-US" b="1" dirty="0"/>
              <a:t>explicit</a:t>
            </a:r>
            <a:r>
              <a:rPr lang="en-US" dirty="0"/>
              <a:t> and </a:t>
            </a:r>
            <a:r>
              <a:rPr lang="en-US" b="1" dirty="0"/>
              <a:t>well-known</a:t>
            </a:r>
          </a:p>
          <a:p>
            <a:pPr lvl="1"/>
            <a:r>
              <a:rPr lang="en-US" dirty="0"/>
              <a:t>Design to minimize </a:t>
            </a:r>
            <a:r>
              <a:rPr lang="en-US" b="1" dirty="0"/>
              <a:t>sync points</a:t>
            </a:r>
          </a:p>
          <a:p>
            <a:pPr lvl="1"/>
            <a:r>
              <a:rPr lang="en-US" dirty="0"/>
              <a:t>Design to eliminate or minimize </a:t>
            </a:r>
            <a:r>
              <a:rPr lang="en-US" b="1" dirty="0"/>
              <a:t>contention</a:t>
            </a:r>
          </a:p>
          <a:p>
            <a:r>
              <a:rPr lang="en-US" dirty="0"/>
              <a:t>Next: Realize that </a:t>
            </a:r>
            <a:r>
              <a:rPr lang="en-US" b="1" dirty="0"/>
              <a:t>locks aren’t needed </a:t>
            </a:r>
            <a:r>
              <a:rPr lang="en-US" dirty="0"/>
              <a:t>if you can be sure </a:t>
            </a:r>
            <a:r>
              <a:rPr lang="en-US" b="1" i="1" dirty="0"/>
              <a:t>when</a:t>
            </a:r>
            <a:r>
              <a:rPr lang="en-US" dirty="0"/>
              <a:t> different pieces of code are running</a:t>
            </a:r>
          </a:p>
          <a:p>
            <a:pPr lvl="1"/>
            <a:r>
              <a:rPr lang="en-US" dirty="0"/>
              <a:t>e.g., don’t load new levels while unloading stale levels</a:t>
            </a:r>
          </a:p>
          <a:p>
            <a:pPr lvl="1"/>
            <a:r>
              <a:rPr lang="en-US" dirty="0"/>
              <a:t>If you can ensure unloading and loading </a:t>
            </a:r>
            <a:r>
              <a:rPr lang="en-US" b="1" dirty="0"/>
              <a:t>never happen at the same time</a:t>
            </a:r>
            <a:r>
              <a:rPr lang="en-US" dirty="0"/>
              <a:t>, then no lock is required!</a:t>
            </a:r>
          </a:p>
          <a:p>
            <a:r>
              <a:rPr lang="en-US" dirty="0"/>
              <a:t>Now: Instead of protecting your code with locks “</a:t>
            </a:r>
            <a:r>
              <a:rPr lang="en-US" b="1" dirty="0"/>
              <a:t>just in case</a:t>
            </a:r>
            <a:r>
              <a:rPr lang="en-US" dirty="0"/>
              <a:t>,” add </a:t>
            </a:r>
            <a:r>
              <a:rPr lang="en-US" b="1" dirty="0"/>
              <a:t>assertions</a:t>
            </a:r>
            <a:r>
              <a:rPr lang="en-US" dirty="0"/>
              <a:t> that a lock </a:t>
            </a:r>
            <a:r>
              <a:rPr lang="en-US" b="1" i="1" dirty="0"/>
              <a:t>isn’t needed</a:t>
            </a:r>
          </a:p>
        </p:txBody>
      </p:sp>
      <p:sp>
        <p:nvSpPr>
          <p:cNvPr id="2" name="Footer Placeholder 1">
            <a:extLst>
              <a:ext uri="{FF2B5EF4-FFF2-40B4-BE49-F238E27FC236}">
                <a16:creationId xmlns="" xmlns:a16="http://schemas.microsoft.com/office/drawing/2014/main" id="{2912EE90-E7B7-4F79-B581-41692BE126C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4359398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ASSERT_LOCK_FREE()</a:t>
            </a:r>
          </a:p>
        </p:txBody>
      </p:sp>
      <p:sp>
        <p:nvSpPr>
          <p:cNvPr id="6" name="Content Placeholder 5"/>
          <p:cNvSpPr>
            <a:spLocks noGrp="1"/>
          </p:cNvSpPr>
          <p:nvPr>
            <p:ph idx="1"/>
          </p:nvPr>
        </p:nvSpPr>
        <p:spPr/>
        <p:txBody>
          <a:bodyPr>
            <a:normAutofit/>
          </a:bodyPr>
          <a:lstStyle/>
          <a:p>
            <a:r>
              <a:rPr lang="en-US" dirty="0"/>
              <a:t>Idea: </a:t>
            </a:r>
            <a:r>
              <a:rPr lang="en-US" sz="2200" b="1" dirty="0">
                <a:latin typeface="Consolas"/>
                <a:cs typeface="Consolas"/>
              </a:rPr>
              <a:t>ASSERT_LOCK_FREE()</a:t>
            </a:r>
          </a:p>
          <a:p>
            <a:r>
              <a:rPr lang="en-US" dirty="0"/>
              <a:t>Can be implemented using a global </a:t>
            </a:r>
            <a:r>
              <a:rPr lang="en-US" b="1" dirty="0">
                <a:latin typeface="Consolas"/>
                <a:cs typeface="Consolas"/>
              </a:rPr>
              <a:t>volatile </a:t>
            </a:r>
            <a:r>
              <a:rPr lang="en-US" b="1" dirty="0" err="1">
                <a:latin typeface="Consolas"/>
                <a:cs typeface="Consolas"/>
              </a:rPr>
              <a:t>bool</a:t>
            </a:r>
            <a:r>
              <a:rPr lang="en-US" dirty="0"/>
              <a:t> rather than with a (more expensive) </a:t>
            </a:r>
            <a:r>
              <a:rPr lang="en-US" b="1" dirty="0"/>
              <a:t>atomic</a:t>
            </a:r>
            <a:endParaRPr lang="en-US" b="1" dirty="0">
              <a:latin typeface="Consolas"/>
              <a:cs typeface="Consolas"/>
            </a:endParaRPr>
          </a:p>
          <a:p>
            <a:pPr lvl="1"/>
            <a:r>
              <a:rPr lang="en-US" dirty="0"/>
              <a:t>Doesn’t matter if it catches 100% of the cases, as long as it catches issues </a:t>
            </a:r>
            <a:r>
              <a:rPr lang="en-US" b="1" dirty="0"/>
              <a:t>95+%</a:t>
            </a:r>
            <a:r>
              <a:rPr lang="en-US" dirty="0"/>
              <a:t> of the time</a:t>
            </a:r>
          </a:p>
          <a:p>
            <a:pPr lvl="1"/>
            <a:r>
              <a:rPr lang="en-US" dirty="0"/>
              <a:t>If the assert fires, you know you either:</a:t>
            </a:r>
          </a:p>
          <a:p>
            <a:pPr lvl="2"/>
            <a:r>
              <a:rPr lang="en-US" dirty="0"/>
              <a:t>Need a lock, or</a:t>
            </a:r>
            <a:r>
              <a:rPr lang="is-IS" dirty="0"/>
              <a:t>…</a:t>
            </a:r>
            <a:endParaRPr lang="en-US" dirty="0"/>
          </a:p>
          <a:p>
            <a:pPr lvl="2"/>
            <a:r>
              <a:rPr lang="en-US" dirty="0"/>
              <a:t>need to fix your design to be truly contention-free, or</a:t>
            </a:r>
            <a:r>
              <a:rPr lang="is-IS" dirty="0"/>
              <a:t>…</a:t>
            </a:r>
            <a:endParaRPr lang="en-US" dirty="0"/>
          </a:p>
          <a:p>
            <a:pPr lvl="2"/>
            <a:r>
              <a:rPr lang="en-US" dirty="0"/>
              <a:t>possibly it’s a false positive, but at least you know and can check it out</a:t>
            </a:r>
          </a:p>
          <a:p>
            <a:pPr lvl="1"/>
            <a:endParaRPr lang="en-US" dirty="0"/>
          </a:p>
        </p:txBody>
      </p:sp>
      <p:sp>
        <p:nvSpPr>
          <p:cNvPr id="2" name="Footer Placeholder 1">
            <a:extLst>
              <a:ext uri="{FF2B5EF4-FFF2-40B4-BE49-F238E27FC236}">
                <a16:creationId xmlns="" xmlns:a16="http://schemas.microsoft.com/office/drawing/2014/main" id="{CACF4272-7AED-4C5E-9C16-F57A9BBB32D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855611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ASSERT_LOCK_FREE()</a:t>
            </a:r>
          </a:p>
        </p:txBody>
      </p:sp>
      <p:sp>
        <p:nvSpPr>
          <p:cNvPr id="4" name="Content Placeholder 2"/>
          <p:cNvSpPr txBox="1">
            <a:spLocks/>
          </p:cNvSpPr>
          <p:nvPr/>
        </p:nvSpPr>
        <p:spPr>
          <a:xfrm>
            <a:off x="442313" y="2084554"/>
            <a:ext cx="7291549" cy="366110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class </a:t>
            </a:r>
            <a:r>
              <a:rPr lang="en-US" sz="1600" b="1" dirty="0" err="1">
                <a:latin typeface="Consolas"/>
                <a:cs typeface="Consolas"/>
              </a:rPr>
              <a:t>AssertionAtomic</a:t>
            </a:r>
            <a:endParaRPr lang="en-US" sz="1600" b="1" dirty="0">
              <a:latin typeface="Consolas"/>
              <a:cs typeface="Consolas"/>
            </a:endParaRP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private:</a:t>
            </a:r>
          </a:p>
          <a:p>
            <a:pPr marL="0" indent="0">
              <a:spcBef>
                <a:spcPts val="0"/>
              </a:spcBef>
              <a:buNone/>
            </a:pPr>
            <a:r>
              <a:rPr lang="en-US" sz="1600" dirty="0">
                <a:latin typeface="Consolas"/>
                <a:cs typeface="Consolas"/>
              </a:rPr>
              <a:t>    </a:t>
            </a:r>
            <a:r>
              <a:rPr lang="en-US" sz="1600" b="1" dirty="0">
                <a:latin typeface="Consolas"/>
                <a:cs typeface="Consolas"/>
              </a:rPr>
              <a:t>volatile</a:t>
            </a:r>
            <a:r>
              <a:rPr lang="en-US" sz="1600" dirty="0">
                <a:latin typeface="Consolas"/>
                <a:cs typeface="Consolas"/>
              </a:rPr>
              <a:t> I64 </a:t>
            </a:r>
            <a:r>
              <a:rPr lang="en-US" sz="1600" b="1" dirty="0" err="1">
                <a:latin typeface="Consolas"/>
                <a:cs typeface="Consolas"/>
              </a:rPr>
              <a:t>m_atomic</a:t>
            </a:r>
            <a:r>
              <a:rPr lang="en-US" sz="1600" dirty="0">
                <a:latin typeface="Consolas"/>
                <a:cs typeface="Consolas"/>
              </a:rPr>
              <a:t>; // not a real atomic!</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public:</a:t>
            </a:r>
          </a:p>
          <a:p>
            <a:pPr marL="0" indent="0">
              <a:spcBef>
                <a:spcPts val="0"/>
              </a:spcBef>
              <a:buNone/>
            </a:pPr>
            <a:r>
              <a:rPr lang="en-US" sz="1600" dirty="0">
                <a:latin typeface="Consolas"/>
                <a:cs typeface="Consolas"/>
              </a:rPr>
              <a:t>    </a:t>
            </a:r>
            <a:r>
              <a:rPr lang="en-US" sz="1600" dirty="0" err="1">
                <a:latin typeface="Consolas"/>
                <a:cs typeface="Consolas"/>
              </a:rPr>
              <a:t>AssertionAtomic</a:t>
            </a:r>
            <a:r>
              <a:rPr lang="en-US" sz="1600" dirty="0">
                <a:latin typeface="Consolas"/>
                <a:cs typeface="Consolas"/>
              </a:rPr>
              <a:t>() : </a:t>
            </a:r>
            <a:r>
              <a:rPr lang="en-US" sz="1600" dirty="0" err="1">
                <a:latin typeface="Consolas"/>
                <a:cs typeface="Consolas"/>
              </a:rPr>
              <a:t>m_atomic</a:t>
            </a:r>
            <a:r>
              <a:rPr lang="en-US" sz="1600" dirty="0">
                <a:latin typeface="Consolas"/>
                <a:cs typeface="Consolas"/>
              </a:rPr>
              <a:t>(0) { }</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void </a:t>
            </a:r>
            <a:r>
              <a:rPr lang="en-US" sz="1600" b="1" dirty="0">
                <a:solidFill>
                  <a:srgbClr val="800000"/>
                </a:solidFill>
                <a:latin typeface="Consolas"/>
                <a:cs typeface="Consolas"/>
              </a:rPr>
              <a:t>ASSERT_LOCK_FREE</a:t>
            </a:r>
            <a:r>
              <a:rPr lang="en-US" sz="1600" dirty="0">
                <a:latin typeface="Consolas"/>
                <a:cs typeface="Consolas"/>
              </a:rPr>
              <a:t>(</a:t>
            </a:r>
            <a:r>
              <a:rPr lang="en-US" sz="1600" dirty="0" err="1">
                <a:latin typeface="Consolas"/>
                <a:cs typeface="Consolas"/>
              </a:rPr>
              <a:t>const</a:t>
            </a:r>
            <a:r>
              <a:rPr lang="en-US" sz="1600" dirty="0">
                <a:latin typeface="Consolas"/>
                <a:cs typeface="Consolas"/>
              </a:rPr>
              <a:t> char*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I64 </a:t>
            </a:r>
            <a:r>
              <a:rPr lang="en-US" sz="1600" dirty="0" err="1">
                <a:latin typeface="Consolas"/>
                <a:cs typeface="Consolas"/>
              </a:rPr>
              <a:t>oldVal</a:t>
            </a:r>
            <a:r>
              <a:rPr lang="en-US" sz="1600" dirty="0">
                <a:latin typeface="Consolas"/>
                <a:cs typeface="Consolas"/>
              </a:rPr>
              <a:t> = </a:t>
            </a:r>
            <a:r>
              <a:rPr lang="en-US" sz="1600" b="1" dirty="0" err="1">
                <a:latin typeface="Consolas"/>
                <a:cs typeface="Consolas"/>
              </a:rPr>
              <a:t>m_atomic</a:t>
            </a:r>
            <a:r>
              <a:rPr lang="en-US" sz="1600" dirty="0">
                <a:latin typeface="Consolas"/>
                <a:cs typeface="Consolas"/>
              </a:rPr>
              <a:t>;</a:t>
            </a:r>
            <a:r>
              <a:rPr lang="en-US" sz="1600" b="1" dirty="0">
                <a:latin typeface="Consolas"/>
                <a:cs typeface="Consolas"/>
              </a:rPr>
              <a:t>//.Get();</a:t>
            </a:r>
          </a:p>
          <a:p>
            <a:pPr marL="0" indent="0">
              <a:spcBef>
                <a:spcPts val="0"/>
              </a:spcBef>
              <a:buNone/>
            </a:pPr>
            <a:r>
              <a:rPr lang="en-US" sz="1600" dirty="0">
                <a:latin typeface="Consolas"/>
                <a:cs typeface="Consolas"/>
              </a:rPr>
              <a:t>        ASSERTF(</a:t>
            </a:r>
            <a:r>
              <a:rPr lang="en-US" sz="1600" b="1" dirty="0" err="1">
                <a:latin typeface="Consolas"/>
                <a:cs typeface="Consolas"/>
              </a:rPr>
              <a:t>oldVal</a:t>
            </a:r>
            <a:r>
              <a:rPr lang="en-US" sz="1600" b="1" dirty="0">
                <a:latin typeface="Consolas"/>
                <a:cs typeface="Consolas"/>
              </a:rPr>
              <a:t> == 0ULL</a:t>
            </a:r>
            <a:r>
              <a:rPr lang="en-US" sz="1600" dirty="0">
                <a:latin typeface="Consolas"/>
                <a:cs typeface="Consolas"/>
              </a:rPr>
              <a:t>,</a:t>
            </a:r>
          </a:p>
          <a:p>
            <a:pPr marL="0" indent="0">
              <a:spcBef>
                <a:spcPts val="0"/>
              </a:spcBef>
              <a:buNone/>
            </a:pPr>
            <a:r>
              <a:rPr lang="en-US" sz="1600" dirty="0">
                <a:latin typeface="Consolas"/>
                <a:cs typeface="Consolas"/>
              </a:rPr>
              <a:t>                ("LOCK NEEDED in %s!",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p:txBody>
      </p:sp>
      <p:sp>
        <p:nvSpPr>
          <p:cNvPr id="3" name="Footer Placeholder 2">
            <a:extLst>
              <a:ext uri="{FF2B5EF4-FFF2-40B4-BE49-F238E27FC236}">
                <a16:creationId xmlns="" xmlns:a16="http://schemas.microsoft.com/office/drawing/2014/main" id="{90B5FE64-4524-4A37-A3B2-DE65E99EC61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4229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lstStyle/>
          <a:p>
            <a:r>
              <a:rPr lang="en-US" b="1" dirty="0"/>
              <a:t>Memory access latency </a:t>
            </a:r>
            <a:r>
              <a:rPr lang="en-US" dirty="0"/>
              <a:t>= the time between:</a:t>
            </a:r>
          </a:p>
          <a:p>
            <a:pPr lvl="1"/>
            <a:r>
              <a:rPr lang="en-US" dirty="0"/>
              <a:t>requesting data from memory controller and</a:t>
            </a:r>
          </a:p>
          <a:p>
            <a:pPr lvl="1"/>
            <a:r>
              <a:rPr lang="en-US" dirty="0"/>
              <a:t>that data arriving in a CPU register</a:t>
            </a:r>
          </a:p>
          <a:p>
            <a:r>
              <a:rPr lang="en-US" dirty="0"/>
              <a:t>Latency highly dependent on </a:t>
            </a:r>
            <a:r>
              <a:rPr lang="en-US" b="1" dirty="0"/>
              <a:t>proximity</a:t>
            </a:r>
            <a:r>
              <a:rPr lang="en-US" dirty="0"/>
              <a:t> to CPU core</a:t>
            </a:r>
            <a:endParaRPr lang="en-US" b="1" dirty="0"/>
          </a:p>
          <a:p>
            <a:pPr lvl="1"/>
            <a:r>
              <a:rPr lang="en-US" dirty="0"/>
              <a:t>Register latency: 1 cycle</a:t>
            </a:r>
          </a:p>
          <a:p>
            <a:pPr lvl="1"/>
            <a:r>
              <a:rPr lang="en-US" dirty="0"/>
              <a:t>Main RAM latency: 200+ cycles</a:t>
            </a:r>
          </a:p>
        </p:txBody>
      </p:sp>
      <p:sp>
        <p:nvSpPr>
          <p:cNvPr id="4" name="Footer Placeholder 3">
            <a:extLst>
              <a:ext uri="{FF2B5EF4-FFF2-40B4-BE49-F238E27FC236}">
                <a16:creationId xmlns="" xmlns:a16="http://schemas.microsoft.com/office/drawing/2014/main" id="{E7525D0A-202D-40FA-8BC4-AAB91405B1B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5383637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ASSERT_LOCK_FREE()</a:t>
            </a:r>
          </a:p>
        </p:txBody>
      </p:sp>
      <p:sp>
        <p:nvSpPr>
          <p:cNvPr id="4" name="Content Placeholder 2"/>
          <p:cNvSpPr txBox="1">
            <a:spLocks/>
          </p:cNvSpPr>
          <p:nvPr/>
        </p:nvSpPr>
        <p:spPr>
          <a:xfrm>
            <a:off x="183931" y="1602829"/>
            <a:ext cx="8640382" cy="5027447"/>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    void </a:t>
            </a:r>
            <a:r>
              <a:rPr lang="en-US" sz="1600" b="1" dirty="0" err="1">
                <a:latin typeface="Consolas"/>
                <a:cs typeface="Consolas"/>
              </a:rPr>
              <a:t>PseudoLock</a:t>
            </a:r>
            <a:r>
              <a:rPr lang="en-US" sz="1600" dirty="0">
                <a:latin typeface="Consolas"/>
                <a:cs typeface="Consolas"/>
              </a:rPr>
              <a:t>(</a:t>
            </a:r>
            <a:r>
              <a:rPr lang="en-US" sz="1600" dirty="0" err="1">
                <a:latin typeface="Consolas"/>
                <a:cs typeface="Consolas"/>
              </a:rPr>
              <a:t>const</a:t>
            </a:r>
            <a:r>
              <a:rPr lang="en-US" sz="1600" dirty="0">
                <a:latin typeface="Consolas"/>
                <a:cs typeface="Consolas"/>
              </a:rPr>
              <a:t> char*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I64 </a:t>
            </a:r>
            <a:r>
              <a:rPr lang="en-US" sz="1600" dirty="0" err="1">
                <a:latin typeface="Consolas"/>
                <a:cs typeface="Consolas"/>
              </a:rPr>
              <a:t>oldLock</a:t>
            </a:r>
            <a:r>
              <a:rPr lang="en-US" sz="1600" dirty="0">
                <a:latin typeface="Consolas"/>
                <a:cs typeface="Consolas"/>
              </a:rPr>
              <a:t> = </a:t>
            </a:r>
            <a:r>
              <a:rPr lang="en-US" sz="1600" b="1" dirty="0">
                <a:latin typeface="Consolas"/>
                <a:cs typeface="Consolas"/>
              </a:rPr>
              <a:t>0LL</a:t>
            </a:r>
            <a:r>
              <a:rPr lang="en-US" sz="1600" dirty="0">
                <a:latin typeface="Consolas"/>
                <a:cs typeface="Consolas"/>
              </a:rPr>
              <a:t>;</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I64 </a:t>
            </a:r>
            <a:r>
              <a:rPr lang="en-US" sz="1600" dirty="0" err="1">
                <a:latin typeface="Consolas"/>
                <a:cs typeface="Consolas"/>
              </a:rPr>
              <a:t>curLock</a:t>
            </a:r>
            <a:r>
              <a:rPr lang="en-US" sz="1600" dirty="0">
                <a:latin typeface="Consolas"/>
                <a:cs typeface="Consolas"/>
              </a:rPr>
              <a:t> = </a:t>
            </a:r>
            <a:r>
              <a:rPr lang="en-US" sz="1600" b="1" dirty="0" err="1">
                <a:latin typeface="Consolas"/>
                <a:cs typeface="Consolas"/>
              </a:rPr>
              <a:t>m_atomic</a:t>
            </a:r>
            <a:r>
              <a:rPr lang="en-US" sz="1600" b="1" dirty="0">
                <a:latin typeface="Consolas"/>
                <a:cs typeface="Consolas"/>
              </a:rPr>
              <a:t>++</a:t>
            </a:r>
            <a:r>
              <a:rPr lang="en-US" sz="1600" dirty="0">
                <a:latin typeface="Consolas"/>
                <a:cs typeface="Consolas"/>
              </a:rPr>
              <a:t>;</a:t>
            </a:r>
            <a:r>
              <a:rPr lang="en-US" sz="1600" b="1" dirty="0">
                <a:latin typeface="Consolas"/>
                <a:cs typeface="Consolas"/>
              </a:rPr>
              <a:t>//.</a:t>
            </a:r>
            <a:r>
              <a:rPr lang="en-US" sz="1600" b="1" dirty="0" err="1">
                <a:latin typeface="Consolas"/>
                <a:cs typeface="Consolas"/>
              </a:rPr>
              <a:t>CompareAndSwap</a:t>
            </a:r>
            <a:r>
              <a:rPr lang="en-US" sz="1600" b="1" dirty="0">
                <a:latin typeface="Consolas"/>
                <a:cs typeface="Consolas"/>
              </a:rPr>
              <a:t>(</a:t>
            </a:r>
            <a:r>
              <a:rPr lang="en-US" sz="1600" b="1" dirty="0" err="1">
                <a:latin typeface="Consolas"/>
                <a:cs typeface="Consolas"/>
              </a:rPr>
              <a:t>oldLock</a:t>
            </a:r>
            <a:r>
              <a:rPr lang="en-US" sz="1600" b="1" dirty="0">
                <a:latin typeface="Consolas"/>
                <a:cs typeface="Consolas"/>
              </a:rPr>
              <a:t>, </a:t>
            </a:r>
            <a:r>
              <a:rPr lang="en-US" sz="1600" b="1" dirty="0" err="1">
                <a:latin typeface="Consolas"/>
                <a:cs typeface="Consolas"/>
              </a:rPr>
              <a:t>newLock</a:t>
            </a:r>
            <a:r>
              <a:rPr lang="en-US" sz="1600" b="1" dirty="0">
                <a:latin typeface="Consolas"/>
                <a:cs typeface="Consolas"/>
              </a:rPr>
              <a:t>);</a:t>
            </a:r>
          </a:p>
          <a:p>
            <a:pPr marL="0" indent="0">
              <a:spcBef>
                <a:spcPts val="0"/>
              </a:spcBef>
              <a:buNone/>
            </a:pPr>
            <a:r>
              <a:rPr lang="en-US" sz="1600" dirty="0">
                <a:latin typeface="Consolas"/>
                <a:cs typeface="Consolas"/>
              </a:rPr>
              <a:t>        ASSERTF(</a:t>
            </a:r>
            <a:r>
              <a:rPr lang="en-US" sz="1600" b="1" dirty="0" err="1">
                <a:latin typeface="Consolas"/>
                <a:cs typeface="Consolas"/>
              </a:rPr>
              <a:t>curLock</a:t>
            </a:r>
            <a:r>
              <a:rPr lang="en-US" sz="1600" b="1" dirty="0">
                <a:latin typeface="Consolas"/>
                <a:cs typeface="Consolas"/>
              </a:rPr>
              <a:t> == </a:t>
            </a:r>
            <a:r>
              <a:rPr lang="en-US" sz="1600" b="1" dirty="0" err="1">
                <a:latin typeface="Consolas"/>
                <a:cs typeface="Consolas"/>
              </a:rPr>
              <a:t>oldLock</a:t>
            </a:r>
            <a:r>
              <a:rPr lang="en-US" sz="1600" dirty="0">
                <a:latin typeface="Consolas"/>
                <a:cs typeface="Consolas"/>
              </a:rPr>
              <a:t>,</a:t>
            </a:r>
          </a:p>
          <a:p>
            <a:pPr marL="0" indent="0">
              <a:spcBef>
                <a:spcPts val="0"/>
              </a:spcBef>
              <a:buNone/>
            </a:pPr>
            <a:r>
              <a:rPr lang="en-US" sz="1600" dirty="0">
                <a:latin typeface="Consolas"/>
                <a:cs typeface="Consolas"/>
              </a:rPr>
              <a:t>                ("LOCK NEEDED in %s!",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void </a:t>
            </a:r>
            <a:r>
              <a:rPr lang="en-US" sz="1600" b="1" dirty="0" err="1">
                <a:latin typeface="Consolas"/>
                <a:cs typeface="Consolas"/>
              </a:rPr>
              <a:t>PseudoUnlock</a:t>
            </a:r>
            <a:r>
              <a:rPr lang="en-US" sz="1600" dirty="0">
                <a:latin typeface="Consolas"/>
                <a:cs typeface="Consolas"/>
              </a:rPr>
              <a:t>(</a:t>
            </a:r>
            <a:r>
              <a:rPr lang="en-US" sz="1600" dirty="0" err="1">
                <a:latin typeface="Consolas"/>
                <a:cs typeface="Consolas"/>
              </a:rPr>
              <a:t>const</a:t>
            </a:r>
            <a:r>
              <a:rPr lang="en-US" sz="1600" dirty="0">
                <a:latin typeface="Consolas"/>
                <a:cs typeface="Consolas"/>
              </a:rPr>
              <a:t> char*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I64 </a:t>
            </a:r>
            <a:r>
              <a:rPr lang="en-US" sz="1600" dirty="0" err="1">
                <a:latin typeface="Consolas"/>
                <a:cs typeface="Consolas"/>
              </a:rPr>
              <a:t>oldLock</a:t>
            </a:r>
            <a:r>
              <a:rPr lang="en-US" sz="1600" dirty="0">
                <a:latin typeface="Consolas"/>
                <a:cs typeface="Consolas"/>
              </a:rPr>
              <a:t> = </a:t>
            </a:r>
            <a:r>
              <a:rPr lang="en-US" sz="1600" b="1" dirty="0">
                <a:latin typeface="Consolas"/>
                <a:cs typeface="Consolas"/>
              </a:rPr>
              <a:t>1LL</a:t>
            </a:r>
            <a:r>
              <a:rPr lang="en-US" sz="1600" dirty="0">
                <a:latin typeface="Consolas"/>
                <a:cs typeface="Consolas"/>
              </a:rPr>
              <a:t>;</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I64 </a:t>
            </a:r>
            <a:r>
              <a:rPr lang="en-US" sz="1600" dirty="0" err="1">
                <a:latin typeface="Consolas"/>
                <a:cs typeface="Consolas"/>
              </a:rPr>
              <a:t>curLock</a:t>
            </a:r>
            <a:r>
              <a:rPr lang="en-US" sz="1600" dirty="0">
                <a:latin typeface="Consolas"/>
                <a:cs typeface="Consolas"/>
              </a:rPr>
              <a:t> = </a:t>
            </a:r>
            <a:r>
              <a:rPr lang="en-US" sz="1600" b="1" dirty="0" err="1">
                <a:latin typeface="Consolas"/>
                <a:cs typeface="Consolas"/>
              </a:rPr>
              <a:t>m_atomic</a:t>
            </a:r>
            <a:r>
              <a:rPr lang="en-US" sz="1600" b="1" dirty="0">
                <a:latin typeface="Consolas"/>
                <a:cs typeface="Consolas"/>
              </a:rPr>
              <a:t>--</a:t>
            </a:r>
            <a:r>
              <a:rPr lang="en-US" sz="1600" dirty="0">
                <a:latin typeface="Consolas"/>
                <a:cs typeface="Consolas"/>
              </a:rPr>
              <a:t>;</a:t>
            </a:r>
            <a:r>
              <a:rPr lang="en-US" sz="1600" b="1" dirty="0">
                <a:latin typeface="Consolas"/>
                <a:cs typeface="Consolas"/>
              </a:rPr>
              <a:t>//.Set(0);</a:t>
            </a:r>
          </a:p>
          <a:p>
            <a:pPr marL="0" indent="0">
              <a:spcBef>
                <a:spcPts val="0"/>
              </a:spcBef>
              <a:buNone/>
            </a:pPr>
            <a:r>
              <a:rPr lang="en-US" sz="1600" dirty="0">
                <a:latin typeface="Consolas"/>
                <a:cs typeface="Consolas"/>
              </a:rPr>
              <a:t>        ASSERTF(</a:t>
            </a:r>
            <a:r>
              <a:rPr lang="en-US" sz="1600" b="1" dirty="0" err="1">
                <a:latin typeface="Consolas"/>
                <a:cs typeface="Consolas"/>
              </a:rPr>
              <a:t>curLock</a:t>
            </a:r>
            <a:r>
              <a:rPr lang="en-US" sz="1600" b="1" dirty="0">
                <a:latin typeface="Consolas"/>
                <a:cs typeface="Consolas"/>
              </a:rPr>
              <a:t> == </a:t>
            </a:r>
            <a:r>
              <a:rPr lang="en-US" sz="1600" b="1" dirty="0" err="1">
                <a:latin typeface="Consolas"/>
                <a:cs typeface="Consolas"/>
              </a:rPr>
              <a:t>oldLock</a:t>
            </a:r>
            <a:r>
              <a:rPr lang="en-US" sz="1600" dirty="0">
                <a:latin typeface="Consolas"/>
                <a:cs typeface="Consolas"/>
              </a:rPr>
              <a:t>,</a:t>
            </a:r>
          </a:p>
          <a:p>
            <a:pPr marL="0" indent="0">
              <a:spcBef>
                <a:spcPts val="0"/>
              </a:spcBef>
              <a:buNone/>
            </a:pPr>
            <a:r>
              <a:rPr lang="en-US" sz="1600" dirty="0">
                <a:latin typeface="Consolas"/>
                <a:cs typeface="Consolas"/>
              </a:rPr>
              <a:t>                ("LOCK NEEDED in %s!", </a:t>
            </a:r>
            <a:r>
              <a:rPr lang="en-US" sz="1600" dirty="0" err="1">
                <a:latin typeface="Consolas"/>
                <a:cs typeface="Consolas"/>
              </a:rPr>
              <a:t>callingFunc</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3" name="Footer Placeholder 2">
            <a:extLst>
              <a:ext uri="{FF2B5EF4-FFF2-40B4-BE49-F238E27FC236}">
                <a16:creationId xmlns="" xmlns:a16="http://schemas.microsoft.com/office/drawing/2014/main" id="{B65B80E6-B490-4018-AF15-8A1C3C85153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4169535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ASSERT_LOCK_FREE()</a:t>
            </a:r>
          </a:p>
        </p:txBody>
      </p:sp>
      <p:sp>
        <p:nvSpPr>
          <p:cNvPr id="6" name="Content Placeholder 5"/>
          <p:cNvSpPr>
            <a:spLocks noGrp="1"/>
          </p:cNvSpPr>
          <p:nvPr>
            <p:ph idx="1"/>
          </p:nvPr>
        </p:nvSpPr>
        <p:spPr/>
        <p:txBody>
          <a:bodyPr>
            <a:normAutofit/>
          </a:bodyPr>
          <a:lstStyle/>
          <a:p>
            <a:r>
              <a:rPr lang="en-US" dirty="0"/>
              <a:t>Usage:</a:t>
            </a:r>
          </a:p>
          <a:p>
            <a:pPr lvl="1"/>
            <a:r>
              <a:rPr lang="en-US" dirty="0"/>
              <a:t>Acts like a reader/writer lock</a:t>
            </a:r>
          </a:p>
          <a:p>
            <a:pPr lvl="1"/>
            <a:r>
              <a:rPr lang="en-US" dirty="0"/>
              <a:t>Declare an </a:t>
            </a:r>
            <a:r>
              <a:rPr lang="en-US" sz="2000" b="1" dirty="0" err="1">
                <a:latin typeface="Consolas"/>
                <a:cs typeface="Consolas"/>
              </a:rPr>
              <a:t>AssertionAtomic</a:t>
            </a:r>
            <a:r>
              <a:rPr lang="en-US" dirty="0"/>
              <a:t> globally, as if it were a global </a:t>
            </a:r>
            <a:r>
              <a:rPr lang="en-US" dirty="0" err="1"/>
              <a:t>mutex</a:t>
            </a:r>
            <a:r>
              <a:rPr lang="en-US" dirty="0"/>
              <a:t> or lock</a:t>
            </a:r>
          </a:p>
          <a:p>
            <a:pPr lvl="1"/>
            <a:r>
              <a:rPr lang="en-US" dirty="0"/>
              <a:t>Writers:</a:t>
            </a:r>
          </a:p>
          <a:p>
            <a:pPr lvl="2"/>
            <a:r>
              <a:rPr lang="en-US" dirty="0"/>
              <a:t>call </a:t>
            </a:r>
            <a:r>
              <a:rPr lang="en-US" sz="1800" b="1" dirty="0" err="1">
                <a:latin typeface="Consolas"/>
                <a:cs typeface="Consolas"/>
              </a:rPr>
              <a:t>g_atomic.PseudoLock</a:t>
            </a:r>
            <a:r>
              <a:rPr lang="en-US" sz="1800" b="1" dirty="0">
                <a:latin typeface="Consolas"/>
                <a:cs typeface="Consolas"/>
              </a:rPr>
              <a:t>()</a:t>
            </a:r>
          </a:p>
          <a:p>
            <a:pPr lvl="2"/>
            <a:r>
              <a:rPr lang="is-IS" dirty="0"/>
              <a:t>… then do their work</a:t>
            </a:r>
          </a:p>
          <a:p>
            <a:pPr lvl="2"/>
            <a:r>
              <a:rPr lang="is-IS" dirty="0"/>
              <a:t>... then call </a:t>
            </a:r>
            <a:r>
              <a:rPr lang="is-IS" sz="1800" b="1" dirty="0">
                <a:latin typeface="Consolas"/>
                <a:cs typeface="Consolas"/>
              </a:rPr>
              <a:t>g_atomic.PseudoUnlock()</a:t>
            </a:r>
          </a:p>
          <a:p>
            <a:pPr lvl="1"/>
            <a:r>
              <a:rPr lang="is-IS" dirty="0"/>
              <a:t>Readers:</a:t>
            </a:r>
          </a:p>
          <a:p>
            <a:pPr lvl="2"/>
            <a:r>
              <a:rPr lang="is-IS" dirty="0"/>
              <a:t>call </a:t>
            </a:r>
            <a:r>
              <a:rPr lang="is-IS" b="1" dirty="0">
                <a:latin typeface="Consolas"/>
                <a:cs typeface="Consolas"/>
              </a:rPr>
              <a:t>g_atomic.ASSERT_LOCK_FREE()</a:t>
            </a:r>
            <a:r>
              <a:rPr lang="is-IS" dirty="0"/>
              <a:t> prior to their work</a:t>
            </a:r>
            <a:endParaRPr lang="en-US" dirty="0"/>
          </a:p>
          <a:p>
            <a:pPr lvl="1"/>
            <a:endParaRPr lang="en-US" dirty="0"/>
          </a:p>
        </p:txBody>
      </p:sp>
      <p:sp>
        <p:nvSpPr>
          <p:cNvPr id="2" name="Footer Placeholder 1">
            <a:extLst>
              <a:ext uri="{FF2B5EF4-FFF2-40B4-BE49-F238E27FC236}">
                <a16:creationId xmlns="" xmlns:a16="http://schemas.microsoft.com/office/drawing/2014/main" id="{FE3DC24D-4EF8-4BCC-9B04-65536FF62CB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4305583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A01BFF0-EFBA-47E0-AB58-2127BC6D45EF}"/>
              </a:ext>
            </a:extLst>
          </p:cNvPr>
          <p:cNvSpPr>
            <a:spLocks noGrp="1"/>
          </p:cNvSpPr>
          <p:nvPr>
            <p:ph type="title"/>
          </p:nvPr>
        </p:nvSpPr>
        <p:spPr/>
        <p:txBody>
          <a:bodyPr/>
          <a:lstStyle/>
          <a:p>
            <a:r>
              <a:rPr lang="en-US" dirty="0"/>
              <a:t>Job System Implementation</a:t>
            </a:r>
          </a:p>
        </p:txBody>
      </p:sp>
      <p:sp>
        <p:nvSpPr>
          <p:cNvPr id="5" name="Text Placeholder 4">
            <a:extLst>
              <a:ext uri="{FF2B5EF4-FFF2-40B4-BE49-F238E27FC236}">
                <a16:creationId xmlns="" xmlns:a16="http://schemas.microsoft.com/office/drawing/2014/main" id="{56D2B357-E1D2-40D3-ADB8-606ACC7B6B1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3A653B72-BDC4-4EE7-819F-6693C3F5BA9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3614922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4625A1-3635-4E28-BB2D-5851C4AF37C5}"/>
              </a:ext>
            </a:extLst>
          </p:cNvPr>
          <p:cNvSpPr>
            <a:spLocks noGrp="1"/>
          </p:cNvSpPr>
          <p:nvPr>
            <p:ph type="title"/>
          </p:nvPr>
        </p:nvSpPr>
        <p:spPr/>
        <p:txBody>
          <a:bodyPr/>
          <a:lstStyle/>
          <a:p>
            <a:r>
              <a:rPr lang="en-US" dirty="0"/>
              <a:t>Job System Implementation</a:t>
            </a:r>
          </a:p>
        </p:txBody>
      </p:sp>
      <p:sp>
        <p:nvSpPr>
          <p:cNvPr id="3" name="Content Placeholder 2">
            <a:extLst>
              <a:ext uri="{FF2B5EF4-FFF2-40B4-BE49-F238E27FC236}">
                <a16:creationId xmlns="" xmlns:a16="http://schemas.microsoft.com/office/drawing/2014/main" id="{9F619483-4698-4D33-AFC5-3F1021EFE6EB}"/>
              </a:ext>
            </a:extLst>
          </p:cNvPr>
          <p:cNvSpPr>
            <a:spLocks noGrp="1"/>
          </p:cNvSpPr>
          <p:nvPr>
            <p:ph idx="1"/>
          </p:nvPr>
        </p:nvSpPr>
        <p:spPr/>
        <p:txBody>
          <a:bodyPr/>
          <a:lstStyle/>
          <a:p>
            <a:r>
              <a:rPr lang="en-US" dirty="0"/>
              <a:t>Job systems can be implemented in all sorts of ways</a:t>
            </a:r>
          </a:p>
          <a:p>
            <a:r>
              <a:rPr lang="en-US" dirty="0"/>
              <a:t>One typical method: </a:t>
            </a:r>
            <a:r>
              <a:rPr lang="en-US" b="1" dirty="0"/>
              <a:t>thread pools</a:t>
            </a:r>
          </a:p>
          <a:p>
            <a:pPr lvl="1"/>
            <a:r>
              <a:rPr lang="en-US" dirty="0"/>
              <a:t>Pool of pre-created threads</a:t>
            </a:r>
          </a:p>
          <a:p>
            <a:pPr lvl="2"/>
            <a:r>
              <a:rPr lang="en-US" dirty="0"/>
              <a:t>Cost of creating/destroying threads is mitigated</a:t>
            </a:r>
          </a:p>
          <a:p>
            <a:pPr lvl="1"/>
            <a:r>
              <a:rPr lang="en-US" dirty="0"/>
              <a:t>Work item = (config data + callback)</a:t>
            </a:r>
          </a:p>
          <a:p>
            <a:pPr lvl="2"/>
            <a:r>
              <a:rPr lang="en-US" dirty="0"/>
              <a:t>Placed in a queue</a:t>
            </a:r>
          </a:p>
          <a:p>
            <a:pPr lvl="2"/>
            <a:r>
              <a:rPr lang="en-US" dirty="0"/>
              <a:t>Scheduled to run on available threads</a:t>
            </a:r>
          </a:p>
          <a:p>
            <a:pPr lvl="1"/>
            <a:endParaRPr lang="en-US" dirty="0"/>
          </a:p>
          <a:p>
            <a:pPr lvl="1"/>
            <a:endParaRPr lang="en-US" dirty="0"/>
          </a:p>
        </p:txBody>
      </p:sp>
      <p:sp>
        <p:nvSpPr>
          <p:cNvPr id="4" name="Footer Placeholder 3">
            <a:extLst>
              <a:ext uri="{FF2B5EF4-FFF2-40B4-BE49-F238E27FC236}">
                <a16:creationId xmlns="" xmlns:a16="http://schemas.microsoft.com/office/drawing/2014/main" id="{969DF2B1-9E93-419A-989A-573A2830907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076334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4625A1-3635-4E28-BB2D-5851C4AF37C5}"/>
              </a:ext>
            </a:extLst>
          </p:cNvPr>
          <p:cNvSpPr>
            <a:spLocks noGrp="1"/>
          </p:cNvSpPr>
          <p:nvPr>
            <p:ph type="title"/>
          </p:nvPr>
        </p:nvSpPr>
        <p:spPr/>
        <p:txBody>
          <a:bodyPr/>
          <a:lstStyle/>
          <a:p>
            <a:r>
              <a:rPr lang="en-US" dirty="0"/>
              <a:t>Job System Implementation</a:t>
            </a:r>
          </a:p>
        </p:txBody>
      </p:sp>
      <p:sp>
        <p:nvSpPr>
          <p:cNvPr id="3" name="Content Placeholder 2">
            <a:extLst>
              <a:ext uri="{FF2B5EF4-FFF2-40B4-BE49-F238E27FC236}">
                <a16:creationId xmlns="" xmlns:a16="http://schemas.microsoft.com/office/drawing/2014/main" id="{9F619483-4698-4D33-AFC5-3F1021EFE6EB}"/>
              </a:ext>
            </a:extLst>
          </p:cNvPr>
          <p:cNvSpPr>
            <a:spLocks noGrp="1"/>
          </p:cNvSpPr>
          <p:nvPr>
            <p:ph idx="1"/>
          </p:nvPr>
        </p:nvSpPr>
        <p:spPr/>
        <p:txBody>
          <a:bodyPr>
            <a:normAutofit fontScale="92500"/>
          </a:bodyPr>
          <a:lstStyle/>
          <a:p>
            <a:r>
              <a:rPr lang="en-US" dirty="0"/>
              <a:t>Another option: </a:t>
            </a:r>
            <a:r>
              <a:rPr lang="en-US" b="1" dirty="0"/>
              <a:t>fibers</a:t>
            </a:r>
          </a:p>
          <a:p>
            <a:pPr lvl="1"/>
            <a:r>
              <a:rPr lang="en-US" dirty="0"/>
              <a:t>A fiber is basically a </a:t>
            </a:r>
            <a:r>
              <a:rPr lang="en-US" b="1" dirty="0"/>
              <a:t>light-weight thread</a:t>
            </a:r>
          </a:p>
          <a:p>
            <a:pPr lvl="1"/>
            <a:r>
              <a:rPr lang="en-US" dirty="0"/>
              <a:t>A fiber is just an </a:t>
            </a:r>
            <a:r>
              <a:rPr lang="en-US" b="1" dirty="0"/>
              <a:t>execution context</a:t>
            </a:r>
          </a:p>
          <a:p>
            <a:pPr lvl="2"/>
            <a:r>
              <a:rPr lang="en-US" b="1" dirty="0"/>
              <a:t>Registers</a:t>
            </a:r>
            <a:r>
              <a:rPr lang="en-US" dirty="0"/>
              <a:t> + </a:t>
            </a:r>
            <a:r>
              <a:rPr lang="en-US" b="1" dirty="0"/>
              <a:t>call stack</a:t>
            </a:r>
          </a:p>
          <a:p>
            <a:pPr lvl="2"/>
            <a:r>
              <a:rPr lang="en-US" dirty="0"/>
              <a:t>Context switches are </a:t>
            </a:r>
            <a:r>
              <a:rPr lang="en-US" b="1" dirty="0"/>
              <a:t>very cheap</a:t>
            </a:r>
            <a:r>
              <a:rPr lang="en-US" dirty="0"/>
              <a:t> (thread switch: 5,000 cycles!)</a:t>
            </a:r>
            <a:endParaRPr lang="en-US" b="1" dirty="0"/>
          </a:p>
          <a:p>
            <a:pPr lvl="1"/>
            <a:r>
              <a:rPr lang="en-US" dirty="0"/>
              <a:t>Runs within the </a:t>
            </a:r>
            <a:r>
              <a:rPr lang="en-US" b="1" i="1" dirty="0"/>
              <a:t>context</a:t>
            </a:r>
            <a:r>
              <a:rPr lang="en-US" dirty="0"/>
              <a:t> of a </a:t>
            </a:r>
            <a:r>
              <a:rPr lang="en-US" b="1" dirty="0"/>
              <a:t>thread</a:t>
            </a:r>
          </a:p>
          <a:p>
            <a:pPr lvl="2"/>
            <a:r>
              <a:rPr lang="en-US" dirty="0"/>
              <a:t>Fibers can’t exist on their own</a:t>
            </a:r>
          </a:p>
          <a:p>
            <a:r>
              <a:rPr lang="en-US" b="1" dirty="0"/>
              <a:t>Key feature</a:t>
            </a:r>
            <a:r>
              <a:rPr lang="en-US" dirty="0"/>
              <a:t>: Fibers don’t use </a:t>
            </a:r>
            <a:r>
              <a:rPr lang="en-US" b="1" dirty="0"/>
              <a:t>preemptive </a:t>
            </a:r>
            <a:r>
              <a:rPr lang="en-US" dirty="0"/>
              <a:t>multitasking</a:t>
            </a:r>
          </a:p>
          <a:p>
            <a:pPr lvl="1"/>
            <a:r>
              <a:rPr lang="en-US" dirty="0"/>
              <a:t>Programmer must </a:t>
            </a:r>
            <a:r>
              <a:rPr lang="en-US" b="1" dirty="0"/>
              <a:t>explicitly</a:t>
            </a:r>
            <a:r>
              <a:rPr lang="en-US" dirty="0"/>
              <a:t> switch to a new fiber</a:t>
            </a:r>
          </a:p>
          <a:p>
            <a:pPr lvl="1"/>
            <a:r>
              <a:rPr lang="en-US" dirty="0"/>
              <a:t>Means a job either </a:t>
            </a:r>
            <a:r>
              <a:rPr lang="en-US" b="1" dirty="0"/>
              <a:t>runs to completion </a:t>
            </a:r>
            <a:r>
              <a:rPr lang="en-US" dirty="0"/>
              <a:t>or </a:t>
            </a:r>
            <a:r>
              <a:rPr lang="en-US" b="1" dirty="0"/>
              <a:t>explicitly yields</a:t>
            </a:r>
          </a:p>
        </p:txBody>
      </p:sp>
      <p:sp>
        <p:nvSpPr>
          <p:cNvPr id="4" name="Footer Placeholder 3">
            <a:extLst>
              <a:ext uri="{FF2B5EF4-FFF2-40B4-BE49-F238E27FC236}">
                <a16:creationId xmlns="" xmlns:a16="http://schemas.microsoft.com/office/drawing/2014/main" id="{582D245A-A781-473A-95A6-8B84B5D3050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4799675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6F4D9-497F-4F27-AC65-BA49A9AD2E11}"/>
              </a:ext>
            </a:extLst>
          </p:cNvPr>
          <p:cNvSpPr>
            <a:spLocks noGrp="1"/>
          </p:cNvSpPr>
          <p:nvPr>
            <p:ph type="title"/>
          </p:nvPr>
        </p:nvSpPr>
        <p:spPr/>
        <p:txBody>
          <a:bodyPr/>
          <a:lstStyle/>
          <a:p>
            <a:r>
              <a:rPr lang="en-US" dirty="0"/>
              <a:t>ND Job System</a:t>
            </a:r>
          </a:p>
        </p:txBody>
      </p:sp>
      <p:sp>
        <p:nvSpPr>
          <p:cNvPr id="3" name="Content Placeholder 2">
            <a:extLst>
              <a:ext uri="{FF2B5EF4-FFF2-40B4-BE49-F238E27FC236}">
                <a16:creationId xmlns="" xmlns:a16="http://schemas.microsoft.com/office/drawing/2014/main" id="{B5EEBD03-7FB1-442F-B0E8-084044348478}"/>
              </a:ext>
            </a:extLst>
          </p:cNvPr>
          <p:cNvSpPr>
            <a:spLocks noGrp="1"/>
          </p:cNvSpPr>
          <p:nvPr>
            <p:ph idx="1"/>
          </p:nvPr>
        </p:nvSpPr>
        <p:spPr/>
        <p:txBody>
          <a:bodyPr>
            <a:normAutofit/>
          </a:bodyPr>
          <a:lstStyle/>
          <a:p>
            <a:r>
              <a:rPr lang="en-US" b="1" dirty="0"/>
              <a:t>Naughty Dog</a:t>
            </a:r>
            <a:r>
              <a:rPr lang="en-US" dirty="0"/>
              <a:t> job system uses fibers</a:t>
            </a:r>
          </a:p>
          <a:p>
            <a:r>
              <a:rPr lang="en-US" dirty="0"/>
              <a:t>Seven cores on PS4, so seven </a:t>
            </a:r>
            <a:r>
              <a:rPr lang="en-US" b="1" dirty="0"/>
              <a:t>worker threads</a:t>
            </a:r>
            <a:r>
              <a:rPr lang="en-US" dirty="0"/>
              <a:t>, each affinity-locked to a core</a:t>
            </a:r>
            <a:endParaRPr lang="en-US" b="1" dirty="0"/>
          </a:p>
          <a:p>
            <a:pPr lvl="1"/>
            <a:r>
              <a:rPr lang="en-US" b="1" dirty="0"/>
              <a:t>Pool of fibers </a:t>
            </a:r>
            <a:r>
              <a:rPr lang="en-US" dirty="0"/>
              <a:t>provide execution contexts for jobs</a:t>
            </a:r>
          </a:p>
          <a:p>
            <a:pPr lvl="1"/>
            <a:r>
              <a:rPr lang="en-US" dirty="0"/>
              <a:t>Job </a:t>
            </a:r>
            <a:r>
              <a:rPr lang="en-US" dirty="0" err="1"/>
              <a:t>decls</a:t>
            </a:r>
            <a:r>
              <a:rPr lang="en-US" dirty="0"/>
              <a:t>, placed on </a:t>
            </a:r>
            <a:r>
              <a:rPr lang="en-US" b="1" dirty="0"/>
              <a:t>job queues </a:t>
            </a:r>
            <a:r>
              <a:rPr lang="en-US" dirty="0"/>
              <a:t>(various priorities)</a:t>
            </a:r>
          </a:p>
          <a:p>
            <a:pPr lvl="1"/>
            <a:r>
              <a:rPr lang="en-US" dirty="0"/>
              <a:t>Job system pulls jobs from the queue, </a:t>
            </a:r>
            <a:r>
              <a:rPr lang="en-US" b="1" dirty="0"/>
              <a:t>assigns</a:t>
            </a:r>
            <a:r>
              <a:rPr lang="en-US" dirty="0"/>
              <a:t> to a fiber, </a:t>
            </a:r>
            <a:r>
              <a:rPr lang="en-US" b="1" dirty="0"/>
              <a:t>runs</a:t>
            </a:r>
            <a:r>
              <a:rPr lang="en-US" dirty="0"/>
              <a:t> within a worker thread</a:t>
            </a:r>
          </a:p>
          <a:p>
            <a:pPr lvl="2"/>
            <a:r>
              <a:rPr lang="en-US" dirty="0"/>
              <a:t>i.e., schedules the job on a </a:t>
            </a:r>
            <a:r>
              <a:rPr lang="en-US" b="1" dirty="0"/>
              <a:t>core</a:t>
            </a:r>
          </a:p>
        </p:txBody>
      </p:sp>
      <p:sp>
        <p:nvSpPr>
          <p:cNvPr id="4" name="Footer Placeholder 3">
            <a:extLst>
              <a:ext uri="{FF2B5EF4-FFF2-40B4-BE49-F238E27FC236}">
                <a16:creationId xmlns="" xmlns:a16="http://schemas.microsoft.com/office/drawing/2014/main" id="{63034866-CDA8-427A-AA81-C2616FD2D5B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6698519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6F4D9-497F-4F27-AC65-BA49A9AD2E11}"/>
              </a:ext>
            </a:extLst>
          </p:cNvPr>
          <p:cNvSpPr>
            <a:spLocks noGrp="1"/>
          </p:cNvSpPr>
          <p:nvPr>
            <p:ph type="title"/>
          </p:nvPr>
        </p:nvSpPr>
        <p:spPr/>
        <p:txBody>
          <a:bodyPr/>
          <a:lstStyle/>
          <a:p>
            <a:r>
              <a:rPr lang="en-US" dirty="0"/>
              <a:t>ND Job System</a:t>
            </a:r>
          </a:p>
        </p:txBody>
      </p:sp>
      <p:sp>
        <p:nvSpPr>
          <p:cNvPr id="3" name="Content Placeholder 2">
            <a:extLst>
              <a:ext uri="{FF2B5EF4-FFF2-40B4-BE49-F238E27FC236}">
                <a16:creationId xmlns="" xmlns:a16="http://schemas.microsoft.com/office/drawing/2014/main" id="{B5EEBD03-7FB1-442F-B0E8-084044348478}"/>
              </a:ext>
            </a:extLst>
          </p:cNvPr>
          <p:cNvSpPr>
            <a:spLocks noGrp="1"/>
          </p:cNvSpPr>
          <p:nvPr>
            <p:ph idx="1"/>
          </p:nvPr>
        </p:nvSpPr>
        <p:spPr/>
        <p:txBody>
          <a:bodyPr>
            <a:normAutofit/>
          </a:bodyPr>
          <a:lstStyle/>
          <a:p>
            <a:r>
              <a:rPr lang="en-US" dirty="0"/>
              <a:t>Jobs can </a:t>
            </a:r>
            <a:r>
              <a:rPr lang="en-US" b="1" dirty="0"/>
              <a:t>wait</a:t>
            </a:r>
            <a:r>
              <a:rPr lang="en-US" dirty="0"/>
              <a:t> on a </a:t>
            </a:r>
            <a:r>
              <a:rPr lang="en-US" b="1" dirty="0"/>
              <a:t>counter</a:t>
            </a:r>
          </a:p>
          <a:p>
            <a:pPr lvl="1"/>
            <a:r>
              <a:rPr lang="en-US" dirty="0"/>
              <a:t>Waiting jobs put on a special wait queue, along with reference to counter being waited on</a:t>
            </a:r>
          </a:p>
          <a:p>
            <a:pPr lvl="1"/>
            <a:r>
              <a:rPr lang="en-US" dirty="0"/>
              <a:t>Job retains its execution context (fiber) while waiting</a:t>
            </a:r>
          </a:p>
          <a:p>
            <a:pPr lvl="2"/>
            <a:r>
              <a:rPr lang="en-US" dirty="0"/>
              <a:t>Registers, call stack</a:t>
            </a:r>
          </a:p>
          <a:p>
            <a:pPr lvl="1"/>
            <a:r>
              <a:rPr lang="en-US" dirty="0"/>
              <a:t>When counter hits zero, job is “woken up” (scheduled to a core again)</a:t>
            </a:r>
          </a:p>
        </p:txBody>
      </p:sp>
      <p:sp>
        <p:nvSpPr>
          <p:cNvPr id="4" name="Footer Placeholder 3">
            <a:extLst>
              <a:ext uri="{FF2B5EF4-FFF2-40B4-BE49-F238E27FC236}">
                <a16:creationId xmlns="" xmlns:a16="http://schemas.microsoft.com/office/drawing/2014/main" id="{CEB891C0-C1F7-4A3A-A43A-002B0FF6BC6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55755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6C356-A88F-4FBD-A8AE-B116B2AE7C21}"/>
              </a:ext>
            </a:extLst>
          </p:cNvPr>
          <p:cNvSpPr>
            <a:spLocks noGrp="1"/>
          </p:cNvSpPr>
          <p:nvPr>
            <p:ph type="title"/>
          </p:nvPr>
        </p:nvSpPr>
        <p:spPr/>
        <p:txBody>
          <a:bodyPr/>
          <a:lstStyle/>
          <a:p>
            <a:r>
              <a:rPr lang="en-US" dirty="0"/>
              <a:t>ND Job System</a:t>
            </a:r>
          </a:p>
        </p:txBody>
      </p:sp>
      <p:sp>
        <p:nvSpPr>
          <p:cNvPr id="4" name="Content Placeholder 2">
            <a:extLst>
              <a:ext uri="{FF2B5EF4-FFF2-40B4-BE49-F238E27FC236}">
                <a16:creationId xmlns="" xmlns:a16="http://schemas.microsoft.com/office/drawing/2014/main" id="{F079A714-2EAA-4BAB-A93E-C771B63C80DA}"/>
              </a:ext>
            </a:extLst>
          </p:cNvPr>
          <p:cNvSpPr txBox="1">
            <a:spLocks/>
          </p:cNvSpPr>
          <p:nvPr/>
        </p:nvSpPr>
        <p:spPr>
          <a:xfrm>
            <a:off x="1638697" y="1678333"/>
            <a:ext cx="6724254" cy="4766641"/>
          </a:xfrm>
          <a:prstGeom prst="rect">
            <a:avLst/>
          </a:prstGeom>
          <a:effectLst/>
        </p:spPr>
        <p:txBody>
          <a:bodyPr vert="horz" lIns="34290" tIns="17145" rIns="34290" bIns="17145" rtlCol="0" anchor="t">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9"/>
              </a:spcBef>
              <a:buFont typeface="Calisto MT" pitchFamily="18" charset="0"/>
              <a:buNone/>
              <a:defRPr/>
            </a:pPr>
            <a:r>
              <a:rPr lang="en-US" sz="1600" dirty="0">
                <a:latin typeface="Consolas" panose="020B0609020204030204" pitchFamily="49" charset="0"/>
              </a:rPr>
              <a:t>Object </a:t>
            </a:r>
            <a:r>
              <a:rPr lang="en-US" sz="1600" dirty="0" err="1">
                <a:latin typeface="Consolas" panose="020B0609020204030204" pitchFamily="49" charset="0"/>
              </a:rPr>
              <a:t>g_Objects</a:t>
            </a:r>
            <a:r>
              <a:rPr lang="en-US" sz="1600" dirty="0">
                <a:latin typeface="Consolas" panose="020B0609020204030204" pitchFamily="49" charset="0"/>
              </a:rPr>
              <a:t>[100];</a:t>
            </a:r>
          </a:p>
          <a:p>
            <a:pPr marL="0" indent="0">
              <a:spcBef>
                <a:spcPts val="9"/>
              </a:spcBef>
              <a:buFont typeface="Calisto MT" pitchFamily="18" charset="0"/>
              <a:buNone/>
              <a:defRPr/>
            </a:pPr>
            <a:endParaRPr lang="en-US" sz="1600" dirty="0">
              <a:latin typeface="Consolas" panose="020B0609020204030204" pitchFamily="49" charset="0"/>
            </a:endParaRPr>
          </a:p>
          <a:p>
            <a:pPr marL="0" indent="0">
              <a:spcBef>
                <a:spcPts val="9"/>
              </a:spcBef>
              <a:buFont typeface="Calisto MT" pitchFamily="18" charset="0"/>
              <a:buNone/>
              <a:defRPr/>
            </a:pPr>
            <a:r>
              <a:rPr lang="en-US" sz="1600" b="1" dirty="0">
                <a:latin typeface="Consolas" panose="020B0609020204030204" pitchFamily="49" charset="0"/>
              </a:rPr>
              <a:t>JOB_ENTRY_POINT</a:t>
            </a:r>
            <a:r>
              <a:rPr lang="en-US" sz="1600" dirty="0">
                <a:latin typeface="Consolas" panose="020B0609020204030204" pitchFamily="49" charset="0"/>
              </a:rPr>
              <a:t>(</a:t>
            </a:r>
            <a:r>
              <a:rPr lang="en-US" sz="1600" b="1" dirty="0" err="1">
                <a:latin typeface="Consolas" panose="020B0609020204030204" pitchFamily="49" charset="0"/>
              </a:rPr>
              <a:t>AnimateObjectJob</a:t>
            </a: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    // ...</a:t>
            </a:r>
          </a:p>
          <a:p>
            <a:pPr marL="0" indent="0">
              <a:spcBef>
                <a:spcPts val="9"/>
              </a:spcBef>
              <a:buFont typeface="Calisto MT" pitchFamily="18" charset="0"/>
              <a:buNone/>
              <a:defRPr/>
            </a:pPr>
            <a:r>
              <a:rPr lang="en-US" sz="1600" dirty="0">
                <a:latin typeface="Consolas" panose="020B0609020204030204" pitchFamily="49" charset="0"/>
              </a:rPr>
              <a:t>}</a:t>
            </a:r>
          </a:p>
          <a:p>
            <a:pPr marL="0" indent="0">
              <a:spcBef>
                <a:spcPts val="9"/>
              </a:spcBef>
              <a:buFont typeface="Calisto MT" pitchFamily="18" charset="0"/>
              <a:buNone/>
              <a:defRPr/>
            </a:pPr>
            <a:endParaRPr lang="en-US" sz="1600" dirty="0">
              <a:latin typeface="Consolas" panose="020B0609020204030204" pitchFamily="49" charset="0"/>
            </a:endParaRPr>
          </a:p>
          <a:p>
            <a:pPr marL="0" indent="0">
              <a:spcBef>
                <a:spcPts val="9"/>
              </a:spcBef>
              <a:buFont typeface="Calisto MT" pitchFamily="18" charset="0"/>
              <a:buNone/>
              <a:defRPr/>
            </a:pPr>
            <a:r>
              <a:rPr lang="en-US" sz="1600" b="1" dirty="0">
                <a:latin typeface="Consolas" panose="020B0609020204030204" pitchFamily="49" charset="0"/>
              </a:rPr>
              <a:t>void </a:t>
            </a:r>
            <a:r>
              <a:rPr lang="en-US" sz="1600" b="1" dirty="0" err="1">
                <a:latin typeface="Consolas" panose="020B0609020204030204" pitchFamily="49" charset="0"/>
              </a:rPr>
              <a:t>AnimateAllObjects</a:t>
            </a:r>
            <a:r>
              <a:rPr lang="en-US" sz="1600" b="1"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    </a:t>
            </a:r>
            <a:r>
              <a:rPr lang="en-US" sz="1600" b="1" dirty="0" err="1">
                <a:latin typeface="Consolas" panose="020B0609020204030204" pitchFamily="49" charset="0"/>
              </a:rPr>
              <a:t>JobDecl</a:t>
            </a:r>
            <a:r>
              <a:rPr lang="en-US" sz="1600" dirty="0">
                <a:latin typeface="Consolas" panose="020B0609020204030204" pitchFamily="49" charset="0"/>
              </a:rPr>
              <a:t> </a:t>
            </a:r>
            <a:r>
              <a:rPr lang="en-US" sz="1600" dirty="0" err="1">
                <a:latin typeface="Consolas" panose="020B0609020204030204" pitchFamily="49" charset="0"/>
              </a:rPr>
              <a:t>jobDecls</a:t>
            </a:r>
            <a:r>
              <a:rPr lang="en-US" sz="1600" dirty="0">
                <a:latin typeface="Consolas" panose="020B0609020204030204" pitchFamily="49" charset="0"/>
              </a:rPr>
              <a:t>[100];</a:t>
            </a:r>
          </a:p>
          <a:p>
            <a:pPr marL="0" indent="0">
              <a:spcBef>
                <a:spcPts val="9"/>
              </a:spcBef>
              <a:buFont typeface="Calisto MT" pitchFamily="18" charset="0"/>
              <a:buNone/>
              <a:defRPr/>
            </a:pPr>
            <a:r>
              <a:rPr lang="en-US" sz="1600" dirty="0">
                <a:latin typeface="Consolas" panose="020B0609020204030204" pitchFamily="49" charset="0"/>
              </a:rPr>
              <a:t>    for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err="1">
                <a:latin typeface="Consolas" panose="020B0609020204030204" pitchFamily="49" charset="0"/>
              </a:rPr>
              <a:t>jobIndex</a:t>
            </a:r>
            <a:r>
              <a:rPr lang="en-US" sz="1600" dirty="0">
                <a:latin typeface="Consolas" panose="020B0609020204030204" pitchFamily="49" charset="0"/>
              </a:rPr>
              <a:t> = 0; </a:t>
            </a:r>
            <a:r>
              <a:rPr lang="en-US" sz="1600" dirty="0" err="1">
                <a:latin typeface="Consolas" panose="020B0609020204030204" pitchFamily="49" charset="0"/>
              </a:rPr>
              <a:t>jobIndex</a:t>
            </a:r>
            <a:r>
              <a:rPr lang="en-US" sz="1600" dirty="0">
                <a:latin typeface="Consolas" panose="020B0609020204030204" pitchFamily="49" charset="0"/>
              </a:rPr>
              <a:t> &lt; 100; ++</a:t>
            </a:r>
            <a:r>
              <a:rPr lang="en-US" sz="1600" dirty="0" err="1">
                <a:latin typeface="Consolas" panose="020B0609020204030204" pitchFamily="49" charset="0"/>
              </a:rPr>
              <a:t>jobIndex</a:t>
            </a: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    {</a:t>
            </a:r>
          </a:p>
          <a:p>
            <a:pPr marL="0" indent="0">
              <a:spcBef>
                <a:spcPts val="9"/>
              </a:spcBef>
              <a:buFont typeface="Calisto MT" pitchFamily="18" charset="0"/>
              <a:buNone/>
              <a:defRPr/>
            </a:pPr>
            <a:r>
              <a:rPr lang="en-US" sz="1600" dirty="0">
                <a:latin typeface="Consolas" panose="020B0609020204030204" pitchFamily="49" charset="0"/>
              </a:rPr>
              <a:t>        </a:t>
            </a:r>
            <a:r>
              <a:rPr lang="en-US" sz="1600" dirty="0" err="1">
                <a:latin typeface="Consolas" panose="020B0609020204030204" pitchFamily="49" charset="0"/>
              </a:rPr>
              <a:t>jobDecls</a:t>
            </a:r>
            <a:r>
              <a:rPr lang="en-US" sz="1600" dirty="0">
                <a:latin typeface="Consolas" panose="020B0609020204030204" pitchFamily="49" charset="0"/>
              </a:rPr>
              <a:t>[</a:t>
            </a:r>
            <a:r>
              <a:rPr lang="en-US" sz="1600" dirty="0" err="1">
                <a:latin typeface="Consolas" panose="020B0609020204030204" pitchFamily="49" charset="0"/>
              </a:rPr>
              <a:t>jobIndex</a:t>
            </a:r>
            <a:r>
              <a:rPr lang="en-US" sz="1600" dirty="0">
                <a:latin typeface="Consolas" panose="020B0609020204030204" pitchFamily="49" charset="0"/>
              </a:rPr>
              <a:t>] = </a:t>
            </a:r>
            <a:r>
              <a:rPr lang="en-US" sz="1600" b="1" dirty="0" err="1">
                <a:latin typeface="Consolas" panose="020B0609020204030204" pitchFamily="49" charset="0"/>
              </a:rPr>
              <a:t>JobDecl</a:t>
            </a:r>
            <a:r>
              <a:rPr lang="en-US" sz="1600" dirty="0">
                <a:latin typeface="Consolas" panose="020B0609020204030204" pitchFamily="49" charset="0"/>
              </a:rPr>
              <a:t>(</a:t>
            </a:r>
            <a:r>
              <a:rPr lang="en-US" sz="1600" b="1" dirty="0" err="1">
                <a:latin typeface="Consolas" panose="020B0609020204030204" pitchFamily="49" charset="0"/>
              </a:rPr>
              <a:t>AnimateObjectJob</a:t>
            </a:r>
            <a:r>
              <a:rPr lang="en-US" sz="1600" dirty="0">
                <a:latin typeface="Consolas" panose="020B0609020204030204" pitchFamily="49" charset="0"/>
              </a:rPr>
              <a:t>,</a:t>
            </a:r>
            <a:br>
              <a:rPr lang="en-US" sz="1600" dirty="0">
                <a:latin typeface="Consolas" panose="020B0609020204030204" pitchFamily="49" charset="0"/>
              </a:rPr>
            </a:br>
            <a:r>
              <a:rPr lang="en-US" sz="1600" dirty="0">
                <a:latin typeface="Consolas" panose="020B0609020204030204" pitchFamily="49" charset="0"/>
              </a:rPr>
              <a:t>                            &amp;</a:t>
            </a:r>
            <a:r>
              <a:rPr lang="en-US" sz="1600" dirty="0" err="1">
                <a:latin typeface="Consolas" panose="020B0609020204030204" pitchFamily="49" charset="0"/>
              </a:rPr>
              <a:t>g_Objects</a:t>
            </a:r>
            <a:r>
              <a:rPr lang="en-US" sz="1600" dirty="0">
                <a:latin typeface="Consolas" panose="020B0609020204030204" pitchFamily="49" charset="0"/>
              </a:rPr>
              <a:t>[</a:t>
            </a:r>
            <a:r>
              <a:rPr lang="en-US" sz="1600" dirty="0" err="1">
                <a:latin typeface="Consolas" panose="020B0609020204030204" pitchFamily="49" charset="0"/>
              </a:rPr>
              <a:t>jobIndex</a:t>
            </a: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    }</a:t>
            </a:r>
          </a:p>
          <a:p>
            <a:pPr marL="0" indent="0">
              <a:spcBef>
                <a:spcPts val="9"/>
              </a:spcBef>
              <a:buFont typeface="Calisto MT" pitchFamily="18" charset="0"/>
              <a:buNone/>
              <a:defRPr/>
            </a:pPr>
            <a:r>
              <a:rPr lang="en-US" sz="1600" dirty="0">
                <a:latin typeface="Consolas" panose="020B0609020204030204" pitchFamily="49" charset="0"/>
              </a:rPr>
              <a:t>    </a:t>
            </a:r>
            <a:r>
              <a:rPr lang="en-US" sz="1600" b="1" dirty="0">
                <a:latin typeface="Consolas" panose="020B0609020204030204" pitchFamily="49" charset="0"/>
              </a:rPr>
              <a:t>Counter</a:t>
            </a:r>
            <a:r>
              <a:rPr lang="en-US" sz="1600" dirty="0">
                <a:latin typeface="Consolas" panose="020B0609020204030204" pitchFamily="49" charset="0"/>
              </a:rPr>
              <a:t>* </a:t>
            </a:r>
            <a:r>
              <a:rPr lang="en-US" sz="1600" dirty="0" err="1">
                <a:latin typeface="Consolas" panose="020B0609020204030204" pitchFamily="49" charset="0"/>
              </a:rPr>
              <a:t>pJobCounter</a:t>
            </a:r>
            <a:r>
              <a:rPr lang="en-US" sz="1600" dirty="0">
                <a:latin typeface="Consolas" panose="020B0609020204030204" pitchFamily="49" charset="0"/>
              </a:rPr>
              <a:t> = NULL;</a:t>
            </a:r>
          </a:p>
          <a:p>
            <a:pPr marL="0" indent="0">
              <a:spcBef>
                <a:spcPts val="9"/>
              </a:spcBef>
              <a:buFont typeface="Calisto MT" pitchFamily="18" charset="0"/>
              <a:buNone/>
              <a:defRPr/>
            </a:pPr>
            <a:r>
              <a:rPr lang="en-US" sz="1600" dirty="0">
                <a:latin typeface="Consolas" panose="020B0609020204030204" pitchFamily="49" charset="0"/>
              </a:rPr>
              <a:t>    </a:t>
            </a:r>
            <a:r>
              <a:rPr lang="en-US" sz="1600" b="1" dirty="0" err="1">
                <a:latin typeface="Consolas" panose="020B0609020204030204" pitchFamily="49" charset="0"/>
              </a:rPr>
              <a:t>RunJobs</a:t>
            </a:r>
            <a:r>
              <a:rPr lang="en-US" sz="1600" dirty="0">
                <a:latin typeface="Consolas" panose="020B0609020204030204" pitchFamily="49" charset="0"/>
              </a:rPr>
              <a:t>(&amp;</a:t>
            </a:r>
            <a:r>
              <a:rPr lang="en-US" sz="1600" dirty="0" err="1">
                <a:latin typeface="Consolas" panose="020B0609020204030204" pitchFamily="49" charset="0"/>
              </a:rPr>
              <a:t>jobDecls</a:t>
            </a:r>
            <a:r>
              <a:rPr lang="en-US" sz="1600" dirty="0">
                <a:latin typeface="Consolas" panose="020B0609020204030204" pitchFamily="49" charset="0"/>
              </a:rPr>
              <a:t>, 100, &amp;</a:t>
            </a:r>
            <a:r>
              <a:rPr lang="en-US" sz="1600" dirty="0" err="1">
                <a:latin typeface="Consolas" panose="020B0609020204030204" pitchFamily="49" charset="0"/>
              </a:rPr>
              <a:t>pJobCounter</a:t>
            </a:r>
            <a:r>
              <a:rPr lang="en-US" sz="1600" dirty="0">
                <a:latin typeface="Consolas" panose="020B0609020204030204" pitchFamily="49" charset="0"/>
              </a:rPr>
              <a:t>);</a:t>
            </a:r>
          </a:p>
          <a:p>
            <a:pPr marL="0" indent="0">
              <a:spcBef>
                <a:spcPts val="9"/>
              </a:spcBef>
              <a:buFont typeface="Calisto MT" pitchFamily="18" charset="0"/>
              <a:buNone/>
              <a:defRPr/>
            </a:pPr>
            <a:r>
              <a:rPr lang="en-US" sz="1600" dirty="0">
                <a:latin typeface="Consolas" panose="020B0609020204030204" pitchFamily="49" charset="0"/>
              </a:rPr>
              <a:t>    </a:t>
            </a:r>
            <a:r>
              <a:rPr lang="en-US" sz="1600" b="1" dirty="0" err="1">
                <a:latin typeface="Consolas" panose="020B0609020204030204" pitchFamily="49" charset="0"/>
              </a:rPr>
              <a:t>WaitForCounterAndFree</a:t>
            </a:r>
            <a:r>
              <a:rPr lang="en-US" sz="1600" dirty="0">
                <a:latin typeface="Consolas" panose="020B0609020204030204" pitchFamily="49" charset="0"/>
              </a:rPr>
              <a:t>(</a:t>
            </a:r>
            <a:r>
              <a:rPr lang="en-US" sz="1600" dirty="0" err="1">
                <a:latin typeface="Consolas" panose="020B0609020204030204" pitchFamily="49" charset="0"/>
              </a:rPr>
              <a:t>pJobCounter</a:t>
            </a:r>
            <a:r>
              <a:rPr lang="en-US" sz="1600" dirty="0">
                <a:latin typeface="Consolas" panose="020B0609020204030204" pitchFamily="49" charset="0"/>
              </a:rPr>
              <a:t>, 0);</a:t>
            </a:r>
          </a:p>
          <a:p>
            <a:pPr marL="0" indent="0">
              <a:spcBef>
                <a:spcPts val="9"/>
              </a:spcBef>
              <a:buFont typeface="Calisto MT" pitchFamily="18" charset="0"/>
              <a:buNone/>
              <a:defRPr/>
            </a:pPr>
            <a:r>
              <a:rPr lang="en-US" sz="1600" dirty="0">
                <a:latin typeface="Consolas" panose="020B0609020204030204" pitchFamily="49" charset="0"/>
              </a:rPr>
              <a:t>}</a:t>
            </a:r>
          </a:p>
        </p:txBody>
      </p:sp>
      <p:sp>
        <p:nvSpPr>
          <p:cNvPr id="3" name="Footer Placeholder 2">
            <a:extLst>
              <a:ext uri="{FF2B5EF4-FFF2-40B4-BE49-F238E27FC236}">
                <a16:creationId xmlns="" xmlns:a16="http://schemas.microsoft.com/office/drawing/2014/main" id="{C209E571-92D9-41A7-B445-CC66C316299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92372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5545EB0-8CFE-4D2B-9F6F-2C00FCC492A5}"/>
              </a:ext>
            </a:extLst>
          </p:cNvPr>
          <p:cNvSpPr>
            <a:spLocks noGrp="1"/>
          </p:cNvSpPr>
          <p:nvPr>
            <p:ph type="title"/>
          </p:nvPr>
        </p:nvSpPr>
        <p:spPr/>
        <p:txBody>
          <a:bodyPr/>
          <a:lstStyle/>
          <a:p>
            <a:r>
              <a:rPr lang="en-US" dirty="0"/>
              <a:t>ND Job System</a:t>
            </a:r>
          </a:p>
        </p:txBody>
      </p:sp>
      <p:sp>
        <p:nvSpPr>
          <p:cNvPr id="5" name="Content Placeholder 4">
            <a:extLst>
              <a:ext uri="{FF2B5EF4-FFF2-40B4-BE49-F238E27FC236}">
                <a16:creationId xmlns="" xmlns:a16="http://schemas.microsoft.com/office/drawing/2014/main" id="{C2FEC891-904D-4DF0-94A6-E5CEE868DDE6}"/>
              </a:ext>
            </a:extLst>
          </p:cNvPr>
          <p:cNvSpPr>
            <a:spLocks noGrp="1"/>
          </p:cNvSpPr>
          <p:nvPr>
            <p:ph idx="1"/>
          </p:nvPr>
        </p:nvSpPr>
        <p:spPr/>
        <p:txBody>
          <a:bodyPr/>
          <a:lstStyle/>
          <a:p>
            <a:pPr marL="0" indent="0" algn="ctr">
              <a:buNone/>
            </a:pPr>
            <a:r>
              <a:rPr lang="en-US" dirty="0"/>
              <a:t/>
            </a:r>
            <a:br>
              <a:rPr lang="en-US" dirty="0"/>
            </a:br>
            <a:r>
              <a:rPr lang="en-US" dirty="0"/>
              <a:t/>
            </a:r>
            <a:br>
              <a:rPr lang="en-US" dirty="0"/>
            </a:br>
            <a:r>
              <a:rPr lang="en-US" dirty="0"/>
              <a:t/>
            </a:r>
            <a:br>
              <a:rPr lang="en-US" dirty="0"/>
            </a:br>
            <a:r>
              <a:rPr lang="en-US" dirty="0"/>
              <a:t/>
            </a:r>
            <a:br>
              <a:rPr lang="en-US" dirty="0"/>
            </a:br>
            <a:r>
              <a:rPr lang="en-US" dirty="0"/>
              <a:t>GDC talk by Christian </a:t>
            </a:r>
            <a:r>
              <a:rPr lang="en-US" dirty="0" err="1"/>
              <a:t>Gyrling</a:t>
            </a:r>
            <a:r>
              <a:rPr lang="en-US" dirty="0"/>
              <a:t>, Programming Director,</a:t>
            </a:r>
            <a:br>
              <a:rPr lang="en-US" dirty="0"/>
            </a:br>
            <a:r>
              <a:rPr lang="en-US" dirty="0"/>
              <a:t>Naughty Dog, Inc.</a:t>
            </a:r>
          </a:p>
          <a:p>
            <a:pPr marL="0" indent="0" algn="ctr">
              <a:buNone/>
            </a:pPr>
            <a:endParaRPr lang="en-US" dirty="0"/>
          </a:p>
          <a:p>
            <a:pPr marL="0" indent="0" algn="ctr">
              <a:buNone/>
            </a:pPr>
            <a:r>
              <a:rPr lang="en-US" sz="1600" dirty="0">
                <a:latin typeface="Consolas" panose="020B0609020204030204" pitchFamily="49" charset="0"/>
                <a:hlinkClick r:id="rId2"/>
              </a:rPr>
              <a:t>https://www.gdcvault.com/play/1022186/</a:t>
            </a:r>
            <a:br>
              <a:rPr lang="en-US" sz="1600" dirty="0">
                <a:latin typeface="Consolas" panose="020B0609020204030204" pitchFamily="49" charset="0"/>
                <a:hlinkClick r:id="rId2"/>
              </a:rPr>
            </a:br>
            <a:r>
              <a:rPr lang="en-US" sz="1600" dirty="0">
                <a:latin typeface="Consolas" panose="020B0609020204030204" pitchFamily="49" charset="0"/>
                <a:hlinkClick r:id="rId2"/>
              </a:rPr>
              <a:t>Parallelizing-the-Naughty-Dog-Engine</a:t>
            </a:r>
            <a:endParaRPr lang="en-US" sz="1600" dirty="0">
              <a:latin typeface="Consolas" panose="020B0609020204030204" pitchFamily="49" charset="0"/>
            </a:endParaRPr>
          </a:p>
          <a:p>
            <a:pPr marL="0" indent="0" algn="ctr">
              <a:buNone/>
            </a:pPr>
            <a:endParaRPr lang="en-US" sz="1600" dirty="0">
              <a:latin typeface="Consolas" panose="020B0609020204030204" pitchFamily="49" charset="0"/>
            </a:endParaRPr>
          </a:p>
        </p:txBody>
      </p:sp>
      <p:sp>
        <p:nvSpPr>
          <p:cNvPr id="2" name="Footer Placeholder 1">
            <a:extLst>
              <a:ext uri="{FF2B5EF4-FFF2-40B4-BE49-F238E27FC236}">
                <a16:creationId xmlns="" xmlns:a16="http://schemas.microsoft.com/office/drawing/2014/main" id="{6C6A81A2-C23E-4B06-B48D-E89BB2CC139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921924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Concurrently</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7A8B9E07-451D-4A01-90F7-F51FBAE5E3C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9088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Nonuniform</a:t>
            </a:r>
            <a:r>
              <a:rPr lang="en-US" dirty="0"/>
              <a:t> Memory Access (NUMA)</a:t>
            </a:r>
          </a:p>
        </p:txBody>
      </p:sp>
      <p:sp>
        <p:nvSpPr>
          <p:cNvPr id="3" name="Content Placeholder 2"/>
          <p:cNvSpPr>
            <a:spLocks noGrp="1"/>
          </p:cNvSpPr>
          <p:nvPr>
            <p:ph idx="1"/>
          </p:nvPr>
        </p:nvSpPr>
        <p:spPr/>
        <p:txBody>
          <a:bodyPr anchor="ctr" anchorCtr="0"/>
          <a:lstStyle/>
          <a:p>
            <a:r>
              <a:rPr lang="en-US" dirty="0"/>
              <a:t>One way to reduce memory latency is to give each CPU its own local memory bank</a:t>
            </a:r>
          </a:p>
          <a:p>
            <a:pPr lvl="1"/>
            <a:r>
              <a:rPr lang="en-US" dirty="0"/>
              <a:t>e.g., </a:t>
            </a:r>
            <a:r>
              <a:rPr lang="en-US" b="1" dirty="0"/>
              <a:t>local stores </a:t>
            </a:r>
            <a:r>
              <a:rPr lang="en-US" dirty="0"/>
              <a:t>for each SPU on </a:t>
            </a:r>
            <a:r>
              <a:rPr lang="en-US" b="1" dirty="0"/>
              <a:t>PS3</a:t>
            </a:r>
          </a:p>
        </p:txBody>
      </p:sp>
      <p:sp>
        <p:nvSpPr>
          <p:cNvPr id="4" name="Footer Placeholder 3">
            <a:extLst>
              <a:ext uri="{FF2B5EF4-FFF2-40B4-BE49-F238E27FC236}">
                <a16:creationId xmlns="" xmlns:a16="http://schemas.microsoft.com/office/drawing/2014/main" id="{AA2CDA46-28D0-4C04-A652-26341914BA2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6841258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E92ADDB-60F0-4A26-84AA-69770A45FDCB}"/>
              </a:ext>
            </a:extLst>
          </p:cNvPr>
          <p:cNvSpPr>
            <a:spLocks noGrp="1"/>
          </p:cNvSpPr>
          <p:nvPr>
            <p:ph type="title"/>
          </p:nvPr>
        </p:nvSpPr>
        <p:spPr/>
        <p:txBody>
          <a:bodyPr/>
          <a:lstStyle/>
          <a:p>
            <a:r>
              <a:rPr lang="en-US" dirty="0"/>
              <a:t>Thinking Concurrently</a:t>
            </a:r>
          </a:p>
        </p:txBody>
      </p:sp>
      <p:sp>
        <p:nvSpPr>
          <p:cNvPr id="5" name="Content Placeholder 4">
            <a:extLst>
              <a:ext uri="{FF2B5EF4-FFF2-40B4-BE49-F238E27FC236}">
                <a16:creationId xmlns="" xmlns:a16="http://schemas.microsoft.com/office/drawing/2014/main" id="{46FE63C0-02B3-484F-BB7B-F2F33A31BD0A}"/>
              </a:ext>
            </a:extLst>
          </p:cNvPr>
          <p:cNvSpPr>
            <a:spLocks noGrp="1"/>
          </p:cNvSpPr>
          <p:nvPr>
            <p:ph idx="1"/>
          </p:nvPr>
        </p:nvSpPr>
        <p:spPr/>
        <p:txBody>
          <a:bodyPr/>
          <a:lstStyle/>
          <a:p>
            <a:r>
              <a:rPr lang="en-US" dirty="0"/>
              <a:t>This section is based on material from a great talk by </a:t>
            </a:r>
            <a:r>
              <a:rPr lang="en-US" b="1" dirty="0"/>
              <a:t>Mike Acton</a:t>
            </a:r>
            <a:r>
              <a:rPr lang="en-US" dirty="0"/>
              <a:t>, Engine Director, Insomniac Games Inc.</a:t>
            </a:r>
          </a:p>
          <a:p>
            <a:pPr marL="0" indent="0" algn="ctr">
              <a:buNone/>
            </a:pPr>
            <a:endParaRPr lang="en-US" dirty="0"/>
          </a:p>
          <a:p>
            <a:pPr marL="0" indent="0" algn="ctr">
              <a:buNone/>
            </a:pPr>
            <a:r>
              <a:rPr lang="en-US" dirty="0"/>
              <a:t>“Diving Down the Concurrency Rabbit Hole”</a:t>
            </a:r>
          </a:p>
          <a:p>
            <a:pPr marL="0" indent="0" algn="ctr">
              <a:buNone/>
            </a:pPr>
            <a:endParaRPr lang="en-US" dirty="0"/>
          </a:p>
          <a:p>
            <a:pPr marL="0" indent="0" algn="ctr">
              <a:buNone/>
            </a:pPr>
            <a:r>
              <a:rPr lang="en-US" sz="1600" dirty="0">
                <a:latin typeface="Consolas" panose="020B0609020204030204" pitchFamily="49" charset="0"/>
                <a:hlinkClick r:id="rId2"/>
              </a:rPr>
              <a:t>http://cellperformance.beyond3d.com/articles/public/</a:t>
            </a:r>
            <a:br>
              <a:rPr lang="en-US" sz="1600" dirty="0">
                <a:latin typeface="Consolas" panose="020B0609020204030204" pitchFamily="49" charset="0"/>
                <a:hlinkClick r:id="rId2"/>
              </a:rPr>
            </a:br>
            <a:r>
              <a:rPr lang="en-US" sz="1600" dirty="0">
                <a:latin typeface="Consolas" panose="020B0609020204030204" pitchFamily="49" charset="0"/>
                <a:hlinkClick r:id="rId2"/>
              </a:rPr>
              <a:t>concurrency_rabit_hole.pdf</a:t>
            </a:r>
            <a:endParaRPr lang="en-US" sz="1600" dirty="0">
              <a:latin typeface="Consolas" panose="020B0609020204030204" pitchFamily="49" charset="0"/>
            </a:endParaRPr>
          </a:p>
          <a:p>
            <a:pPr marL="0" indent="0" algn="ctr">
              <a:buNone/>
            </a:pPr>
            <a:endParaRPr lang="en-US" sz="1600" dirty="0">
              <a:latin typeface="Consolas" panose="020B0609020204030204" pitchFamily="49" charset="0"/>
            </a:endParaRPr>
          </a:p>
        </p:txBody>
      </p:sp>
      <p:sp>
        <p:nvSpPr>
          <p:cNvPr id="2" name="Footer Placeholder 1">
            <a:extLst>
              <a:ext uri="{FF2B5EF4-FFF2-40B4-BE49-F238E27FC236}">
                <a16:creationId xmlns="" xmlns:a16="http://schemas.microsoft.com/office/drawing/2014/main" id="{22B9129C-3DF7-44EB-92EF-51052ED02DE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2739063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pPr marL="0" indent="0">
              <a:buNone/>
            </a:pPr>
            <a:r>
              <a:rPr lang="en-US" dirty="0"/>
              <a:t>QUESTION:</a:t>
            </a:r>
          </a:p>
          <a:p>
            <a:r>
              <a:rPr lang="en-US" dirty="0"/>
              <a:t>Can concurrent systems programmers use “old school” data structures?</a:t>
            </a:r>
          </a:p>
          <a:p>
            <a:pPr lvl="1"/>
            <a:endParaRPr lang="en-US" dirty="0"/>
          </a:p>
          <a:p>
            <a:pPr lvl="1"/>
            <a:r>
              <a:rPr lang="en-US" dirty="0"/>
              <a:t>Just lock it, and then use it as if the system isn’t concurrent, right??</a:t>
            </a:r>
          </a:p>
        </p:txBody>
      </p:sp>
      <p:sp>
        <p:nvSpPr>
          <p:cNvPr id="4" name="Footer Placeholder 3">
            <a:extLst>
              <a:ext uri="{FF2B5EF4-FFF2-40B4-BE49-F238E27FC236}">
                <a16:creationId xmlns="" xmlns:a16="http://schemas.microsoft.com/office/drawing/2014/main" id="{F2CAC684-3CC3-4B9C-929A-89F86BC84D7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95605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pPr marL="0" indent="0">
              <a:buNone/>
            </a:pPr>
            <a:r>
              <a:rPr lang="en-US" dirty="0"/>
              <a:t>ANSWER:</a:t>
            </a:r>
          </a:p>
          <a:p>
            <a:r>
              <a:rPr lang="en-US" dirty="0"/>
              <a:t>It depends…</a:t>
            </a:r>
          </a:p>
          <a:p>
            <a:pPr lvl="1"/>
            <a:r>
              <a:rPr lang="en-US" dirty="0"/>
              <a:t>Concurrency is a </a:t>
            </a:r>
            <a:r>
              <a:rPr lang="en-US" b="1" dirty="0"/>
              <a:t>data problem</a:t>
            </a:r>
            <a:r>
              <a:rPr lang="en-US" dirty="0"/>
              <a:t>, not a code problem</a:t>
            </a:r>
          </a:p>
          <a:p>
            <a:pPr lvl="2"/>
            <a:r>
              <a:rPr lang="en-US" b="1" dirty="0"/>
              <a:t>Race conditions </a:t>
            </a:r>
            <a:r>
              <a:rPr lang="en-US" dirty="0"/>
              <a:t>are the crux of the issue</a:t>
            </a:r>
          </a:p>
          <a:p>
            <a:pPr lvl="1"/>
            <a:r>
              <a:rPr lang="en-US" dirty="0"/>
              <a:t>Therefore, </a:t>
            </a:r>
            <a:r>
              <a:rPr lang="en-US" b="1" dirty="0"/>
              <a:t>choosing the right data structure </a:t>
            </a:r>
            <a:r>
              <a:rPr lang="en-US" dirty="0"/>
              <a:t>is the key to success</a:t>
            </a:r>
          </a:p>
        </p:txBody>
      </p:sp>
      <p:sp>
        <p:nvSpPr>
          <p:cNvPr id="4" name="Footer Placeholder 3">
            <a:extLst>
              <a:ext uri="{FF2B5EF4-FFF2-40B4-BE49-F238E27FC236}">
                <a16:creationId xmlns="" xmlns:a16="http://schemas.microsoft.com/office/drawing/2014/main" id="{1A3E2F98-2D72-402A-9C22-10A7195643D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3572967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r>
              <a:rPr lang="en-US" dirty="0"/>
              <a:t>Some data structures are </a:t>
            </a:r>
            <a:r>
              <a:rPr lang="en-US" b="1" dirty="0"/>
              <a:t>inherently sequential </a:t>
            </a:r>
            <a:r>
              <a:rPr lang="en-US" dirty="0"/>
              <a:t>(single-threaded)</a:t>
            </a:r>
          </a:p>
          <a:p>
            <a:r>
              <a:rPr lang="en-US" dirty="0"/>
              <a:t>While others are suitable for </a:t>
            </a:r>
            <a:r>
              <a:rPr lang="en-US" b="1" dirty="0"/>
              <a:t>concurrent access </a:t>
            </a:r>
            <a:r>
              <a:rPr lang="en-US" dirty="0"/>
              <a:t>(multiple simultaneous readers/writers)</a:t>
            </a:r>
          </a:p>
          <a:p>
            <a:r>
              <a:rPr lang="en-US" dirty="0"/>
              <a:t>It’s always better to use the right tool for the job</a:t>
            </a:r>
          </a:p>
          <a:p>
            <a:pPr lvl="1"/>
            <a:r>
              <a:rPr lang="en-US" dirty="0"/>
              <a:t>Why try to </a:t>
            </a:r>
            <a:r>
              <a:rPr lang="en-US" b="1" dirty="0"/>
              <a:t>shoe-horn</a:t>
            </a:r>
            <a:r>
              <a:rPr lang="en-US" dirty="0"/>
              <a:t> an </a:t>
            </a:r>
            <a:r>
              <a:rPr lang="en-US" b="1" i="1" dirty="0"/>
              <a:t>inappropriate</a:t>
            </a:r>
            <a:r>
              <a:rPr lang="en-US" dirty="0"/>
              <a:t> data structure into </a:t>
            </a:r>
            <a:r>
              <a:rPr lang="en-US" b="1" i="1" dirty="0"/>
              <a:t>any</a:t>
            </a:r>
            <a:r>
              <a:rPr lang="en-US" dirty="0"/>
              <a:t> software solution (concurrent or not)?</a:t>
            </a:r>
          </a:p>
          <a:p>
            <a:pPr lvl="2"/>
            <a:r>
              <a:rPr lang="en-US" dirty="0"/>
              <a:t>Would you use a linked list when you need O(1) indexed access to the data?</a:t>
            </a:r>
          </a:p>
          <a:p>
            <a:pPr lvl="2"/>
            <a:r>
              <a:rPr lang="en-US" dirty="0"/>
              <a:t>Would you use an array when you need O(1) insertion?</a:t>
            </a:r>
          </a:p>
          <a:p>
            <a:pPr marL="0" indent="0">
              <a:buNone/>
            </a:pPr>
            <a:endParaRPr lang="en-US" dirty="0"/>
          </a:p>
        </p:txBody>
      </p:sp>
      <p:sp>
        <p:nvSpPr>
          <p:cNvPr id="4" name="Footer Placeholder 3">
            <a:extLst>
              <a:ext uri="{FF2B5EF4-FFF2-40B4-BE49-F238E27FC236}">
                <a16:creationId xmlns="" xmlns:a16="http://schemas.microsoft.com/office/drawing/2014/main" id="{227307BA-2204-4CEC-8CDA-EC6808C51E5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761916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lstStyle/>
          <a:p>
            <a:r>
              <a:rPr lang="en-US" dirty="0"/>
              <a:t>Sometimes a sequential (single-threaded) data structure is appropriate in a concurrent system</a:t>
            </a:r>
          </a:p>
          <a:p>
            <a:pPr lvl="1"/>
            <a:r>
              <a:rPr lang="en-US" dirty="0"/>
              <a:t>… just as sometimes 2D math is useful for 3D problems</a:t>
            </a:r>
          </a:p>
          <a:p>
            <a:r>
              <a:rPr lang="en-US" dirty="0"/>
              <a:t>But concurrent access (reading/writing)…</a:t>
            </a:r>
          </a:p>
          <a:p>
            <a:pPr lvl="1"/>
            <a:r>
              <a:rPr lang="en-US" dirty="0"/>
              <a:t>introduces new </a:t>
            </a:r>
            <a:r>
              <a:rPr lang="en-US" b="1" dirty="0"/>
              <a:t>constraints</a:t>
            </a:r>
            <a:r>
              <a:rPr lang="en-US" dirty="0"/>
              <a:t>,</a:t>
            </a:r>
          </a:p>
          <a:p>
            <a:pPr lvl="1"/>
            <a:r>
              <a:rPr lang="en-US" dirty="0"/>
              <a:t>requires us to ask new </a:t>
            </a:r>
            <a:r>
              <a:rPr lang="en-US" b="1" dirty="0"/>
              <a:t>questions</a:t>
            </a:r>
            <a:r>
              <a:rPr lang="en-US" dirty="0"/>
              <a:t>,</a:t>
            </a:r>
          </a:p>
          <a:p>
            <a:pPr lvl="1"/>
            <a:r>
              <a:rPr lang="en-US" dirty="0"/>
              <a:t>requires us to </a:t>
            </a:r>
            <a:r>
              <a:rPr lang="en-US" b="1" dirty="0"/>
              <a:t>think</a:t>
            </a:r>
            <a:r>
              <a:rPr lang="en-US" dirty="0"/>
              <a:t> about the problem in new ways</a:t>
            </a:r>
          </a:p>
        </p:txBody>
      </p:sp>
      <p:sp>
        <p:nvSpPr>
          <p:cNvPr id="4" name="Footer Placeholder 3">
            <a:extLst>
              <a:ext uri="{FF2B5EF4-FFF2-40B4-BE49-F238E27FC236}">
                <a16:creationId xmlns="" xmlns:a16="http://schemas.microsoft.com/office/drawing/2014/main" id="{5C09053D-6172-489B-8808-37B09EAD1AF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1723630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a:xfrm>
            <a:off x="779462" y="1828800"/>
            <a:ext cx="7742559" cy="4297363"/>
          </a:xfrm>
        </p:spPr>
        <p:txBody>
          <a:bodyPr>
            <a:normAutofit lnSpcReduction="10000"/>
          </a:bodyPr>
          <a:lstStyle/>
          <a:p>
            <a:r>
              <a:rPr lang="en-US" dirty="0"/>
              <a:t>Concurrency is about synchronizing access (reads and writes) to shared data</a:t>
            </a:r>
          </a:p>
          <a:p>
            <a:pPr lvl="1"/>
            <a:r>
              <a:rPr lang="en-US" dirty="0"/>
              <a:t>It’s a </a:t>
            </a:r>
            <a:r>
              <a:rPr lang="en-US" b="1" dirty="0"/>
              <a:t>data problem</a:t>
            </a:r>
            <a:r>
              <a:rPr lang="en-US" dirty="0"/>
              <a:t>, not a code problem</a:t>
            </a:r>
          </a:p>
          <a:p>
            <a:r>
              <a:rPr lang="en-US" dirty="0"/>
              <a:t>So, </a:t>
            </a:r>
            <a:r>
              <a:rPr lang="en-US" b="1" dirty="0"/>
              <a:t>design your data </a:t>
            </a:r>
            <a:r>
              <a:rPr lang="en-US" dirty="0"/>
              <a:t>for concurrency </a:t>
            </a:r>
            <a:r>
              <a:rPr lang="en-US" b="1" i="1" dirty="0"/>
              <a:t>first</a:t>
            </a:r>
          </a:p>
          <a:p>
            <a:pPr lvl="1"/>
            <a:r>
              <a:rPr lang="en-US" dirty="0"/>
              <a:t>… </a:t>
            </a:r>
            <a:r>
              <a:rPr lang="en-US" b="1" i="1" dirty="0"/>
              <a:t>then</a:t>
            </a:r>
            <a:r>
              <a:rPr lang="en-US" dirty="0"/>
              <a:t> design your code to support that data</a:t>
            </a:r>
          </a:p>
          <a:p>
            <a:r>
              <a:rPr lang="en-US" dirty="0"/>
              <a:t>Programs aren’t concurrent—</a:t>
            </a:r>
            <a:r>
              <a:rPr lang="en-US" b="1" dirty="0"/>
              <a:t>operations</a:t>
            </a:r>
            <a:r>
              <a:rPr lang="en-US" dirty="0"/>
              <a:t> are</a:t>
            </a:r>
          </a:p>
          <a:p>
            <a:pPr lvl="1"/>
            <a:r>
              <a:rPr lang="en-US" dirty="0"/>
              <a:t>An efficient “concurrent program” spends the vast majority of its time doing </a:t>
            </a:r>
            <a:r>
              <a:rPr lang="en-US" b="1" dirty="0"/>
              <a:t>work</a:t>
            </a:r>
            <a:r>
              <a:rPr lang="en-US" dirty="0"/>
              <a:t> (sequentially; in isolation)</a:t>
            </a:r>
          </a:p>
          <a:p>
            <a:pPr lvl="1"/>
            <a:r>
              <a:rPr lang="en-US" dirty="0"/>
              <a:t>The </a:t>
            </a:r>
            <a:r>
              <a:rPr lang="en-US" b="1" i="1" dirty="0"/>
              <a:t>concurrent operations </a:t>
            </a:r>
            <a:r>
              <a:rPr lang="en-US" dirty="0"/>
              <a:t>(accesses of shared data) are </a:t>
            </a:r>
            <a:r>
              <a:rPr lang="en-US" b="1" dirty="0"/>
              <a:t>minimized</a:t>
            </a:r>
            <a:r>
              <a:rPr lang="en-US" dirty="0"/>
              <a:t>, ideally to the point of being </a:t>
            </a:r>
            <a:r>
              <a:rPr lang="en-US" b="1" dirty="0"/>
              <a:t>negligible</a:t>
            </a:r>
          </a:p>
        </p:txBody>
      </p:sp>
      <p:sp>
        <p:nvSpPr>
          <p:cNvPr id="4" name="Footer Placeholder 3">
            <a:extLst>
              <a:ext uri="{FF2B5EF4-FFF2-40B4-BE49-F238E27FC236}">
                <a16:creationId xmlns="" xmlns:a16="http://schemas.microsoft.com/office/drawing/2014/main" id="{C013E759-07BD-4F52-8BE7-83B4BE39751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6007208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lstStyle/>
          <a:p>
            <a:r>
              <a:rPr lang="en-US" dirty="0"/>
              <a:t>Consider the ubiquitous </a:t>
            </a:r>
            <a:r>
              <a:rPr lang="en-US" b="1" dirty="0"/>
              <a:t>doubly-linked list</a:t>
            </a:r>
          </a:p>
          <a:p>
            <a:pPr lvl="1"/>
            <a:r>
              <a:rPr lang="en-US" dirty="0"/>
              <a:t>Is this a concurrent data structure?</a:t>
            </a:r>
          </a:p>
          <a:p>
            <a:pPr lvl="1"/>
            <a:r>
              <a:rPr lang="en-US" dirty="0"/>
              <a:t>Why is a doubly-linked list designed the way it is?</a:t>
            </a:r>
          </a:p>
          <a:p>
            <a:pPr marL="0" indent="0" algn="ctr">
              <a:buNone/>
            </a:pPr>
            <a:r>
              <a:rPr lang="en-US" dirty="0"/>
              <a:t/>
            </a:r>
            <a:br>
              <a:rPr lang="en-US" dirty="0"/>
            </a:br>
            <a:r>
              <a:rPr lang="en-US" dirty="0"/>
              <a:t>Discussion: 5 min</a:t>
            </a:r>
          </a:p>
        </p:txBody>
      </p:sp>
      <p:sp>
        <p:nvSpPr>
          <p:cNvPr id="4" name="Footer Placeholder 3">
            <a:extLst>
              <a:ext uri="{FF2B5EF4-FFF2-40B4-BE49-F238E27FC236}">
                <a16:creationId xmlns="" xmlns:a16="http://schemas.microsoft.com/office/drawing/2014/main" id="{C25086F9-414C-4B4D-8405-6C9968136CA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4306162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lstStyle/>
          <a:p>
            <a:r>
              <a:rPr lang="en-US" dirty="0"/>
              <a:t>A doubly-linked list</a:t>
            </a:r>
          </a:p>
          <a:p>
            <a:pPr lvl="1"/>
            <a:r>
              <a:rPr lang="en-US" dirty="0"/>
              <a:t>is designed for </a:t>
            </a:r>
            <a:r>
              <a:rPr lang="en-US" b="1" dirty="0"/>
              <a:t>O(1) insertion</a:t>
            </a:r>
            <a:r>
              <a:rPr lang="en-US" dirty="0"/>
              <a:t> and </a:t>
            </a:r>
            <a:r>
              <a:rPr lang="en-US" b="1" dirty="0"/>
              <a:t>deletion</a:t>
            </a:r>
          </a:p>
          <a:p>
            <a:pPr lvl="1"/>
            <a:r>
              <a:rPr lang="en-US" dirty="0"/>
              <a:t>at </a:t>
            </a:r>
            <a:r>
              <a:rPr lang="en-US" b="1" dirty="0"/>
              <a:t>any place </a:t>
            </a:r>
            <a:r>
              <a:rPr lang="en-US" dirty="0"/>
              <a:t>in the list</a:t>
            </a:r>
          </a:p>
          <a:p>
            <a:r>
              <a:rPr lang="en-US" dirty="0"/>
              <a:t>Next and previous pointers impose an </a:t>
            </a:r>
            <a:r>
              <a:rPr lang="en-US" b="1" dirty="0"/>
              <a:t>order</a:t>
            </a:r>
          </a:p>
          <a:p>
            <a:r>
              <a:rPr lang="en-US" dirty="0"/>
              <a:t>Moreover, </a:t>
            </a:r>
            <a:r>
              <a:rPr lang="en-US" b="1" dirty="0"/>
              <a:t>code order </a:t>
            </a:r>
            <a:r>
              <a:rPr lang="en-US" dirty="0"/>
              <a:t>== </a:t>
            </a:r>
            <a:r>
              <a:rPr lang="en-US" b="1" dirty="0"/>
              <a:t>transformation order</a:t>
            </a:r>
          </a:p>
          <a:p>
            <a:pPr lvl="1"/>
            <a:r>
              <a:rPr lang="en-US" dirty="0"/>
              <a:t>e.g., given this </a:t>
            </a:r>
            <a:r>
              <a:rPr lang="en-US" dirty="0" err="1"/>
              <a:t>dlinked</a:t>
            </a:r>
            <a:r>
              <a:rPr lang="en-US" dirty="0"/>
              <a:t> list…</a:t>
            </a:r>
          </a:p>
        </p:txBody>
      </p:sp>
      <p:grpSp>
        <p:nvGrpSpPr>
          <p:cNvPr id="11" name="Group 10">
            <a:extLst>
              <a:ext uri="{FF2B5EF4-FFF2-40B4-BE49-F238E27FC236}">
                <a16:creationId xmlns="" xmlns:a16="http://schemas.microsoft.com/office/drawing/2014/main" id="{E40FB919-68E8-44B1-952D-3AE5E1552485}"/>
              </a:ext>
            </a:extLst>
          </p:cNvPr>
          <p:cNvGrpSpPr/>
          <p:nvPr/>
        </p:nvGrpSpPr>
        <p:grpSpPr>
          <a:xfrm>
            <a:off x="3780197" y="5112357"/>
            <a:ext cx="1582020" cy="556995"/>
            <a:chOff x="3596486" y="3903605"/>
            <a:chExt cx="1582020" cy="556995"/>
          </a:xfrm>
        </p:grpSpPr>
        <p:sp>
          <p:nvSpPr>
            <p:cNvPr id="13" name="Rectangle 12">
              <a:extLst>
                <a:ext uri="{FF2B5EF4-FFF2-40B4-BE49-F238E27FC236}">
                  <a16:creationId xmlns="" xmlns:a16="http://schemas.microsoft.com/office/drawing/2014/main" id="{0141B59D-B809-441E-B379-199E454CC72C}"/>
                </a:ext>
              </a:extLst>
            </p:cNvPr>
            <p:cNvSpPr/>
            <p:nvPr/>
          </p:nvSpPr>
          <p:spPr>
            <a:xfrm>
              <a:off x="3596486"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15" name="Rectangle 14">
              <a:extLst>
                <a:ext uri="{FF2B5EF4-FFF2-40B4-BE49-F238E27FC236}">
                  <a16:creationId xmlns="" xmlns:a16="http://schemas.microsoft.com/office/drawing/2014/main" id="{E2F0F0A0-6954-42A5-AB2D-70A7A54A7ADB}"/>
                </a:ext>
              </a:extLst>
            </p:cNvPr>
            <p:cNvSpPr/>
            <p:nvPr/>
          </p:nvSpPr>
          <p:spPr>
            <a:xfrm>
              <a:off x="4575095"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grpSp>
          <p:nvGrpSpPr>
            <p:cNvPr id="16" name="Group 15">
              <a:extLst>
                <a:ext uri="{FF2B5EF4-FFF2-40B4-BE49-F238E27FC236}">
                  <a16:creationId xmlns="" xmlns:a16="http://schemas.microsoft.com/office/drawing/2014/main" id="{CB1FAFF0-7F5F-468A-90A1-C3B74077CF83}"/>
                </a:ext>
              </a:extLst>
            </p:cNvPr>
            <p:cNvGrpSpPr/>
            <p:nvPr/>
          </p:nvGrpSpPr>
          <p:grpSpPr>
            <a:xfrm>
              <a:off x="4199897" y="4045175"/>
              <a:ext cx="375198" cy="273855"/>
              <a:chOff x="3967815" y="5319302"/>
              <a:chExt cx="375198" cy="273855"/>
            </a:xfrm>
          </p:grpSpPr>
          <p:cxnSp>
            <p:nvCxnSpPr>
              <p:cNvPr id="21" name="Straight Arrow Connector 20">
                <a:extLst>
                  <a:ext uri="{FF2B5EF4-FFF2-40B4-BE49-F238E27FC236}">
                    <a16:creationId xmlns="" xmlns:a16="http://schemas.microsoft.com/office/drawing/2014/main" id="{4D699429-03AF-4809-95D1-7C6F8B98D9A7}"/>
                  </a:ext>
                </a:extLst>
              </p:cNvPr>
              <p:cNvCxnSpPr/>
              <p:nvPr/>
            </p:nvCxnSpPr>
            <p:spPr>
              <a:xfrm>
                <a:off x="3967815"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 xmlns:a16="http://schemas.microsoft.com/office/drawing/2014/main" id="{E1B43723-EEF4-4199-955C-75FD00AFA047}"/>
                  </a:ext>
                </a:extLst>
              </p:cNvPr>
              <p:cNvCxnSpPr>
                <a:cxnSpLocks/>
              </p:cNvCxnSpPr>
              <p:nvPr/>
            </p:nvCxnSpPr>
            <p:spPr>
              <a:xfrm flipH="1">
                <a:off x="3967815"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grpSp>
      <p:sp>
        <p:nvSpPr>
          <p:cNvPr id="4" name="Footer Placeholder 3">
            <a:extLst>
              <a:ext uri="{FF2B5EF4-FFF2-40B4-BE49-F238E27FC236}">
                <a16:creationId xmlns="" xmlns:a16="http://schemas.microsoft.com/office/drawing/2014/main" id="{CBDDCCB8-48EC-4DE6-B525-1897840F9BB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275011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r>
              <a:rPr lang="en-US" dirty="0"/>
              <a:t>The following sequence of calls…</a:t>
            </a:r>
          </a:p>
          <a:p>
            <a:pPr lvl="1"/>
            <a:r>
              <a:rPr lang="en-US" b="1" dirty="0"/>
              <a:t>Insert</a:t>
            </a:r>
            <a:r>
              <a:rPr lang="en-US" dirty="0"/>
              <a:t>(C after A)</a:t>
            </a:r>
          </a:p>
          <a:p>
            <a:pPr lvl="1"/>
            <a:r>
              <a:rPr lang="en-US" b="1" dirty="0"/>
              <a:t>Insert</a:t>
            </a:r>
            <a:r>
              <a:rPr lang="en-US" dirty="0"/>
              <a:t>(D after A)</a:t>
            </a:r>
          </a:p>
          <a:p>
            <a:pPr marL="282575" lvl="1" indent="0">
              <a:buNone/>
            </a:pPr>
            <a:r>
              <a:rPr lang="en-US" dirty="0"/>
              <a:t>is guaranteed to yield this:</a:t>
            </a:r>
          </a:p>
          <a:p>
            <a:endParaRPr lang="en-US" dirty="0"/>
          </a:p>
          <a:p>
            <a:pPr marL="0" indent="0">
              <a:buNone/>
            </a:pPr>
            <a:endParaRPr lang="en-US" dirty="0"/>
          </a:p>
        </p:txBody>
      </p:sp>
      <p:grpSp>
        <p:nvGrpSpPr>
          <p:cNvPr id="17" name="Group 16">
            <a:extLst>
              <a:ext uri="{FF2B5EF4-FFF2-40B4-BE49-F238E27FC236}">
                <a16:creationId xmlns="" xmlns:a16="http://schemas.microsoft.com/office/drawing/2014/main" id="{C2334ADB-F289-4AE0-8EAF-ED8AE1624128}"/>
              </a:ext>
            </a:extLst>
          </p:cNvPr>
          <p:cNvGrpSpPr/>
          <p:nvPr/>
        </p:nvGrpSpPr>
        <p:grpSpPr>
          <a:xfrm>
            <a:off x="2801588" y="4182102"/>
            <a:ext cx="3539238" cy="556995"/>
            <a:chOff x="2617877" y="3903605"/>
            <a:chExt cx="3539238" cy="556995"/>
          </a:xfrm>
        </p:grpSpPr>
        <p:sp>
          <p:nvSpPr>
            <p:cNvPr id="4" name="Rectangle 3">
              <a:extLst>
                <a:ext uri="{FF2B5EF4-FFF2-40B4-BE49-F238E27FC236}">
                  <a16:creationId xmlns="" xmlns:a16="http://schemas.microsoft.com/office/drawing/2014/main" id="{D9D49027-4248-4B8C-A5AE-F7BA7C77CA45}"/>
                </a:ext>
              </a:extLst>
            </p:cNvPr>
            <p:cNvSpPr/>
            <p:nvPr/>
          </p:nvSpPr>
          <p:spPr>
            <a:xfrm>
              <a:off x="2617877"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5" name="Rectangle 4">
              <a:extLst>
                <a:ext uri="{FF2B5EF4-FFF2-40B4-BE49-F238E27FC236}">
                  <a16:creationId xmlns="" xmlns:a16="http://schemas.microsoft.com/office/drawing/2014/main" id="{599DCBAB-9398-4250-93D0-4866FA0C959B}"/>
                </a:ext>
              </a:extLst>
            </p:cNvPr>
            <p:cNvSpPr/>
            <p:nvPr/>
          </p:nvSpPr>
          <p:spPr>
            <a:xfrm>
              <a:off x="3596486"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D</a:t>
              </a:r>
            </a:p>
          </p:txBody>
        </p:sp>
        <p:grpSp>
          <p:nvGrpSpPr>
            <p:cNvPr id="14" name="Group 13">
              <a:extLst>
                <a:ext uri="{FF2B5EF4-FFF2-40B4-BE49-F238E27FC236}">
                  <a16:creationId xmlns="" xmlns:a16="http://schemas.microsoft.com/office/drawing/2014/main" id="{FF2DBB53-F0FB-46D5-B979-7F4F4B5401A0}"/>
                </a:ext>
              </a:extLst>
            </p:cNvPr>
            <p:cNvGrpSpPr/>
            <p:nvPr/>
          </p:nvGrpSpPr>
          <p:grpSpPr>
            <a:xfrm>
              <a:off x="3221288" y="4045175"/>
              <a:ext cx="375198" cy="273855"/>
              <a:chOff x="2989206" y="5319302"/>
              <a:chExt cx="375198" cy="273855"/>
            </a:xfrm>
          </p:grpSpPr>
          <p:cxnSp>
            <p:nvCxnSpPr>
              <p:cNvPr id="6" name="Straight Arrow Connector 5">
                <a:extLst>
                  <a:ext uri="{FF2B5EF4-FFF2-40B4-BE49-F238E27FC236}">
                    <a16:creationId xmlns="" xmlns:a16="http://schemas.microsoft.com/office/drawing/2014/main" id="{EA641DA7-34C9-4FA8-8290-F07954423014}"/>
                  </a:ext>
                </a:extLst>
              </p:cNvPr>
              <p:cNvCxnSpPr/>
              <p:nvPr/>
            </p:nvCxnSpPr>
            <p:spPr>
              <a:xfrm>
                <a:off x="2989206"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 xmlns:a16="http://schemas.microsoft.com/office/drawing/2014/main" id="{12F38608-3999-4555-BA43-55118FA78145}"/>
                  </a:ext>
                </a:extLst>
              </p:cNvPr>
              <p:cNvCxnSpPr>
                <a:cxnSpLocks/>
              </p:cNvCxnSpPr>
              <p:nvPr/>
            </p:nvCxnSpPr>
            <p:spPr>
              <a:xfrm flipH="1">
                <a:off x="2989206"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8" name="Rectangle 7">
              <a:extLst>
                <a:ext uri="{FF2B5EF4-FFF2-40B4-BE49-F238E27FC236}">
                  <a16:creationId xmlns="" xmlns:a16="http://schemas.microsoft.com/office/drawing/2014/main" id="{5D0B175E-E7B9-4D5D-A8FA-170044C49AB6}"/>
                </a:ext>
              </a:extLst>
            </p:cNvPr>
            <p:cNvSpPr/>
            <p:nvPr/>
          </p:nvSpPr>
          <p:spPr>
            <a:xfrm>
              <a:off x="4575095"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a:t>
              </a:r>
            </a:p>
          </p:txBody>
        </p:sp>
        <p:grpSp>
          <p:nvGrpSpPr>
            <p:cNvPr id="15" name="Group 14">
              <a:extLst>
                <a:ext uri="{FF2B5EF4-FFF2-40B4-BE49-F238E27FC236}">
                  <a16:creationId xmlns="" xmlns:a16="http://schemas.microsoft.com/office/drawing/2014/main" id="{C610CA91-0FF8-4CA9-A986-8505118AF4F4}"/>
                </a:ext>
              </a:extLst>
            </p:cNvPr>
            <p:cNvGrpSpPr/>
            <p:nvPr/>
          </p:nvGrpSpPr>
          <p:grpSpPr>
            <a:xfrm>
              <a:off x="4199897" y="4045175"/>
              <a:ext cx="375198" cy="273855"/>
              <a:chOff x="3967815" y="5319302"/>
              <a:chExt cx="375198" cy="273855"/>
            </a:xfrm>
          </p:grpSpPr>
          <p:cxnSp>
            <p:nvCxnSpPr>
              <p:cNvPr id="9" name="Straight Arrow Connector 8">
                <a:extLst>
                  <a:ext uri="{FF2B5EF4-FFF2-40B4-BE49-F238E27FC236}">
                    <a16:creationId xmlns="" xmlns:a16="http://schemas.microsoft.com/office/drawing/2014/main" id="{FDAE2810-3E12-4041-BE32-A19336FDD0EF}"/>
                  </a:ext>
                </a:extLst>
              </p:cNvPr>
              <p:cNvCxnSpPr/>
              <p:nvPr/>
            </p:nvCxnSpPr>
            <p:spPr>
              <a:xfrm>
                <a:off x="3967815"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 xmlns:a16="http://schemas.microsoft.com/office/drawing/2014/main" id="{7EE2A813-B2FA-41F4-932E-500CAD7AE769}"/>
                  </a:ext>
                </a:extLst>
              </p:cNvPr>
              <p:cNvCxnSpPr>
                <a:cxnSpLocks/>
              </p:cNvCxnSpPr>
              <p:nvPr/>
            </p:nvCxnSpPr>
            <p:spPr>
              <a:xfrm flipH="1">
                <a:off x="3967815"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 xmlns:a16="http://schemas.microsoft.com/office/drawing/2014/main" id="{37DAEA88-E656-48BF-B8F4-105DA560BF00}"/>
                </a:ext>
              </a:extLst>
            </p:cNvPr>
            <p:cNvSpPr/>
            <p:nvPr/>
          </p:nvSpPr>
          <p:spPr>
            <a:xfrm>
              <a:off x="5553704"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grpSp>
          <p:nvGrpSpPr>
            <p:cNvPr id="16" name="Group 15">
              <a:extLst>
                <a:ext uri="{FF2B5EF4-FFF2-40B4-BE49-F238E27FC236}">
                  <a16:creationId xmlns="" xmlns:a16="http://schemas.microsoft.com/office/drawing/2014/main" id="{DA454377-FB06-494F-84F1-3AE97C88D097}"/>
                </a:ext>
              </a:extLst>
            </p:cNvPr>
            <p:cNvGrpSpPr/>
            <p:nvPr/>
          </p:nvGrpSpPr>
          <p:grpSpPr>
            <a:xfrm>
              <a:off x="5178506" y="4045175"/>
              <a:ext cx="375198" cy="273855"/>
              <a:chOff x="4941009" y="5319302"/>
              <a:chExt cx="375198" cy="273855"/>
            </a:xfrm>
          </p:grpSpPr>
          <p:cxnSp>
            <p:nvCxnSpPr>
              <p:cNvPr id="12" name="Straight Arrow Connector 11">
                <a:extLst>
                  <a:ext uri="{FF2B5EF4-FFF2-40B4-BE49-F238E27FC236}">
                    <a16:creationId xmlns="" xmlns:a16="http://schemas.microsoft.com/office/drawing/2014/main" id="{0A47BE39-9DD3-4CCB-AD7A-43683DDE320B}"/>
                  </a:ext>
                </a:extLst>
              </p:cNvPr>
              <p:cNvCxnSpPr/>
              <p:nvPr/>
            </p:nvCxnSpPr>
            <p:spPr>
              <a:xfrm>
                <a:off x="4941009"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 xmlns:a16="http://schemas.microsoft.com/office/drawing/2014/main" id="{CBEB06AD-D563-48A9-9389-77E40E046ACD}"/>
                  </a:ext>
                </a:extLst>
              </p:cNvPr>
              <p:cNvCxnSpPr>
                <a:cxnSpLocks/>
              </p:cNvCxnSpPr>
              <p:nvPr/>
            </p:nvCxnSpPr>
            <p:spPr>
              <a:xfrm flipH="1">
                <a:off x="4941009"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grpSp>
      <p:sp>
        <p:nvSpPr>
          <p:cNvPr id="18" name="Footer Placeholder 17">
            <a:extLst>
              <a:ext uri="{FF2B5EF4-FFF2-40B4-BE49-F238E27FC236}">
                <a16:creationId xmlns="" xmlns:a16="http://schemas.microsoft.com/office/drawing/2014/main" id="{3AB1AEDF-318A-4DD4-AFBA-2C467EE2C2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3699169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r>
              <a:rPr lang="en-US" dirty="0"/>
              <a:t>In other words, a doubly-linked list assumes:</a:t>
            </a:r>
          </a:p>
          <a:p>
            <a:pPr lvl="1"/>
            <a:r>
              <a:rPr lang="en-US" b="1" dirty="0"/>
              <a:t>Sequential</a:t>
            </a:r>
            <a:r>
              <a:rPr lang="en-US" dirty="0"/>
              <a:t> access</a:t>
            </a:r>
          </a:p>
          <a:p>
            <a:pPr lvl="1"/>
            <a:r>
              <a:rPr lang="en-US" b="1" dirty="0"/>
              <a:t>Random</a:t>
            </a:r>
            <a:r>
              <a:rPr lang="en-US" dirty="0"/>
              <a:t> access (insert or delete anywhere)</a:t>
            </a:r>
          </a:p>
          <a:p>
            <a:pPr lvl="1"/>
            <a:r>
              <a:rPr lang="en-US" dirty="0"/>
              <a:t>Every operation is </a:t>
            </a:r>
            <a:r>
              <a:rPr lang="en-US" b="1" dirty="0"/>
              <a:t>instantaneous</a:t>
            </a:r>
            <a:r>
              <a:rPr lang="en-US" dirty="0"/>
              <a:t> (atomic)</a:t>
            </a:r>
          </a:p>
          <a:p>
            <a:pPr lvl="2"/>
            <a:r>
              <a:rPr lang="en-US" b="1" dirty="0"/>
              <a:t>Insert</a:t>
            </a:r>
            <a:r>
              <a:rPr lang="en-US" dirty="0"/>
              <a:t> followed </a:t>
            </a:r>
            <a:r>
              <a:rPr lang="en-US" b="1" i="1" dirty="0"/>
              <a:t>immediately</a:t>
            </a:r>
            <a:r>
              <a:rPr lang="en-US" dirty="0"/>
              <a:t> by </a:t>
            </a:r>
            <a:r>
              <a:rPr lang="en-US" b="1" dirty="0"/>
              <a:t>Iterate</a:t>
            </a:r>
            <a:r>
              <a:rPr lang="en-US" dirty="0"/>
              <a:t> is expected to yield the </a:t>
            </a:r>
            <a:r>
              <a:rPr lang="en-US" b="1" i="1" dirty="0"/>
              <a:t>post-insertion</a:t>
            </a:r>
            <a:r>
              <a:rPr lang="en-US" dirty="0"/>
              <a:t> state of the list</a:t>
            </a:r>
          </a:p>
        </p:txBody>
      </p:sp>
      <p:sp>
        <p:nvSpPr>
          <p:cNvPr id="4" name="Footer Placeholder 3">
            <a:extLst>
              <a:ext uri="{FF2B5EF4-FFF2-40B4-BE49-F238E27FC236}">
                <a16:creationId xmlns="" xmlns:a16="http://schemas.microsoft.com/office/drawing/2014/main" id="{DE65958F-73D9-430B-AD7E-4404215570A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86120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Nonuniform</a:t>
            </a:r>
            <a:r>
              <a:rPr lang="en-US" dirty="0"/>
              <a:t> Memory Access (NUMA)</a:t>
            </a:r>
          </a:p>
        </p:txBody>
      </p:sp>
      <p:sp>
        <p:nvSpPr>
          <p:cNvPr id="3" name="Content Placeholder 2"/>
          <p:cNvSpPr>
            <a:spLocks noGrp="1"/>
          </p:cNvSpPr>
          <p:nvPr>
            <p:ph idx="1"/>
          </p:nvPr>
        </p:nvSpPr>
        <p:spPr>
          <a:xfrm>
            <a:off x="779463" y="1588252"/>
            <a:ext cx="7583488" cy="4297363"/>
          </a:xfrm>
        </p:spPr>
        <p:txBody>
          <a:bodyPr/>
          <a:lstStyle/>
          <a:p>
            <a:r>
              <a:rPr lang="en-US" dirty="0"/>
              <a:t>PS3 cell architecture</a:t>
            </a:r>
          </a:p>
        </p:txBody>
      </p:sp>
      <p:pic>
        <p:nvPicPr>
          <p:cNvPr id="4" name="Picture 3" descr="cell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11" y="2157570"/>
            <a:ext cx="6033378" cy="4563316"/>
          </a:xfrm>
          <a:prstGeom prst="rect">
            <a:avLst/>
          </a:prstGeom>
        </p:spPr>
      </p:pic>
      <p:sp>
        <p:nvSpPr>
          <p:cNvPr id="5" name="Rounded Rectangle 4"/>
          <p:cNvSpPr/>
          <p:nvPr/>
        </p:nvSpPr>
        <p:spPr>
          <a:xfrm>
            <a:off x="1731864" y="3069382"/>
            <a:ext cx="5609314" cy="606179"/>
          </a:xfrm>
          <a:prstGeom prst="roundRect">
            <a:avLst/>
          </a:prstGeom>
          <a:noFill/>
          <a:ln w="76200">
            <a:solidFill>
              <a:schemeClr val="accent1">
                <a:shade val="95000"/>
                <a:satMod val="105000"/>
                <a:alpha val="5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 xmlns:a16="http://schemas.microsoft.com/office/drawing/2014/main" id="{A22C4562-81E3-4722-8D62-A18E54A0ADA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86756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lstStyle/>
          <a:p>
            <a:r>
              <a:rPr lang="en-US" dirty="0"/>
              <a:t>But what happens if multiple tasks (threads) attempt to mutate a shared </a:t>
            </a:r>
            <a:r>
              <a:rPr lang="en-US" dirty="0" err="1"/>
              <a:t>dlinked</a:t>
            </a:r>
            <a:r>
              <a:rPr lang="en-US" dirty="0"/>
              <a:t> list </a:t>
            </a:r>
            <a:r>
              <a:rPr lang="en-US" b="1" dirty="0"/>
              <a:t>concurrently</a:t>
            </a:r>
            <a:r>
              <a:rPr lang="en-US" dirty="0"/>
              <a:t>?</a:t>
            </a:r>
          </a:p>
          <a:p>
            <a:pPr lvl="1"/>
            <a:r>
              <a:rPr lang="en-US" b="1" dirty="0"/>
              <a:t>Thread A</a:t>
            </a:r>
            <a:r>
              <a:rPr lang="en-US" dirty="0"/>
              <a:t>: Insert(C after A)</a:t>
            </a:r>
          </a:p>
          <a:p>
            <a:pPr lvl="1"/>
            <a:r>
              <a:rPr lang="en-US" b="1" dirty="0"/>
              <a:t>Thread B</a:t>
            </a:r>
            <a:r>
              <a:rPr lang="en-US" dirty="0"/>
              <a:t>: Insert(D after A)</a:t>
            </a:r>
          </a:p>
          <a:p>
            <a:r>
              <a:rPr lang="en-US" dirty="0"/>
              <a:t>Which order would you expect to be “correct?”</a:t>
            </a:r>
          </a:p>
        </p:txBody>
      </p:sp>
      <p:grpSp>
        <p:nvGrpSpPr>
          <p:cNvPr id="4" name="Group 3">
            <a:extLst>
              <a:ext uri="{FF2B5EF4-FFF2-40B4-BE49-F238E27FC236}">
                <a16:creationId xmlns="" xmlns:a16="http://schemas.microsoft.com/office/drawing/2014/main" id="{0420370C-1EF0-496A-9BD8-26E58FCAABB7}"/>
              </a:ext>
            </a:extLst>
          </p:cNvPr>
          <p:cNvGrpSpPr/>
          <p:nvPr/>
        </p:nvGrpSpPr>
        <p:grpSpPr>
          <a:xfrm>
            <a:off x="2802381" y="4319029"/>
            <a:ext cx="3539238" cy="556995"/>
            <a:chOff x="2617877" y="3903605"/>
            <a:chExt cx="3539238" cy="556995"/>
          </a:xfrm>
        </p:grpSpPr>
        <p:sp>
          <p:nvSpPr>
            <p:cNvPr id="5" name="Rectangle 4">
              <a:extLst>
                <a:ext uri="{FF2B5EF4-FFF2-40B4-BE49-F238E27FC236}">
                  <a16:creationId xmlns="" xmlns:a16="http://schemas.microsoft.com/office/drawing/2014/main" id="{B110BD0A-B6AB-4D10-90A6-9373237BAB0F}"/>
                </a:ext>
              </a:extLst>
            </p:cNvPr>
            <p:cNvSpPr/>
            <p:nvPr/>
          </p:nvSpPr>
          <p:spPr>
            <a:xfrm>
              <a:off x="2617877"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6" name="Rectangle 5">
              <a:extLst>
                <a:ext uri="{FF2B5EF4-FFF2-40B4-BE49-F238E27FC236}">
                  <a16:creationId xmlns="" xmlns:a16="http://schemas.microsoft.com/office/drawing/2014/main" id="{F89DFD9E-4360-4C8C-A558-D7E8D5E67589}"/>
                </a:ext>
              </a:extLst>
            </p:cNvPr>
            <p:cNvSpPr/>
            <p:nvPr/>
          </p:nvSpPr>
          <p:spPr>
            <a:xfrm>
              <a:off x="3596486"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D</a:t>
              </a:r>
            </a:p>
          </p:txBody>
        </p:sp>
        <p:grpSp>
          <p:nvGrpSpPr>
            <p:cNvPr id="7" name="Group 6">
              <a:extLst>
                <a:ext uri="{FF2B5EF4-FFF2-40B4-BE49-F238E27FC236}">
                  <a16:creationId xmlns="" xmlns:a16="http://schemas.microsoft.com/office/drawing/2014/main" id="{21CEB3B0-DED9-4DDB-9461-989BB4FA320A}"/>
                </a:ext>
              </a:extLst>
            </p:cNvPr>
            <p:cNvGrpSpPr/>
            <p:nvPr/>
          </p:nvGrpSpPr>
          <p:grpSpPr>
            <a:xfrm>
              <a:off x="3221288" y="4045175"/>
              <a:ext cx="375198" cy="273855"/>
              <a:chOff x="2989206" y="5319302"/>
              <a:chExt cx="375198" cy="273855"/>
            </a:xfrm>
          </p:grpSpPr>
          <p:cxnSp>
            <p:nvCxnSpPr>
              <p:cNvPr id="16" name="Straight Arrow Connector 15">
                <a:extLst>
                  <a:ext uri="{FF2B5EF4-FFF2-40B4-BE49-F238E27FC236}">
                    <a16:creationId xmlns="" xmlns:a16="http://schemas.microsoft.com/office/drawing/2014/main" id="{72718E3B-F024-4129-B60C-0E433D433624}"/>
                  </a:ext>
                </a:extLst>
              </p:cNvPr>
              <p:cNvCxnSpPr/>
              <p:nvPr/>
            </p:nvCxnSpPr>
            <p:spPr>
              <a:xfrm>
                <a:off x="2989206"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 xmlns:a16="http://schemas.microsoft.com/office/drawing/2014/main" id="{B925B816-1000-4332-9FCB-ADFE3A5D2C11}"/>
                  </a:ext>
                </a:extLst>
              </p:cNvPr>
              <p:cNvCxnSpPr>
                <a:cxnSpLocks/>
              </p:cNvCxnSpPr>
              <p:nvPr/>
            </p:nvCxnSpPr>
            <p:spPr>
              <a:xfrm flipH="1">
                <a:off x="2989206"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8" name="Rectangle 7">
              <a:extLst>
                <a:ext uri="{FF2B5EF4-FFF2-40B4-BE49-F238E27FC236}">
                  <a16:creationId xmlns="" xmlns:a16="http://schemas.microsoft.com/office/drawing/2014/main" id="{A9D207C0-7F3B-42B3-A52E-F9DFAB34BE04}"/>
                </a:ext>
              </a:extLst>
            </p:cNvPr>
            <p:cNvSpPr/>
            <p:nvPr/>
          </p:nvSpPr>
          <p:spPr>
            <a:xfrm>
              <a:off x="4575095"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C</a:t>
              </a:r>
            </a:p>
          </p:txBody>
        </p:sp>
        <p:grpSp>
          <p:nvGrpSpPr>
            <p:cNvPr id="9" name="Group 8">
              <a:extLst>
                <a:ext uri="{FF2B5EF4-FFF2-40B4-BE49-F238E27FC236}">
                  <a16:creationId xmlns="" xmlns:a16="http://schemas.microsoft.com/office/drawing/2014/main" id="{D3D59DB6-A7C0-4E74-9F0D-063718F6817C}"/>
                </a:ext>
              </a:extLst>
            </p:cNvPr>
            <p:cNvGrpSpPr/>
            <p:nvPr/>
          </p:nvGrpSpPr>
          <p:grpSpPr>
            <a:xfrm>
              <a:off x="4199897" y="4045175"/>
              <a:ext cx="375198" cy="273855"/>
              <a:chOff x="3967815" y="5319302"/>
              <a:chExt cx="375198" cy="273855"/>
            </a:xfrm>
          </p:grpSpPr>
          <p:cxnSp>
            <p:nvCxnSpPr>
              <p:cNvPr id="14" name="Straight Arrow Connector 13">
                <a:extLst>
                  <a:ext uri="{FF2B5EF4-FFF2-40B4-BE49-F238E27FC236}">
                    <a16:creationId xmlns="" xmlns:a16="http://schemas.microsoft.com/office/drawing/2014/main" id="{24099BBF-9A6C-4480-9869-7AF4B17B9D73}"/>
                  </a:ext>
                </a:extLst>
              </p:cNvPr>
              <p:cNvCxnSpPr/>
              <p:nvPr/>
            </p:nvCxnSpPr>
            <p:spPr>
              <a:xfrm>
                <a:off x="3967815"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 xmlns:a16="http://schemas.microsoft.com/office/drawing/2014/main" id="{46B7F91A-578B-49DE-9257-459A5AAB3D55}"/>
                  </a:ext>
                </a:extLst>
              </p:cNvPr>
              <p:cNvCxnSpPr>
                <a:cxnSpLocks/>
              </p:cNvCxnSpPr>
              <p:nvPr/>
            </p:nvCxnSpPr>
            <p:spPr>
              <a:xfrm flipH="1">
                <a:off x="3967815"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10" name="Rectangle 9">
              <a:extLst>
                <a:ext uri="{FF2B5EF4-FFF2-40B4-BE49-F238E27FC236}">
                  <a16:creationId xmlns="" xmlns:a16="http://schemas.microsoft.com/office/drawing/2014/main" id="{CB2ADEBA-A689-4977-8F93-F466AEE82C0C}"/>
                </a:ext>
              </a:extLst>
            </p:cNvPr>
            <p:cNvSpPr/>
            <p:nvPr/>
          </p:nvSpPr>
          <p:spPr>
            <a:xfrm>
              <a:off x="5553704"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grpSp>
          <p:nvGrpSpPr>
            <p:cNvPr id="11" name="Group 10">
              <a:extLst>
                <a:ext uri="{FF2B5EF4-FFF2-40B4-BE49-F238E27FC236}">
                  <a16:creationId xmlns="" xmlns:a16="http://schemas.microsoft.com/office/drawing/2014/main" id="{596DA33A-A5ED-4824-8242-3A2F87346D0D}"/>
                </a:ext>
              </a:extLst>
            </p:cNvPr>
            <p:cNvGrpSpPr/>
            <p:nvPr/>
          </p:nvGrpSpPr>
          <p:grpSpPr>
            <a:xfrm>
              <a:off x="5178506" y="4045175"/>
              <a:ext cx="375198" cy="273855"/>
              <a:chOff x="4941009" y="5319302"/>
              <a:chExt cx="375198" cy="273855"/>
            </a:xfrm>
          </p:grpSpPr>
          <p:cxnSp>
            <p:nvCxnSpPr>
              <p:cNvPr id="12" name="Straight Arrow Connector 11">
                <a:extLst>
                  <a:ext uri="{FF2B5EF4-FFF2-40B4-BE49-F238E27FC236}">
                    <a16:creationId xmlns="" xmlns:a16="http://schemas.microsoft.com/office/drawing/2014/main" id="{52F3F9A3-96DF-44A7-A029-6493B597A3BC}"/>
                  </a:ext>
                </a:extLst>
              </p:cNvPr>
              <p:cNvCxnSpPr/>
              <p:nvPr/>
            </p:nvCxnSpPr>
            <p:spPr>
              <a:xfrm>
                <a:off x="4941009"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 xmlns:a16="http://schemas.microsoft.com/office/drawing/2014/main" id="{7192F5A8-7FCF-42F8-B6E1-EF262ED0A7FB}"/>
                  </a:ext>
                </a:extLst>
              </p:cNvPr>
              <p:cNvCxnSpPr>
                <a:cxnSpLocks/>
              </p:cNvCxnSpPr>
              <p:nvPr/>
            </p:nvCxnSpPr>
            <p:spPr>
              <a:xfrm flipH="1">
                <a:off x="4941009"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grpSp>
      <p:grpSp>
        <p:nvGrpSpPr>
          <p:cNvPr id="18" name="Group 17">
            <a:extLst>
              <a:ext uri="{FF2B5EF4-FFF2-40B4-BE49-F238E27FC236}">
                <a16:creationId xmlns="" xmlns:a16="http://schemas.microsoft.com/office/drawing/2014/main" id="{D965CC4B-2637-434E-AAFE-6268BF160465}"/>
              </a:ext>
            </a:extLst>
          </p:cNvPr>
          <p:cNvGrpSpPr/>
          <p:nvPr/>
        </p:nvGrpSpPr>
        <p:grpSpPr>
          <a:xfrm>
            <a:off x="2801588" y="5152199"/>
            <a:ext cx="3539238" cy="556995"/>
            <a:chOff x="2617877" y="3903605"/>
            <a:chExt cx="3539238" cy="556995"/>
          </a:xfrm>
        </p:grpSpPr>
        <p:sp>
          <p:nvSpPr>
            <p:cNvPr id="19" name="Rectangle 18">
              <a:extLst>
                <a:ext uri="{FF2B5EF4-FFF2-40B4-BE49-F238E27FC236}">
                  <a16:creationId xmlns="" xmlns:a16="http://schemas.microsoft.com/office/drawing/2014/main" id="{F2E22AF1-94C7-4DFE-9399-4D8C8E960EEB}"/>
                </a:ext>
              </a:extLst>
            </p:cNvPr>
            <p:cNvSpPr/>
            <p:nvPr/>
          </p:nvSpPr>
          <p:spPr>
            <a:xfrm>
              <a:off x="2617877"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20" name="Rectangle 19">
              <a:extLst>
                <a:ext uri="{FF2B5EF4-FFF2-40B4-BE49-F238E27FC236}">
                  <a16:creationId xmlns="" xmlns:a16="http://schemas.microsoft.com/office/drawing/2014/main" id="{F39E1583-52CD-4AE3-8A61-2A4107BAE885}"/>
                </a:ext>
              </a:extLst>
            </p:cNvPr>
            <p:cNvSpPr/>
            <p:nvPr/>
          </p:nvSpPr>
          <p:spPr>
            <a:xfrm>
              <a:off x="3596486"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C</a:t>
              </a:r>
            </a:p>
          </p:txBody>
        </p:sp>
        <p:grpSp>
          <p:nvGrpSpPr>
            <p:cNvPr id="21" name="Group 20">
              <a:extLst>
                <a:ext uri="{FF2B5EF4-FFF2-40B4-BE49-F238E27FC236}">
                  <a16:creationId xmlns="" xmlns:a16="http://schemas.microsoft.com/office/drawing/2014/main" id="{4C264C9E-7569-4A4B-B73B-C779C964BCB1}"/>
                </a:ext>
              </a:extLst>
            </p:cNvPr>
            <p:cNvGrpSpPr/>
            <p:nvPr/>
          </p:nvGrpSpPr>
          <p:grpSpPr>
            <a:xfrm>
              <a:off x="3221288" y="4045175"/>
              <a:ext cx="375198" cy="273855"/>
              <a:chOff x="2989206" y="5319302"/>
              <a:chExt cx="375198" cy="273855"/>
            </a:xfrm>
          </p:grpSpPr>
          <p:cxnSp>
            <p:nvCxnSpPr>
              <p:cNvPr id="30" name="Straight Arrow Connector 29">
                <a:extLst>
                  <a:ext uri="{FF2B5EF4-FFF2-40B4-BE49-F238E27FC236}">
                    <a16:creationId xmlns="" xmlns:a16="http://schemas.microsoft.com/office/drawing/2014/main" id="{E3C3FAB3-2E3D-4027-AA4E-94737FF34000}"/>
                  </a:ext>
                </a:extLst>
              </p:cNvPr>
              <p:cNvCxnSpPr/>
              <p:nvPr/>
            </p:nvCxnSpPr>
            <p:spPr>
              <a:xfrm>
                <a:off x="2989206"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 xmlns:a16="http://schemas.microsoft.com/office/drawing/2014/main" id="{1D52133D-E6EF-48B4-BC12-7298D17D9CDA}"/>
                  </a:ext>
                </a:extLst>
              </p:cNvPr>
              <p:cNvCxnSpPr>
                <a:cxnSpLocks/>
              </p:cNvCxnSpPr>
              <p:nvPr/>
            </p:nvCxnSpPr>
            <p:spPr>
              <a:xfrm flipH="1">
                <a:off x="2989206"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2" name="Rectangle 21">
              <a:extLst>
                <a:ext uri="{FF2B5EF4-FFF2-40B4-BE49-F238E27FC236}">
                  <a16:creationId xmlns="" xmlns:a16="http://schemas.microsoft.com/office/drawing/2014/main" id="{47E3C3F5-5BE2-4908-AAAB-34AF70A2DCE7}"/>
                </a:ext>
              </a:extLst>
            </p:cNvPr>
            <p:cNvSpPr/>
            <p:nvPr/>
          </p:nvSpPr>
          <p:spPr>
            <a:xfrm>
              <a:off x="4575095"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D</a:t>
              </a:r>
            </a:p>
          </p:txBody>
        </p:sp>
        <p:grpSp>
          <p:nvGrpSpPr>
            <p:cNvPr id="23" name="Group 22">
              <a:extLst>
                <a:ext uri="{FF2B5EF4-FFF2-40B4-BE49-F238E27FC236}">
                  <a16:creationId xmlns="" xmlns:a16="http://schemas.microsoft.com/office/drawing/2014/main" id="{2677C2AB-01A3-4CA7-A375-3BCAC4CF139E}"/>
                </a:ext>
              </a:extLst>
            </p:cNvPr>
            <p:cNvGrpSpPr/>
            <p:nvPr/>
          </p:nvGrpSpPr>
          <p:grpSpPr>
            <a:xfrm>
              <a:off x="4199897" y="4045175"/>
              <a:ext cx="375198" cy="273855"/>
              <a:chOff x="3967815" y="5319302"/>
              <a:chExt cx="375198" cy="273855"/>
            </a:xfrm>
          </p:grpSpPr>
          <p:cxnSp>
            <p:nvCxnSpPr>
              <p:cNvPr id="28" name="Straight Arrow Connector 27">
                <a:extLst>
                  <a:ext uri="{FF2B5EF4-FFF2-40B4-BE49-F238E27FC236}">
                    <a16:creationId xmlns="" xmlns:a16="http://schemas.microsoft.com/office/drawing/2014/main" id="{3D10BD75-85C2-4ED9-9424-04170E7A30B3}"/>
                  </a:ext>
                </a:extLst>
              </p:cNvPr>
              <p:cNvCxnSpPr/>
              <p:nvPr/>
            </p:nvCxnSpPr>
            <p:spPr>
              <a:xfrm>
                <a:off x="3967815"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 xmlns:a16="http://schemas.microsoft.com/office/drawing/2014/main" id="{E49C465C-6285-4221-AD9E-F61913076DC6}"/>
                  </a:ext>
                </a:extLst>
              </p:cNvPr>
              <p:cNvCxnSpPr>
                <a:cxnSpLocks/>
              </p:cNvCxnSpPr>
              <p:nvPr/>
            </p:nvCxnSpPr>
            <p:spPr>
              <a:xfrm flipH="1">
                <a:off x="3967815"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4" name="Rectangle 23">
              <a:extLst>
                <a:ext uri="{FF2B5EF4-FFF2-40B4-BE49-F238E27FC236}">
                  <a16:creationId xmlns="" xmlns:a16="http://schemas.microsoft.com/office/drawing/2014/main" id="{9260D263-7E19-402D-B6E8-96B8676DBECD}"/>
                </a:ext>
              </a:extLst>
            </p:cNvPr>
            <p:cNvSpPr/>
            <p:nvPr/>
          </p:nvSpPr>
          <p:spPr>
            <a:xfrm>
              <a:off x="5553704" y="390360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grpSp>
          <p:nvGrpSpPr>
            <p:cNvPr id="25" name="Group 24">
              <a:extLst>
                <a:ext uri="{FF2B5EF4-FFF2-40B4-BE49-F238E27FC236}">
                  <a16:creationId xmlns="" xmlns:a16="http://schemas.microsoft.com/office/drawing/2014/main" id="{FD971949-6BE1-4F15-8ED5-A1C6317805EC}"/>
                </a:ext>
              </a:extLst>
            </p:cNvPr>
            <p:cNvGrpSpPr/>
            <p:nvPr/>
          </p:nvGrpSpPr>
          <p:grpSpPr>
            <a:xfrm>
              <a:off x="5178506" y="4045175"/>
              <a:ext cx="375198" cy="273855"/>
              <a:chOff x="4941009" y="5319302"/>
              <a:chExt cx="375198" cy="273855"/>
            </a:xfrm>
          </p:grpSpPr>
          <p:cxnSp>
            <p:nvCxnSpPr>
              <p:cNvPr id="26" name="Straight Arrow Connector 25">
                <a:extLst>
                  <a:ext uri="{FF2B5EF4-FFF2-40B4-BE49-F238E27FC236}">
                    <a16:creationId xmlns="" xmlns:a16="http://schemas.microsoft.com/office/drawing/2014/main" id="{A0C87457-C0AF-440A-BD44-368A6489632F}"/>
                  </a:ext>
                </a:extLst>
              </p:cNvPr>
              <p:cNvCxnSpPr/>
              <p:nvPr/>
            </p:nvCxnSpPr>
            <p:spPr>
              <a:xfrm>
                <a:off x="4941009" y="531930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 xmlns:a16="http://schemas.microsoft.com/office/drawing/2014/main" id="{B7727C01-7677-4209-A74A-D53E15E827F2}"/>
                  </a:ext>
                </a:extLst>
              </p:cNvPr>
              <p:cNvCxnSpPr>
                <a:cxnSpLocks/>
              </p:cNvCxnSpPr>
              <p:nvPr/>
            </p:nvCxnSpPr>
            <p:spPr>
              <a:xfrm flipH="1">
                <a:off x="4941009" y="5593157"/>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grpSp>
      </p:grpSp>
      <p:grpSp>
        <p:nvGrpSpPr>
          <p:cNvPr id="47" name="Group 46">
            <a:extLst>
              <a:ext uri="{FF2B5EF4-FFF2-40B4-BE49-F238E27FC236}">
                <a16:creationId xmlns="" xmlns:a16="http://schemas.microsoft.com/office/drawing/2014/main" id="{043BFEDF-9690-487C-9117-FB8087228F84}"/>
              </a:ext>
            </a:extLst>
          </p:cNvPr>
          <p:cNvGrpSpPr/>
          <p:nvPr/>
        </p:nvGrpSpPr>
        <p:grpSpPr>
          <a:xfrm>
            <a:off x="2801588" y="5985368"/>
            <a:ext cx="3539238" cy="556995"/>
            <a:chOff x="2801588" y="5985368"/>
            <a:chExt cx="3539238" cy="556995"/>
          </a:xfrm>
        </p:grpSpPr>
        <p:sp>
          <p:nvSpPr>
            <p:cNvPr id="33" name="Rectangle 32">
              <a:extLst>
                <a:ext uri="{FF2B5EF4-FFF2-40B4-BE49-F238E27FC236}">
                  <a16:creationId xmlns="" xmlns:a16="http://schemas.microsoft.com/office/drawing/2014/main" id="{E91178D9-B289-4871-A577-AEA3C295801C}"/>
                </a:ext>
              </a:extLst>
            </p:cNvPr>
            <p:cNvSpPr/>
            <p:nvPr/>
          </p:nvSpPr>
          <p:spPr>
            <a:xfrm>
              <a:off x="2801588" y="5985368"/>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cxnSp>
          <p:nvCxnSpPr>
            <p:cNvPr id="44" name="Straight Arrow Connector 43">
              <a:extLst>
                <a:ext uri="{FF2B5EF4-FFF2-40B4-BE49-F238E27FC236}">
                  <a16:creationId xmlns="" xmlns:a16="http://schemas.microsoft.com/office/drawing/2014/main" id="{3DF9262A-E08F-4429-97A1-823C3F5B20F9}"/>
                </a:ext>
              </a:extLst>
            </p:cNvPr>
            <p:cNvCxnSpPr/>
            <p:nvPr/>
          </p:nvCxnSpPr>
          <p:spPr>
            <a:xfrm>
              <a:off x="3404999" y="6126938"/>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 xmlns:a16="http://schemas.microsoft.com/office/drawing/2014/main" id="{4A009B87-1D9F-4F85-A75B-A26D3CF095ED}"/>
                </a:ext>
              </a:extLst>
            </p:cNvPr>
            <p:cNvSpPr/>
            <p:nvPr/>
          </p:nvSpPr>
          <p:spPr>
            <a:xfrm>
              <a:off x="5737415" y="5985368"/>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cxnSp>
          <p:nvCxnSpPr>
            <p:cNvPr id="41" name="Straight Arrow Connector 40">
              <a:extLst>
                <a:ext uri="{FF2B5EF4-FFF2-40B4-BE49-F238E27FC236}">
                  <a16:creationId xmlns="" xmlns:a16="http://schemas.microsoft.com/office/drawing/2014/main" id="{50FBFA9E-E924-45E5-B6BA-95B8F4D8308B}"/>
                </a:ext>
              </a:extLst>
            </p:cNvPr>
            <p:cNvCxnSpPr>
              <a:cxnSpLocks/>
            </p:cNvCxnSpPr>
            <p:nvPr/>
          </p:nvCxnSpPr>
          <p:spPr>
            <a:xfrm flipH="1">
              <a:off x="5362217" y="6400793"/>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 xmlns:a16="http://schemas.microsoft.com/office/drawing/2014/main" id="{EEE70039-B62F-477E-BD80-9B700C09B168}"/>
                </a:ext>
              </a:extLst>
            </p:cNvPr>
            <p:cNvSpPr txBox="1"/>
            <p:nvPr/>
          </p:nvSpPr>
          <p:spPr>
            <a:xfrm>
              <a:off x="4050872" y="6022055"/>
              <a:ext cx="1040670" cy="461665"/>
            </a:xfrm>
            <a:prstGeom prst="rect">
              <a:avLst/>
            </a:prstGeom>
            <a:noFill/>
          </p:spPr>
          <p:txBody>
            <a:bodyPr wrap="none" rtlCol="0">
              <a:spAutoFit/>
            </a:bodyPr>
            <a:lstStyle/>
            <a:p>
              <a:pPr algn="ctr"/>
              <a:r>
                <a:rPr lang="en-US" sz="2400" b="1" i="1" dirty="0">
                  <a:solidFill>
                    <a:schemeClr val="bg2"/>
                  </a:solidFill>
                </a:rPr>
                <a:t>crash!?</a:t>
              </a:r>
            </a:p>
          </p:txBody>
        </p:sp>
      </p:grpSp>
      <p:sp>
        <p:nvSpPr>
          <p:cNvPr id="32" name="Footer Placeholder 31">
            <a:extLst>
              <a:ext uri="{FF2B5EF4-FFF2-40B4-BE49-F238E27FC236}">
                <a16:creationId xmlns="" xmlns:a16="http://schemas.microsoft.com/office/drawing/2014/main" id="{8DBD3AEA-D415-4665-9D5E-C5572EEF42B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56500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Thinking Concurrently</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a:xfrm>
            <a:off x="779463" y="1828800"/>
            <a:ext cx="7583488" cy="4864422"/>
          </a:xfrm>
        </p:spPr>
        <p:txBody>
          <a:bodyPr/>
          <a:lstStyle/>
          <a:p>
            <a:r>
              <a:rPr lang="en-US" dirty="0"/>
              <a:t>Concurrent operations require </a:t>
            </a:r>
            <a:r>
              <a:rPr lang="en-US" b="1" dirty="0"/>
              <a:t>extra dimensions </a:t>
            </a:r>
            <a:r>
              <a:rPr lang="en-US" dirty="0"/>
              <a:t>of information:</a:t>
            </a:r>
          </a:p>
          <a:p>
            <a:pPr lvl="1"/>
            <a:r>
              <a:rPr lang="en-US" dirty="0"/>
              <a:t>Global and local </a:t>
            </a:r>
            <a:r>
              <a:rPr lang="en-US" b="1" dirty="0"/>
              <a:t>ordering</a:t>
            </a:r>
            <a:r>
              <a:rPr lang="en-US" dirty="0"/>
              <a:t> requirements</a:t>
            </a:r>
          </a:p>
          <a:p>
            <a:pPr lvl="1"/>
            <a:r>
              <a:rPr lang="en-US" b="1" dirty="0"/>
              <a:t>Latency</a:t>
            </a:r>
            <a:r>
              <a:rPr lang="en-US" dirty="0"/>
              <a:t> requirements</a:t>
            </a:r>
          </a:p>
          <a:p>
            <a:pPr lvl="1"/>
            <a:r>
              <a:rPr lang="en-US" b="1" dirty="0"/>
              <a:t>Throughput</a:t>
            </a:r>
            <a:r>
              <a:rPr lang="en-US" dirty="0"/>
              <a:t> requirements</a:t>
            </a:r>
          </a:p>
          <a:p>
            <a:pPr lvl="1"/>
            <a:r>
              <a:rPr lang="en-US" b="1" dirty="0"/>
              <a:t>Access</a:t>
            </a:r>
            <a:r>
              <a:rPr lang="en-US" dirty="0"/>
              <a:t> requirements</a:t>
            </a:r>
          </a:p>
          <a:p>
            <a:pPr lvl="2"/>
            <a:r>
              <a:rPr lang="en-US" dirty="0"/>
              <a:t>permissions, visibility of shared data</a:t>
            </a:r>
          </a:p>
        </p:txBody>
      </p:sp>
      <p:sp>
        <p:nvSpPr>
          <p:cNvPr id="4" name="Footer Placeholder 3">
            <a:extLst>
              <a:ext uri="{FF2B5EF4-FFF2-40B4-BE49-F238E27FC236}">
                <a16:creationId xmlns="" xmlns:a16="http://schemas.microsoft.com/office/drawing/2014/main" id="{2AAE67A8-9D7D-4DBC-8275-90B8D9B83D7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957229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Ordering Requirements</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r>
              <a:rPr lang="en-US" dirty="0"/>
              <a:t>You could attempt to determine who “won” the race</a:t>
            </a:r>
          </a:p>
          <a:p>
            <a:pPr lvl="1"/>
            <a:r>
              <a:rPr lang="en-US" dirty="0"/>
              <a:t>But this requires </a:t>
            </a:r>
            <a:r>
              <a:rPr lang="en-US" b="1" dirty="0"/>
              <a:t>synchronized clocks</a:t>
            </a:r>
            <a:r>
              <a:rPr lang="en-US" dirty="0"/>
              <a:t> in general</a:t>
            </a:r>
            <a:endParaRPr lang="en-US" b="1" dirty="0"/>
          </a:p>
          <a:p>
            <a:pPr lvl="1"/>
            <a:r>
              <a:rPr lang="en-US" dirty="0"/>
              <a:t>In a concurrent system, there really is no “now”</a:t>
            </a:r>
          </a:p>
          <a:p>
            <a:r>
              <a:rPr lang="en-US" dirty="0"/>
              <a:t>What </a:t>
            </a:r>
            <a:r>
              <a:rPr lang="en-US" b="1" dirty="0"/>
              <a:t>time</a:t>
            </a:r>
            <a:r>
              <a:rPr lang="en-US" dirty="0"/>
              <a:t> </a:t>
            </a:r>
            <a:r>
              <a:rPr lang="en-US" b="1" dirty="0"/>
              <a:t>granularity</a:t>
            </a:r>
            <a:r>
              <a:rPr lang="en-US" dirty="0"/>
              <a:t> is appropriate to “win?”</a:t>
            </a:r>
          </a:p>
          <a:p>
            <a:pPr lvl="1"/>
            <a:r>
              <a:rPr lang="en-US" dirty="0"/>
              <a:t>within one second? within one frame? within one nanosecond?</a:t>
            </a:r>
          </a:p>
        </p:txBody>
      </p:sp>
      <p:sp>
        <p:nvSpPr>
          <p:cNvPr id="4" name="Footer Placeholder 3">
            <a:extLst>
              <a:ext uri="{FF2B5EF4-FFF2-40B4-BE49-F238E27FC236}">
                <a16:creationId xmlns="" xmlns:a16="http://schemas.microsoft.com/office/drawing/2014/main" id="{F9FA0F8C-73DB-46D2-A813-E15BB4C2EA3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7652114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Ordering Requirements</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normAutofit/>
          </a:bodyPr>
          <a:lstStyle/>
          <a:p>
            <a:r>
              <a:rPr lang="en-US" dirty="0"/>
              <a:t>More importantly, </a:t>
            </a:r>
            <a:r>
              <a:rPr lang="en-US" b="1" dirty="0"/>
              <a:t>does the order matter </a:t>
            </a:r>
            <a:r>
              <a:rPr lang="en-US" b="1" i="1" dirty="0"/>
              <a:t>at all</a:t>
            </a:r>
            <a:r>
              <a:rPr lang="en-US" i="1" dirty="0"/>
              <a:t>?</a:t>
            </a:r>
          </a:p>
          <a:p>
            <a:pPr lvl="1"/>
            <a:r>
              <a:rPr lang="en-US" dirty="0"/>
              <a:t>Perhaps a coarse-grained “bucketed” order is all that’s needed</a:t>
            </a:r>
          </a:p>
          <a:p>
            <a:pPr lvl="1"/>
            <a:r>
              <a:rPr lang="en-US" dirty="0"/>
              <a:t>Or maybe an unordered list will suffice</a:t>
            </a:r>
          </a:p>
          <a:p>
            <a:r>
              <a:rPr lang="en-US" dirty="0"/>
              <a:t>The answers to these questions depend on the </a:t>
            </a:r>
            <a:r>
              <a:rPr lang="en-US" b="1" dirty="0"/>
              <a:t>specifics</a:t>
            </a:r>
            <a:r>
              <a:rPr lang="en-US" dirty="0"/>
              <a:t> of the problem you’re trying to solve</a:t>
            </a:r>
          </a:p>
          <a:p>
            <a:r>
              <a:rPr lang="en-US" dirty="0"/>
              <a:t>Ordered data structures require a </a:t>
            </a:r>
            <a:r>
              <a:rPr lang="en-US" b="1" dirty="0"/>
              <a:t>global ordering rule</a:t>
            </a:r>
            <a:endParaRPr lang="en-US" dirty="0"/>
          </a:p>
          <a:p>
            <a:pPr lvl="1"/>
            <a:r>
              <a:rPr lang="is-IS" dirty="0"/>
              <a:t>… which might be “the order doesn’t matter”</a:t>
            </a:r>
            <a:br>
              <a:rPr lang="is-IS" dirty="0"/>
            </a:br>
            <a:r>
              <a:rPr lang="is-IS" dirty="0"/>
              <a:t>(that’s still a rule!)</a:t>
            </a:r>
            <a:endParaRPr lang="en-US" dirty="0"/>
          </a:p>
        </p:txBody>
      </p:sp>
      <p:sp>
        <p:nvSpPr>
          <p:cNvPr id="4" name="Footer Placeholder 3">
            <a:extLst>
              <a:ext uri="{FF2B5EF4-FFF2-40B4-BE49-F238E27FC236}">
                <a16:creationId xmlns="" xmlns:a16="http://schemas.microsoft.com/office/drawing/2014/main" id="{D7888309-0C2D-4A50-98F4-65CEF385067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21403638"/>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Latency Requirements</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p:txBody>
          <a:bodyPr/>
          <a:lstStyle/>
          <a:p>
            <a:r>
              <a:rPr lang="en-US" dirty="0"/>
              <a:t>A concurrent operation always involves </a:t>
            </a:r>
            <a:r>
              <a:rPr lang="en-US" b="1" dirty="0"/>
              <a:t>latency</a:t>
            </a:r>
          </a:p>
          <a:p>
            <a:pPr lvl="1"/>
            <a:r>
              <a:rPr lang="en-US" dirty="0"/>
              <a:t>Thinking concurrently requires us to break every operation into an </a:t>
            </a:r>
            <a:r>
              <a:rPr lang="en-US" b="1" dirty="0"/>
              <a:t>invocation</a:t>
            </a:r>
            <a:r>
              <a:rPr lang="en-US" dirty="0"/>
              <a:t> and </a:t>
            </a:r>
            <a:r>
              <a:rPr lang="en-US" b="1" dirty="0"/>
              <a:t>response</a:t>
            </a:r>
            <a:r>
              <a:rPr lang="en-US" dirty="0"/>
              <a:t> (completion)</a:t>
            </a:r>
          </a:p>
        </p:txBody>
      </p:sp>
      <p:grpSp>
        <p:nvGrpSpPr>
          <p:cNvPr id="24" name="Group 23">
            <a:extLst>
              <a:ext uri="{FF2B5EF4-FFF2-40B4-BE49-F238E27FC236}">
                <a16:creationId xmlns="" xmlns:a16="http://schemas.microsoft.com/office/drawing/2014/main" id="{D72D7B9B-B224-4648-B3A9-B680A3A7643B}"/>
              </a:ext>
            </a:extLst>
          </p:cNvPr>
          <p:cNvGrpSpPr/>
          <p:nvPr/>
        </p:nvGrpSpPr>
        <p:grpSpPr>
          <a:xfrm>
            <a:off x="552518" y="3541559"/>
            <a:ext cx="8038202" cy="403822"/>
            <a:chOff x="552353" y="3471935"/>
            <a:chExt cx="8038202" cy="403822"/>
          </a:xfrm>
        </p:grpSpPr>
        <p:sp>
          <p:nvSpPr>
            <p:cNvPr id="17" name="Rectangle 16">
              <a:extLst>
                <a:ext uri="{FF2B5EF4-FFF2-40B4-BE49-F238E27FC236}">
                  <a16:creationId xmlns="" xmlns:a16="http://schemas.microsoft.com/office/drawing/2014/main" id="{8C4DB756-F371-4D6B-BC7D-F9D1E855BD60}"/>
                </a:ext>
              </a:extLst>
            </p:cNvPr>
            <p:cNvSpPr/>
            <p:nvPr/>
          </p:nvSpPr>
          <p:spPr>
            <a:xfrm>
              <a:off x="552353" y="3471935"/>
              <a:ext cx="8038037" cy="403822"/>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4" name="Rectangle 3">
              <a:extLst>
                <a:ext uri="{FF2B5EF4-FFF2-40B4-BE49-F238E27FC236}">
                  <a16:creationId xmlns="" xmlns:a16="http://schemas.microsoft.com/office/drawing/2014/main" id="{3475CA3E-43AC-43CA-BAFD-DAF3D50D73F4}"/>
                </a:ext>
              </a:extLst>
            </p:cNvPr>
            <p:cNvSpPr/>
            <p:nvPr/>
          </p:nvSpPr>
          <p:spPr>
            <a:xfrm>
              <a:off x="552518" y="3471935"/>
              <a:ext cx="1248597" cy="4038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A</a:t>
              </a:r>
            </a:p>
          </p:txBody>
        </p:sp>
        <p:sp>
          <p:nvSpPr>
            <p:cNvPr id="5" name="Rectangle 4">
              <a:extLst>
                <a:ext uri="{FF2B5EF4-FFF2-40B4-BE49-F238E27FC236}">
                  <a16:creationId xmlns="" xmlns:a16="http://schemas.microsoft.com/office/drawing/2014/main" id="{30501B74-9DC3-46CD-BF68-22F62348023E}"/>
                </a:ext>
              </a:extLst>
            </p:cNvPr>
            <p:cNvSpPr/>
            <p:nvPr/>
          </p:nvSpPr>
          <p:spPr>
            <a:xfrm>
              <a:off x="1801115" y="3471935"/>
              <a:ext cx="1248597" cy="4038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 Complete</a:t>
              </a:r>
            </a:p>
          </p:txBody>
        </p:sp>
        <p:sp>
          <p:nvSpPr>
            <p:cNvPr id="6" name="Rectangle 5">
              <a:extLst>
                <a:ext uri="{FF2B5EF4-FFF2-40B4-BE49-F238E27FC236}">
                  <a16:creationId xmlns="" xmlns:a16="http://schemas.microsoft.com/office/drawing/2014/main" id="{05AE48FE-FC46-409A-A957-20F26330A29A}"/>
                </a:ext>
              </a:extLst>
            </p:cNvPr>
            <p:cNvSpPr/>
            <p:nvPr/>
          </p:nvSpPr>
          <p:spPr>
            <a:xfrm>
              <a:off x="3299586" y="3471935"/>
              <a:ext cx="1248597" cy="403822"/>
            </a:xfrm>
            <a:prstGeom prst="rect">
              <a:avLst/>
            </a:prstGeom>
            <a:solidFill>
              <a:srgbClr val="6699FF">
                <a:alpha val="38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B</a:t>
              </a:r>
            </a:p>
          </p:txBody>
        </p:sp>
        <p:sp>
          <p:nvSpPr>
            <p:cNvPr id="7" name="Rectangle 6">
              <a:extLst>
                <a:ext uri="{FF2B5EF4-FFF2-40B4-BE49-F238E27FC236}">
                  <a16:creationId xmlns="" xmlns:a16="http://schemas.microsoft.com/office/drawing/2014/main" id="{2CC3D503-1303-47B9-9CD7-0BDEE2E8A1A2}"/>
                </a:ext>
              </a:extLst>
            </p:cNvPr>
            <p:cNvSpPr/>
            <p:nvPr/>
          </p:nvSpPr>
          <p:spPr>
            <a:xfrm>
              <a:off x="4548183" y="3471935"/>
              <a:ext cx="1248597" cy="403822"/>
            </a:xfrm>
            <a:prstGeom prst="rect">
              <a:avLst/>
            </a:prstGeom>
            <a:solidFill>
              <a:srgbClr val="6699FF">
                <a:alpha val="38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 Complete</a:t>
              </a:r>
            </a:p>
          </p:txBody>
        </p:sp>
        <p:sp>
          <p:nvSpPr>
            <p:cNvPr id="8" name="Rectangle 7">
              <a:extLst>
                <a:ext uri="{FF2B5EF4-FFF2-40B4-BE49-F238E27FC236}">
                  <a16:creationId xmlns="" xmlns:a16="http://schemas.microsoft.com/office/drawing/2014/main" id="{9D893715-7ABA-43D0-8F61-BEA9A1DBA06E}"/>
                </a:ext>
              </a:extLst>
            </p:cNvPr>
            <p:cNvSpPr/>
            <p:nvPr/>
          </p:nvSpPr>
          <p:spPr>
            <a:xfrm>
              <a:off x="6093361" y="3471935"/>
              <a:ext cx="1248597" cy="403822"/>
            </a:xfrm>
            <a:prstGeom prst="rect">
              <a:avLst/>
            </a:prstGeom>
            <a:solidFill>
              <a:srgbClr val="92D050">
                <a:alpha val="35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C</a:t>
              </a:r>
            </a:p>
          </p:txBody>
        </p:sp>
        <p:sp>
          <p:nvSpPr>
            <p:cNvPr id="9" name="Rectangle 8">
              <a:extLst>
                <a:ext uri="{FF2B5EF4-FFF2-40B4-BE49-F238E27FC236}">
                  <a16:creationId xmlns="" xmlns:a16="http://schemas.microsoft.com/office/drawing/2014/main" id="{A5FDCA3A-ED85-49C0-82EA-E913EFC8876E}"/>
                </a:ext>
              </a:extLst>
            </p:cNvPr>
            <p:cNvSpPr/>
            <p:nvPr/>
          </p:nvSpPr>
          <p:spPr>
            <a:xfrm>
              <a:off x="7341958" y="3471935"/>
              <a:ext cx="1248597" cy="403822"/>
            </a:xfrm>
            <a:prstGeom prst="rect">
              <a:avLst/>
            </a:prstGeom>
            <a:solidFill>
              <a:srgbClr val="92D050">
                <a:alpha val="35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 Complete</a:t>
              </a:r>
            </a:p>
          </p:txBody>
        </p:sp>
      </p:grpSp>
      <p:grpSp>
        <p:nvGrpSpPr>
          <p:cNvPr id="23" name="Group 22">
            <a:extLst>
              <a:ext uri="{FF2B5EF4-FFF2-40B4-BE49-F238E27FC236}">
                <a16:creationId xmlns="" xmlns:a16="http://schemas.microsoft.com/office/drawing/2014/main" id="{C8DD23E6-B534-4C74-A71F-C392DC6270FC}"/>
              </a:ext>
            </a:extLst>
          </p:cNvPr>
          <p:cNvGrpSpPr/>
          <p:nvPr/>
        </p:nvGrpSpPr>
        <p:grpSpPr>
          <a:xfrm>
            <a:off x="552353" y="4594434"/>
            <a:ext cx="8038037" cy="1452671"/>
            <a:chOff x="552353" y="4594434"/>
            <a:chExt cx="8038037" cy="1452671"/>
          </a:xfrm>
        </p:grpSpPr>
        <p:grpSp>
          <p:nvGrpSpPr>
            <p:cNvPr id="20" name="Group 19">
              <a:extLst>
                <a:ext uri="{FF2B5EF4-FFF2-40B4-BE49-F238E27FC236}">
                  <a16:creationId xmlns="" xmlns:a16="http://schemas.microsoft.com/office/drawing/2014/main" id="{89849501-7EC2-4C39-94D6-CDDCB2874CF0}"/>
                </a:ext>
              </a:extLst>
            </p:cNvPr>
            <p:cNvGrpSpPr/>
            <p:nvPr/>
          </p:nvGrpSpPr>
          <p:grpSpPr>
            <a:xfrm>
              <a:off x="552353" y="4594434"/>
              <a:ext cx="8038037" cy="403822"/>
              <a:chOff x="552353" y="4594434"/>
              <a:chExt cx="8038037" cy="403822"/>
            </a:xfrm>
          </p:grpSpPr>
          <p:sp>
            <p:nvSpPr>
              <p:cNvPr id="16" name="Rectangle 15">
                <a:extLst>
                  <a:ext uri="{FF2B5EF4-FFF2-40B4-BE49-F238E27FC236}">
                    <a16:creationId xmlns="" xmlns:a16="http://schemas.microsoft.com/office/drawing/2014/main" id="{B438EA57-147E-468F-8825-2305A4961F00}"/>
                  </a:ext>
                </a:extLst>
              </p:cNvPr>
              <p:cNvSpPr/>
              <p:nvPr/>
            </p:nvSpPr>
            <p:spPr>
              <a:xfrm>
                <a:off x="552353" y="4594434"/>
                <a:ext cx="8038037" cy="403822"/>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10" name="Rectangle 9">
                <a:extLst>
                  <a:ext uri="{FF2B5EF4-FFF2-40B4-BE49-F238E27FC236}">
                    <a16:creationId xmlns="" xmlns:a16="http://schemas.microsoft.com/office/drawing/2014/main" id="{E5FCF812-7F2A-4221-A502-5C49F041FAFF}"/>
                  </a:ext>
                </a:extLst>
              </p:cNvPr>
              <p:cNvSpPr/>
              <p:nvPr/>
            </p:nvSpPr>
            <p:spPr>
              <a:xfrm>
                <a:off x="552353" y="4594434"/>
                <a:ext cx="1248597" cy="4038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A</a:t>
                </a:r>
              </a:p>
            </p:txBody>
          </p:sp>
          <p:sp>
            <p:nvSpPr>
              <p:cNvPr id="11" name="Rectangle 10">
                <a:extLst>
                  <a:ext uri="{FF2B5EF4-FFF2-40B4-BE49-F238E27FC236}">
                    <a16:creationId xmlns="" xmlns:a16="http://schemas.microsoft.com/office/drawing/2014/main" id="{D11FF241-2418-4671-993E-705A55719AB7}"/>
                  </a:ext>
                </a:extLst>
              </p:cNvPr>
              <p:cNvSpPr/>
              <p:nvPr/>
            </p:nvSpPr>
            <p:spPr>
              <a:xfrm>
                <a:off x="4720531" y="4594434"/>
                <a:ext cx="1248597" cy="4038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A Complete</a:t>
                </a:r>
              </a:p>
            </p:txBody>
          </p:sp>
        </p:grpSp>
        <p:grpSp>
          <p:nvGrpSpPr>
            <p:cNvPr id="21" name="Group 20">
              <a:extLst>
                <a:ext uri="{FF2B5EF4-FFF2-40B4-BE49-F238E27FC236}">
                  <a16:creationId xmlns="" xmlns:a16="http://schemas.microsoft.com/office/drawing/2014/main" id="{27A845B3-AA11-4AF9-9398-03537A67595A}"/>
                </a:ext>
              </a:extLst>
            </p:cNvPr>
            <p:cNvGrpSpPr/>
            <p:nvPr/>
          </p:nvGrpSpPr>
          <p:grpSpPr>
            <a:xfrm>
              <a:off x="552353" y="5118859"/>
              <a:ext cx="8038037" cy="403822"/>
              <a:chOff x="552353" y="5113906"/>
              <a:chExt cx="8038037" cy="403822"/>
            </a:xfrm>
          </p:grpSpPr>
          <p:sp>
            <p:nvSpPr>
              <p:cNvPr id="18" name="Rectangle 17">
                <a:extLst>
                  <a:ext uri="{FF2B5EF4-FFF2-40B4-BE49-F238E27FC236}">
                    <a16:creationId xmlns="" xmlns:a16="http://schemas.microsoft.com/office/drawing/2014/main" id="{E14A9CD0-F619-439E-A528-77DBDF813038}"/>
                  </a:ext>
                </a:extLst>
              </p:cNvPr>
              <p:cNvSpPr/>
              <p:nvPr/>
            </p:nvSpPr>
            <p:spPr>
              <a:xfrm>
                <a:off x="552353" y="5113906"/>
                <a:ext cx="8038037" cy="403822"/>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12" name="Rectangle 11">
                <a:extLst>
                  <a:ext uri="{FF2B5EF4-FFF2-40B4-BE49-F238E27FC236}">
                    <a16:creationId xmlns="" xmlns:a16="http://schemas.microsoft.com/office/drawing/2014/main" id="{20DB2FBB-6B67-4185-AD6E-037FBDD79F21}"/>
                  </a:ext>
                </a:extLst>
              </p:cNvPr>
              <p:cNvSpPr/>
              <p:nvPr/>
            </p:nvSpPr>
            <p:spPr>
              <a:xfrm>
                <a:off x="1284956" y="5113906"/>
                <a:ext cx="1248597" cy="403822"/>
              </a:xfrm>
              <a:prstGeom prst="rect">
                <a:avLst/>
              </a:prstGeom>
              <a:solidFill>
                <a:srgbClr val="6699FF">
                  <a:alpha val="38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B</a:t>
                </a:r>
              </a:p>
            </p:txBody>
          </p:sp>
          <p:sp>
            <p:nvSpPr>
              <p:cNvPr id="13" name="Rectangle 12">
                <a:extLst>
                  <a:ext uri="{FF2B5EF4-FFF2-40B4-BE49-F238E27FC236}">
                    <a16:creationId xmlns="" xmlns:a16="http://schemas.microsoft.com/office/drawing/2014/main" id="{AD91082A-E3B0-4C64-9186-DA1CBEF2F909}"/>
                  </a:ext>
                </a:extLst>
              </p:cNvPr>
              <p:cNvSpPr/>
              <p:nvPr/>
            </p:nvSpPr>
            <p:spPr>
              <a:xfrm>
                <a:off x="3707884" y="5113906"/>
                <a:ext cx="1248597" cy="403822"/>
              </a:xfrm>
              <a:prstGeom prst="rect">
                <a:avLst/>
              </a:prstGeom>
              <a:solidFill>
                <a:srgbClr val="6699FF">
                  <a:alpha val="38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B Complete</a:t>
                </a:r>
              </a:p>
            </p:txBody>
          </p:sp>
        </p:grpSp>
        <p:grpSp>
          <p:nvGrpSpPr>
            <p:cNvPr id="22" name="Group 21">
              <a:extLst>
                <a:ext uri="{FF2B5EF4-FFF2-40B4-BE49-F238E27FC236}">
                  <a16:creationId xmlns="" xmlns:a16="http://schemas.microsoft.com/office/drawing/2014/main" id="{7600075A-D143-4E91-91A7-FE8ABCC07053}"/>
                </a:ext>
              </a:extLst>
            </p:cNvPr>
            <p:cNvGrpSpPr/>
            <p:nvPr/>
          </p:nvGrpSpPr>
          <p:grpSpPr>
            <a:xfrm>
              <a:off x="552353" y="5643283"/>
              <a:ext cx="8038037" cy="403822"/>
              <a:chOff x="552353" y="5643283"/>
              <a:chExt cx="8038037" cy="403822"/>
            </a:xfrm>
          </p:grpSpPr>
          <p:sp>
            <p:nvSpPr>
              <p:cNvPr id="19" name="Rectangle 18">
                <a:extLst>
                  <a:ext uri="{FF2B5EF4-FFF2-40B4-BE49-F238E27FC236}">
                    <a16:creationId xmlns="" xmlns:a16="http://schemas.microsoft.com/office/drawing/2014/main" id="{F486780B-267D-476F-A1C7-9D15EFEB4FD4}"/>
                  </a:ext>
                </a:extLst>
              </p:cNvPr>
              <p:cNvSpPr/>
              <p:nvPr/>
            </p:nvSpPr>
            <p:spPr>
              <a:xfrm>
                <a:off x="552353" y="5643283"/>
                <a:ext cx="8038037" cy="403822"/>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333333"/>
                  </a:solidFill>
                </a:endParaRPr>
              </a:p>
            </p:txBody>
          </p:sp>
          <p:sp>
            <p:nvSpPr>
              <p:cNvPr id="14" name="Rectangle 13">
                <a:extLst>
                  <a:ext uri="{FF2B5EF4-FFF2-40B4-BE49-F238E27FC236}">
                    <a16:creationId xmlns="" xmlns:a16="http://schemas.microsoft.com/office/drawing/2014/main" id="{7D67F318-52AC-4F11-A6A4-B3EFBCFB1308}"/>
                  </a:ext>
                </a:extLst>
              </p:cNvPr>
              <p:cNvSpPr/>
              <p:nvPr/>
            </p:nvSpPr>
            <p:spPr>
              <a:xfrm>
                <a:off x="3368563" y="5643283"/>
                <a:ext cx="1248597" cy="403822"/>
              </a:xfrm>
              <a:prstGeom prst="rect">
                <a:avLst/>
              </a:prstGeom>
              <a:solidFill>
                <a:srgbClr val="92D050">
                  <a:alpha val="35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Invoke C</a:t>
                </a:r>
              </a:p>
            </p:txBody>
          </p:sp>
          <p:sp>
            <p:nvSpPr>
              <p:cNvPr id="15" name="Rectangle 14">
                <a:extLst>
                  <a:ext uri="{FF2B5EF4-FFF2-40B4-BE49-F238E27FC236}">
                    <a16:creationId xmlns="" xmlns:a16="http://schemas.microsoft.com/office/drawing/2014/main" id="{A66BFB3E-1B29-494B-BCC0-ABDB22C357AB}"/>
                  </a:ext>
                </a:extLst>
              </p:cNvPr>
              <p:cNvSpPr/>
              <p:nvPr/>
            </p:nvSpPr>
            <p:spPr>
              <a:xfrm>
                <a:off x="7341793" y="5643283"/>
                <a:ext cx="1248597" cy="403822"/>
              </a:xfrm>
              <a:prstGeom prst="rect">
                <a:avLst/>
              </a:prstGeom>
              <a:solidFill>
                <a:srgbClr val="92D050">
                  <a:alpha val="35000"/>
                </a:srgb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333333"/>
                    </a:solidFill>
                  </a:rPr>
                  <a:t>C Complete</a:t>
                </a:r>
              </a:p>
            </p:txBody>
          </p:sp>
        </p:grpSp>
      </p:grpSp>
      <p:sp>
        <p:nvSpPr>
          <p:cNvPr id="25" name="Footer Placeholder 24">
            <a:extLst>
              <a:ext uri="{FF2B5EF4-FFF2-40B4-BE49-F238E27FC236}">
                <a16:creationId xmlns="" xmlns:a16="http://schemas.microsoft.com/office/drawing/2014/main" id="{69D8B973-AE32-4279-A027-9C894FBF709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6414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Latency Requirements</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a:xfrm>
            <a:off x="779463" y="1828800"/>
            <a:ext cx="7583488" cy="4864422"/>
          </a:xfrm>
        </p:spPr>
        <p:txBody>
          <a:bodyPr/>
          <a:lstStyle/>
          <a:p>
            <a:r>
              <a:rPr lang="en-US" dirty="0"/>
              <a:t>Must ask: What are the </a:t>
            </a:r>
            <a:r>
              <a:rPr lang="en-US" b="1" dirty="0"/>
              <a:t>latency requirements </a:t>
            </a:r>
            <a:r>
              <a:rPr lang="en-US" dirty="0"/>
              <a:t>of this concurrent operation?</a:t>
            </a:r>
          </a:p>
          <a:p>
            <a:pPr lvl="1"/>
            <a:r>
              <a:rPr lang="en-US" dirty="0"/>
              <a:t>When do other threads need to be able to “see” the results of the op?</a:t>
            </a:r>
          </a:p>
          <a:p>
            <a:pPr lvl="2"/>
            <a:r>
              <a:rPr lang="en-US" dirty="0"/>
              <a:t>Next frame?</a:t>
            </a:r>
          </a:p>
          <a:p>
            <a:pPr lvl="2"/>
            <a:r>
              <a:rPr lang="en-US" dirty="0"/>
              <a:t>Before the next sync point?</a:t>
            </a:r>
          </a:p>
          <a:p>
            <a:pPr lvl="2"/>
            <a:r>
              <a:rPr lang="en-US" dirty="0"/>
              <a:t>Within </a:t>
            </a:r>
            <a:r>
              <a:rPr lang="en-US" i="1" dirty="0"/>
              <a:t>T</a:t>
            </a:r>
            <a:r>
              <a:rPr lang="en-US" dirty="0"/>
              <a:t> milliseconds?</a:t>
            </a:r>
          </a:p>
          <a:p>
            <a:pPr lvl="2"/>
            <a:r>
              <a:rPr lang="en-US" dirty="0"/>
              <a:t>Never? (i.e., a local operation—no concurrency needed!)</a:t>
            </a:r>
          </a:p>
          <a:p>
            <a:pPr lvl="2"/>
            <a:endParaRPr lang="en-US" dirty="0"/>
          </a:p>
        </p:txBody>
      </p:sp>
      <p:sp>
        <p:nvSpPr>
          <p:cNvPr id="4" name="Footer Placeholder 3">
            <a:extLst>
              <a:ext uri="{FF2B5EF4-FFF2-40B4-BE49-F238E27FC236}">
                <a16:creationId xmlns="" xmlns:a16="http://schemas.microsoft.com/office/drawing/2014/main" id="{770AAF48-2429-418F-AB5B-0377AD8AEC9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9236325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Throughput Requirements</a:t>
            </a:r>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a:xfrm>
            <a:off x="779463" y="1828800"/>
            <a:ext cx="7583488" cy="4864422"/>
          </a:xfrm>
        </p:spPr>
        <p:txBody>
          <a:bodyPr/>
          <a:lstStyle/>
          <a:p>
            <a:r>
              <a:rPr lang="en-US" dirty="0"/>
              <a:t>What are the </a:t>
            </a:r>
            <a:r>
              <a:rPr lang="en-US" b="1" dirty="0"/>
              <a:t>throughput requirements </a:t>
            </a:r>
            <a:r>
              <a:rPr lang="en-US" dirty="0"/>
              <a:t>of the system?</a:t>
            </a:r>
          </a:p>
          <a:p>
            <a:pPr lvl="1"/>
            <a:r>
              <a:rPr lang="en-US" dirty="0"/>
              <a:t>Can usually trade latency for throughput</a:t>
            </a:r>
          </a:p>
          <a:p>
            <a:pPr lvl="2"/>
            <a:r>
              <a:rPr lang="en-US" dirty="0"/>
              <a:t>Increased latency </a:t>
            </a:r>
            <a:r>
              <a:rPr lang="en-US" dirty="0">
                <a:sym typeface="Wingdings" panose="05000000000000000000" pitchFamily="2" charset="2"/>
              </a:rPr>
              <a:t> increased throughput</a:t>
            </a:r>
          </a:p>
          <a:p>
            <a:pPr lvl="1"/>
            <a:r>
              <a:rPr lang="en-US" dirty="0">
                <a:sym typeface="Wingdings" panose="05000000000000000000" pitchFamily="2" charset="2"/>
              </a:rPr>
              <a:t>If clients can wait for results (higher latency), then:</a:t>
            </a:r>
          </a:p>
          <a:p>
            <a:pPr lvl="2"/>
            <a:r>
              <a:rPr lang="en-US" dirty="0">
                <a:sym typeface="Wingdings" panose="05000000000000000000" pitchFamily="2" charset="2"/>
              </a:rPr>
              <a:t>there’s less contention over locks,</a:t>
            </a:r>
          </a:p>
          <a:p>
            <a:pPr lvl="2"/>
            <a:r>
              <a:rPr lang="en-US" dirty="0">
                <a:sym typeface="Wingdings" panose="05000000000000000000" pitchFamily="2" charset="2"/>
              </a:rPr>
              <a:t>less waiting,</a:t>
            </a:r>
          </a:p>
          <a:p>
            <a:pPr lvl="2"/>
            <a:r>
              <a:rPr lang="en-US" dirty="0">
                <a:sym typeface="Wingdings" panose="05000000000000000000" pitchFamily="2" charset="2"/>
              </a:rPr>
              <a:t>fewer sync points,</a:t>
            </a:r>
          </a:p>
          <a:p>
            <a:pPr lvl="2"/>
            <a:r>
              <a:rPr lang="en-US" dirty="0">
                <a:sym typeface="Wingdings" panose="05000000000000000000" pitchFamily="2" charset="2"/>
              </a:rPr>
              <a:t>higher throughput</a:t>
            </a:r>
            <a:endParaRPr lang="en-US" dirty="0"/>
          </a:p>
          <a:p>
            <a:pPr lvl="1"/>
            <a:endParaRPr lang="en-US" dirty="0"/>
          </a:p>
        </p:txBody>
      </p:sp>
      <p:sp>
        <p:nvSpPr>
          <p:cNvPr id="4" name="Footer Placeholder 3">
            <a:extLst>
              <a:ext uri="{FF2B5EF4-FFF2-40B4-BE49-F238E27FC236}">
                <a16:creationId xmlns="" xmlns:a16="http://schemas.microsoft.com/office/drawing/2014/main" id="{058D2724-4A5B-4369-B9CD-4E3076712AF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7898438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91-BED2-4F90-99F0-99EE01104DE9}"/>
              </a:ext>
            </a:extLst>
          </p:cNvPr>
          <p:cNvSpPr>
            <a:spLocks noGrp="1"/>
          </p:cNvSpPr>
          <p:nvPr>
            <p:ph type="title"/>
          </p:nvPr>
        </p:nvSpPr>
        <p:spPr/>
        <p:txBody>
          <a:bodyPr/>
          <a:lstStyle/>
          <a:p>
            <a:r>
              <a:rPr lang="en-US" dirty="0"/>
              <a:t>The Five </a:t>
            </a:r>
            <a:r>
              <a:rPr lang="en-US" dirty="0" err="1"/>
              <a:t>W</a:t>
            </a:r>
            <a:r>
              <a:rPr lang="en-US" sz="2800" dirty="0" err="1"/>
              <a:t>s</a:t>
            </a:r>
            <a:endParaRPr lang="en-US" dirty="0"/>
          </a:p>
        </p:txBody>
      </p:sp>
      <p:sp>
        <p:nvSpPr>
          <p:cNvPr id="3" name="Content Placeholder 2">
            <a:extLst>
              <a:ext uri="{FF2B5EF4-FFF2-40B4-BE49-F238E27FC236}">
                <a16:creationId xmlns="" xmlns:a16="http://schemas.microsoft.com/office/drawing/2014/main" id="{4D36922D-C72B-4CDB-8648-9235F0EED209}"/>
              </a:ext>
            </a:extLst>
          </p:cNvPr>
          <p:cNvSpPr>
            <a:spLocks noGrp="1"/>
          </p:cNvSpPr>
          <p:nvPr>
            <p:ph idx="1"/>
          </p:nvPr>
        </p:nvSpPr>
        <p:spPr>
          <a:xfrm>
            <a:off x="779463" y="1828800"/>
            <a:ext cx="7583488" cy="4864422"/>
          </a:xfrm>
        </p:spPr>
        <p:txBody>
          <a:bodyPr/>
          <a:lstStyle/>
          <a:p>
            <a:pPr lvl="1"/>
            <a:r>
              <a:rPr lang="en-US" dirty="0"/>
              <a:t>Always ask who, what, where, when, why:</a:t>
            </a:r>
          </a:p>
          <a:p>
            <a:pPr lvl="2"/>
            <a:r>
              <a:rPr lang="en-US" b="1" dirty="0"/>
              <a:t>Who</a:t>
            </a:r>
            <a:r>
              <a:rPr lang="en-US" dirty="0"/>
              <a:t> is allowed to access the data?</a:t>
            </a:r>
          </a:p>
          <a:p>
            <a:pPr lvl="3"/>
            <a:r>
              <a:rPr lang="en-US" dirty="0"/>
              <a:t>Who can read? Who can write?</a:t>
            </a:r>
          </a:p>
          <a:p>
            <a:pPr lvl="2"/>
            <a:r>
              <a:rPr lang="en-US" b="1" dirty="0"/>
              <a:t>What</a:t>
            </a:r>
            <a:r>
              <a:rPr lang="en-US" dirty="0"/>
              <a:t> data needs to be shared (concurrently accessed)?</a:t>
            </a:r>
          </a:p>
          <a:p>
            <a:pPr lvl="3"/>
            <a:r>
              <a:rPr lang="en-US" dirty="0"/>
              <a:t>What data can be local/private to a thread?</a:t>
            </a:r>
          </a:p>
          <a:p>
            <a:pPr lvl="2"/>
            <a:r>
              <a:rPr lang="en-US" b="1" dirty="0"/>
              <a:t>Where</a:t>
            </a:r>
            <a:r>
              <a:rPr lang="en-US" dirty="0"/>
              <a:t> does shared data live? Ownership?</a:t>
            </a:r>
          </a:p>
          <a:p>
            <a:pPr lvl="2"/>
            <a:r>
              <a:rPr lang="en-US" b="1" dirty="0"/>
              <a:t>When</a:t>
            </a:r>
            <a:r>
              <a:rPr lang="en-US" dirty="0"/>
              <a:t> can the data be read? mutated?</a:t>
            </a:r>
          </a:p>
          <a:p>
            <a:pPr lvl="3"/>
            <a:r>
              <a:rPr lang="en-US" dirty="0"/>
              <a:t>How long after a mutation do the results need to be “visible?”</a:t>
            </a:r>
          </a:p>
          <a:p>
            <a:pPr lvl="2"/>
            <a:r>
              <a:rPr lang="en-US" b="1" dirty="0"/>
              <a:t>Why</a:t>
            </a:r>
            <a:r>
              <a:rPr lang="en-US" dirty="0"/>
              <a:t> does the data need to be shared?</a:t>
            </a:r>
          </a:p>
          <a:p>
            <a:pPr lvl="3"/>
            <a:r>
              <a:rPr lang="en-US" dirty="0"/>
              <a:t>Can sharing be limited or restricted? Avoided?</a:t>
            </a:r>
          </a:p>
        </p:txBody>
      </p:sp>
      <p:sp>
        <p:nvSpPr>
          <p:cNvPr id="4" name="Footer Placeholder 3">
            <a:extLst>
              <a:ext uri="{FF2B5EF4-FFF2-40B4-BE49-F238E27FC236}">
                <a16:creationId xmlns="" xmlns:a16="http://schemas.microsoft.com/office/drawing/2014/main" id="{DF7A725C-61A8-42CE-9F03-B113084E15E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8584229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47003-CB50-4EAB-B1FF-53909EE99DF1}"/>
              </a:ext>
            </a:extLst>
          </p:cNvPr>
          <p:cNvSpPr>
            <a:spLocks noGrp="1"/>
          </p:cNvSpPr>
          <p:nvPr>
            <p:ph type="title"/>
          </p:nvPr>
        </p:nvSpPr>
        <p:spPr/>
        <p:txBody>
          <a:bodyPr/>
          <a:lstStyle/>
          <a:p>
            <a:r>
              <a:rPr lang="en-US" dirty="0"/>
              <a:t>Exercise: Request Queue</a:t>
            </a:r>
          </a:p>
        </p:txBody>
      </p:sp>
      <p:sp>
        <p:nvSpPr>
          <p:cNvPr id="3" name="Content Placeholder 2">
            <a:extLst>
              <a:ext uri="{FF2B5EF4-FFF2-40B4-BE49-F238E27FC236}">
                <a16:creationId xmlns="" xmlns:a16="http://schemas.microsoft.com/office/drawing/2014/main" id="{2B95EADF-D5F0-404F-B821-3EB8301EBFAF}"/>
              </a:ext>
            </a:extLst>
          </p:cNvPr>
          <p:cNvSpPr>
            <a:spLocks noGrp="1"/>
          </p:cNvSpPr>
          <p:nvPr>
            <p:ph idx="1"/>
          </p:nvPr>
        </p:nvSpPr>
        <p:spPr/>
        <p:txBody>
          <a:bodyPr/>
          <a:lstStyle/>
          <a:p>
            <a:r>
              <a:rPr lang="en-US" dirty="0"/>
              <a:t>Design a concurrent data structure to handle a </a:t>
            </a:r>
            <a:r>
              <a:rPr lang="en-US" b="1" dirty="0"/>
              <a:t>request queue</a:t>
            </a:r>
            <a:r>
              <a:rPr lang="en-US" dirty="0"/>
              <a:t>…</a:t>
            </a:r>
          </a:p>
          <a:p>
            <a:pPr lvl="1"/>
            <a:r>
              <a:rPr lang="en-US" dirty="0"/>
              <a:t>… for </a:t>
            </a:r>
            <a:r>
              <a:rPr lang="en-US" b="1" dirty="0"/>
              <a:t>characters</a:t>
            </a:r>
            <a:r>
              <a:rPr lang="en-US" dirty="0"/>
              <a:t> saying </a:t>
            </a:r>
            <a:r>
              <a:rPr lang="en-US" b="1" dirty="0"/>
              <a:t>lines of dialog</a:t>
            </a:r>
          </a:p>
          <a:p>
            <a:pPr lvl="1"/>
            <a:r>
              <a:rPr lang="en-US" dirty="0"/>
              <a:t>Lines can be triggered by any character (or inanimate game object like a radio)</a:t>
            </a:r>
          </a:p>
          <a:p>
            <a:pPr lvl="1"/>
            <a:r>
              <a:rPr lang="en-US" dirty="0"/>
              <a:t>at any time during the game object update phase</a:t>
            </a:r>
          </a:p>
          <a:p>
            <a:pPr lvl="1"/>
            <a:r>
              <a:rPr lang="en-US" dirty="0"/>
              <a:t>Game object update runs in parallel on multiple cores</a:t>
            </a:r>
          </a:p>
          <a:p>
            <a:pPr lvl="1"/>
            <a:endParaRPr lang="en-US" dirty="0"/>
          </a:p>
          <a:p>
            <a:pPr marL="0" indent="0" algn="ctr">
              <a:buNone/>
            </a:pPr>
            <a:r>
              <a:rPr lang="en-US" dirty="0"/>
              <a:t>5 minutes</a:t>
            </a:r>
          </a:p>
        </p:txBody>
      </p:sp>
      <p:sp>
        <p:nvSpPr>
          <p:cNvPr id="4" name="Footer Placeholder 3">
            <a:extLst>
              <a:ext uri="{FF2B5EF4-FFF2-40B4-BE49-F238E27FC236}">
                <a16:creationId xmlns="" xmlns:a16="http://schemas.microsoft.com/office/drawing/2014/main" id="{8DD8607F-CCCA-4234-823E-C819F61F904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7116982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1A860-5C6D-4C3F-8A27-233632714AF0}"/>
              </a:ext>
            </a:extLst>
          </p:cNvPr>
          <p:cNvSpPr>
            <a:spLocks noGrp="1"/>
          </p:cNvSpPr>
          <p:nvPr>
            <p:ph type="title"/>
          </p:nvPr>
        </p:nvSpPr>
        <p:spPr/>
        <p:txBody>
          <a:bodyPr/>
          <a:lstStyle/>
          <a:p>
            <a:r>
              <a:rPr lang="en-US" dirty="0"/>
              <a:t>Exercise: Request Queue</a:t>
            </a:r>
          </a:p>
        </p:txBody>
      </p:sp>
      <p:sp>
        <p:nvSpPr>
          <p:cNvPr id="3" name="Content Placeholder 2">
            <a:extLst>
              <a:ext uri="{FF2B5EF4-FFF2-40B4-BE49-F238E27FC236}">
                <a16:creationId xmlns="" xmlns:a16="http://schemas.microsoft.com/office/drawing/2014/main" id="{FF067C5D-C5C5-4D9D-BA36-725F4A3F81D8}"/>
              </a:ext>
            </a:extLst>
          </p:cNvPr>
          <p:cNvSpPr>
            <a:spLocks noGrp="1"/>
          </p:cNvSpPr>
          <p:nvPr>
            <p:ph idx="1"/>
          </p:nvPr>
        </p:nvSpPr>
        <p:spPr/>
        <p:txBody>
          <a:bodyPr/>
          <a:lstStyle/>
          <a:p>
            <a:r>
              <a:rPr lang="en-US" dirty="0"/>
              <a:t>One possible solution:</a:t>
            </a:r>
          </a:p>
          <a:p>
            <a:pPr lvl="1"/>
            <a:r>
              <a:rPr lang="en-US" b="1" dirty="0"/>
              <a:t>Global</a:t>
            </a:r>
            <a:r>
              <a:rPr lang="en-US" dirty="0"/>
              <a:t>, lock-free or lock-protected, </a:t>
            </a:r>
            <a:r>
              <a:rPr lang="en-US" b="1" dirty="0"/>
              <a:t>singly linked list</a:t>
            </a:r>
          </a:p>
          <a:p>
            <a:pPr lvl="2"/>
            <a:r>
              <a:rPr lang="en-US" dirty="0"/>
              <a:t>append only</a:t>
            </a:r>
          </a:p>
          <a:p>
            <a:pPr lvl="2"/>
            <a:r>
              <a:rPr lang="en-US" dirty="0"/>
              <a:t>order unimportant</a:t>
            </a:r>
          </a:p>
          <a:p>
            <a:pPr lvl="2"/>
            <a:r>
              <a:rPr lang="en-US" dirty="0"/>
              <a:t>time granularity = one frame</a:t>
            </a:r>
          </a:p>
          <a:p>
            <a:pPr lvl="1"/>
            <a:r>
              <a:rPr lang="en-US" dirty="0"/>
              <a:t>Single </a:t>
            </a:r>
            <a:r>
              <a:rPr lang="en-US" b="1" dirty="0"/>
              <a:t>sync point </a:t>
            </a:r>
            <a:r>
              <a:rPr lang="en-US" dirty="0"/>
              <a:t>after all game objects have updated</a:t>
            </a:r>
          </a:p>
          <a:p>
            <a:pPr lvl="1"/>
            <a:r>
              <a:rPr lang="en-US" dirty="0"/>
              <a:t>Audio system </a:t>
            </a:r>
            <a:r>
              <a:rPr lang="en-US" b="1" dirty="0"/>
              <a:t>reads</a:t>
            </a:r>
            <a:r>
              <a:rPr lang="en-US" dirty="0"/>
              <a:t> request queue </a:t>
            </a:r>
            <a:r>
              <a:rPr lang="en-US" b="1" dirty="0"/>
              <a:t>after</a:t>
            </a:r>
            <a:r>
              <a:rPr lang="en-US" dirty="0"/>
              <a:t> this sync point</a:t>
            </a:r>
          </a:p>
          <a:p>
            <a:pPr lvl="2"/>
            <a:r>
              <a:rPr lang="en-US" dirty="0"/>
              <a:t>checks rules (e.g., is character allowed to speak? should we interrupt what (s)he is already saying?)</a:t>
            </a:r>
          </a:p>
          <a:p>
            <a:pPr lvl="2"/>
            <a:r>
              <a:rPr lang="en-US" dirty="0"/>
              <a:t>kicks off the lines of dialog, which will be heard next frame</a:t>
            </a:r>
          </a:p>
          <a:p>
            <a:pPr lvl="1"/>
            <a:endParaRPr lang="en-US" dirty="0"/>
          </a:p>
        </p:txBody>
      </p:sp>
      <p:sp>
        <p:nvSpPr>
          <p:cNvPr id="4" name="Footer Placeholder 3">
            <a:extLst>
              <a:ext uri="{FF2B5EF4-FFF2-40B4-BE49-F238E27FC236}">
                <a16:creationId xmlns="" xmlns:a16="http://schemas.microsoft.com/office/drawing/2014/main" id="{FC9F01A7-3D56-4326-8194-0D6B11EA03E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9257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Nonuniform</a:t>
            </a:r>
            <a:r>
              <a:rPr lang="en-US" dirty="0"/>
              <a:t> Memory Access (NUMA)</a:t>
            </a:r>
          </a:p>
        </p:txBody>
      </p:sp>
      <p:sp>
        <p:nvSpPr>
          <p:cNvPr id="3" name="Content Placeholder 2"/>
          <p:cNvSpPr>
            <a:spLocks noGrp="1"/>
          </p:cNvSpPr>
          <p:nvPr>
            <p:ph idx="1"/>
          </p:nvPr>
        </p:nvSpPr>
        <p:spPr/>
        <p:txBody>
          <a:bodyPr/>
          <a:lstStyle/>
          <a:p>
            <a:r>
              <a:rPr lang="en-US" dirty="0"/>
              <a:t>PS3’s </a:t>
            </a:r>
            <a:r>
              <a:rPr lang="en-US" b="1" dirty="0"/>
              <a:t>DMA controller </a:t>
            </a:r>
            <a:r>
              <a:rPr lang="en-US" dirty="0"/>
              <a:t>(DMAC) is like a little coprocessor whose only job is to ferry data around on the system buses</a:t>
            </a:r>
          </a:p>
          <a:p>
            <a:pPr lvl="1"/>
            <a:r>
              <a:rPr lang="en-US" dirty="0"/>
              <a:t>A form of </a:t>
            </a:r>
            <a:r>
              <a:rPr lang="en-US" b="1" dirty="0"/>
              <a:t>parallelism</a:t>
            </a:r>
            <a:r>
              <a:rPr lang="en-US" dirty="0"/>
              <a:t>!</a:t>
            </a:r>
          </a:p>
        </p:txBody>
      </p:sp>
      <p:sp>
        <p:nvSpPr>
          <p:cNvPr id="4" name="Footer Placeholder 3">
            <a:extLst>
              <a:ext uri="{FF2B5EF4-FFF2-40B4-BE49-F238E27FC236}">
                <a16:creationId xmlns="" xmlns:a16="http://schemas.microsoft.com/office/drawing/2014/main" id="{715BF0EE-1C35-4F9B-9A3E-40707DFAF9B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220992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92C30-F099-43DF-9390-D1D7E155BD7A}"/>
              </a:ext>
            </a:extLst>
          </p:cNvPr>
          <p:cNvSpPr>
            <a:spLocks noGrp="1"/>
          </p:cNvSpPr>
          <p:nvPr>
            <p:ph type="title"/>
          </p:nvPr>
        </p:nvSpPr>
        <p:spPr/>
        <p:txBody>
          <a:bodyPr/>
          <a:lstStyle/>
          <a:p>
            <a:r>
              <a:rPr lang="en-US" dirty="0"/>
              <a:t>Exercise: Request Queue</a:t>
            </a:r>
          </a:p>
        </p:txBody>
      </p:sp>
      <p:sp>
        <p:nvSpPr>
          <p:cNvPr id="3" name="Content Placeholder 2">
            <a:extLst>
              <a:ext uri="{FF2B5EF4-FFF2-40B4-BE49-F238E27FC236}">
                <a16:creationId xmlns="" xmlns:a16="http://schemas.microsoft.com/office/drawing/2014/main" id="{66C69BC5-5635-437F-994A-7EDB9ED44509}"/>
              </a:ext>
            </a:extLst>
          </p:cNvPr>
          <p:cNvSpPr>
            <a:spLocks noGrp="1"/>
          </p:cNvSpPr>
          <p:nvPr>
            <p:ph idx="1"/>
          </p:nvPr>
        </p:nvSpPr>
        <p:spPr/>
        <p:txBody>
          <a:bodyPr/>
          <a:lstStyle/>
          <a:p>
            <a:r>
              <a:rPr lang="en-US" dirty="0"/>
              <a:t>Another idea:</a:t>
            </a:r>
          </a:p>
          <a:p>
            <a:pPr lvl="1"/>
            <a:r>
              <a:rPr lang="en-US" b="1" dirty="0"/>
              <a:t>Multiple</a:t>
            </a:r>
            <a:r>
              <a:rPr lang="en-US" dirty="0"/>
              <a:t> request queues, </a:t>
            </a:r>
            <a:r>
              <a:rPr lang="en-US" b="1" dirty="0"/>
              <a:t>one per thread</a:t>
            </a:r>
          </a:p>
          <a:p>
            <a:pPr lvl="1"/>
            <a:r>
              <a:rPr lang="en-US" dirty="0"/>
              <a:t>No locking required when adding requests to local queues!</a:t>
            </a:r>
          </a:p>
          <a:p>
            <a:pPr lvl="1"/>
            <a:r>
              <a:rPr lang="en-US" dirty="0"/>
              <a:t>No locking required when reading queues, either!</a:t>
            </a:r>
          </a:p>
          <a:p>
            <a:pPr lvl="2"/>
            <a:r>
              <a:rPr lang="en-US" dirty="0"/>
              <a:t>… thanks to the </a:t>
            </a:r>
            <a:r>
              <a:rPr lang="en-US" b="1" dirty="0"/>
              <a:t>sync point </a:t>
            </a:r>
            <a:r>
              <a:rPr lang="en-US" dirty="0"/>
              <a:t>after game object update</a:t>
            </a:r>
          </a:p>
          <a:p>
            <a:pPr lvl="1"/>
            <a:r>
              <a:rPr lang="en-US" dirty="0"/>
              <a:t>Or, if we want to allow </a:t>
            </a:r>
            <a:r>
              <a:rPr lang="en-US" b="1" dirty="0"/>
              <a:t>adding new requests </a:t>
            </a:r>
            <a:r>
              <a:rPr lang="en-US" dirty="0"/>
              <a:t>while </a:t>
            </a:r>
            <a:r>
              <a:rPr lang="en-US" b="1" dirty="0"/>
              <a:t>processing</a:t>
            </a:r>
            <a:r>
              <a:rPr lang="en-US" dirty="0"/>
              <a:t> the queue…</a:t>
            </a:r>
          </a:p>
          <a:p>
            <a:pPr lvl="2"/>
            <a:r>
              <a:rPr lang="en-US" dirty="0"/>
              <a:t>the audio system can make a </a:t>
            </a:r>
            <a:r>
              <a:rPr lang="en-US" b="1" dirty="0"/>
              <a:t>copy</a:t>
            </a:r>
            <a:r>
              <a:rPr lang="en-US" dirty="0"/>
              <a:t> of the queue, then </a:t>
            </a:r>
            <a:r>
              <a:rPr lang="en-US" b="1" dirty="0"/>
              <a:t>clear</a:t>
            </a:r>
            <a:r>
              <a:rPr lang="en-US" dirty="0"/>
              <a:t> it, </a:t>
            </a:r>
            <a:r>
              <a:rPr lang="en-US" b="1" dirty="0"/>
              <a:t>atomically</a:t>
            </a:r>
          </a:p>
          <a:p>
            <a:pPr lvl="2"/>
            <a:r>
              <a:rPr lang="en-US" dirty="0"/>
              <a:t>Any new requests made after this will be for </a:t>
            </a:r>
            <a:r>
              <a:rPr lang="en-US" b="1" dirty="0"/>
              <a:t>next frame</a:t>
            </a:r>
          </a:p>
        </p:txBody>
      </p:sp>
      <p:sp>
        <p:nvSpPr>
          <p:cNvPr id="4" name="Footer Placeholder 3">
            <a:extLst>
              <a:ext uri="{FF2B5EF4-FFF2-40B4-BE49-F238E27FC236}">
                <a16:creationId xmlns="" xmlns:a16="http://schemas.microsoft.com/office/drawing/2014/main" id="{0C535ECC-4B70-43A1-B2D3-0CC85544CCF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3949086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030B2-13E8-4610-B55D-7AE817BF3ED7}"/>
              </a:ext>
            </a:extLst>
          </p:cNvPr>
          <p:cNvSpPr>
            <a:spLocks noGrp="1"/>
          </p:cNvSpPr>
          <p:nvPr>
            <p:ph type="title"/>
          </p:nvPr>
        </p:nvSpPr>
        <p:spPr/>
        <p:txBody>
          <a:bodyPr/>
          <a:lstStyle/>
          <a:p>
            <a:r>
              <a:rPr lang="en-US" dirty="0"/>
              <a:t>Exercise: Request Queue</a:t>
            </a:r>
          </a:p>
        </p:txBody>
      </p:sp>
      <p:sp>
        <p:nvSpPr>
          <p:cNvPr id="3" name="Content Placeholder 2">
            <a:extLst>
              <a:ext uri="{FF2B5EF4-FFF2-40B4-BE49-F238E27FC236}">
                <a16:creationId xmlns="" xmlns:a16="http://schemas.microsoft.com/office/drawing/2014/main" id="{509FABD2-7CAD-4AB0-874D-C7E3C3C6DF9F}"/>
              </a:ext>
            </a:extLst>
          </p:cNvPr>
          <p:cNvSpPr>
            <a:spLocks noGrp="1"/>
          </p:cNvSpPr>
          <p:nvPr>
            <p:ph idx="1"/>
          </p:nvPr>
        </p:nvSpPr>
        <p:spPr/>
        <p:txBody>
          <a:bodyPr/>
          <a:lstStyle/>
          <a:p>
            <a:r>
              <a:rPr lang="en-US" b="1" dirty="0"/>
              <a:t>Feed-forward designs </a:t>
            </a:r>
            <a:r>
              <a:rPr lang="en-US" dirty="0"/>
              <a:t>like this dialog request queue are commonplace, and highly effective!</a:t>
            </a:r>
          </a:p>
          <a:p>
            <a:pPr lvl="1"/>
            <a:r>
              <a:rPr lang="en-US" dirty="0"/>
              <a:t>e.g., the Naughty Dog engine uses feed-forward to transfer data from the </a:t>
            </a:r>
            <a:r>
              <a:rPr lang="en-US" b="1" dirty="0"/>
              <a:t>game frame </a:t>
            </a:r>
            <a:r>
              <a:rPr lang="en-US" dirty="0"/>
              <a:t>to the </a:t>
            </a:r>
            <a:r>
              <a:rPr lang="en-US" b="1" dirty="0"/>
              <a:t>render frame</a:t>
            </a:r>
          </a:p>
          <a:p>
            <a:pPr lvl="1"/>
            <a:r>
              <a:rPr lang="en-US" sz="2000" b="1" dirty="0" err="1">
                <a:latin typeface="Consolas" panose="020B0609020204030204" pitchFamily="49" charset="0"/>
              </a:rPr>
              <a:t>FrameParams</a:t>
            </a:r>
            <a:r>
              <a:rPr lang="en-US" dirty="0"/>
              <a:t> struct contains copy of all data needed to render a frame</a:t>
            </a:r>
          </a:p>
          <a:p>
            <a:pPr lvl="1"/>
            <a:r>
              <a:rPr lang="en-US" dirty="0"/>
              <a:t>Allocate a new </a:t>
            </a:r>
            <a:r>
              <a:rPr lang="en-US" sz="2000" b="1" dirty="0" err="1">
                <a:latin typeface="Consolas" panose="020B0609020204030204" pitchFamily="49" charset="0"/>
              </a:rPr>
              <a:t>FrameParams</a:t>
            </a:r>
            <a:r>
              <a:rPr lang="en-US" dirty="0"/>
              <a:t> each frame, populated by game frame, consumed by render frame</a:t>
            </a:r>
          </a:p>
          <a:p>
            <a:pPr lvl="2"/>
            <a:r>
              <a:rPr lang="en-US" b="1" dirty="0"/>
              <a:t>Lifetime</a:t>
            </a:r>
            <a:r>
              <a:rPr lang="en-US" dirty="0"/>
              <a:t> of </a:t>
            </a:r>
            <a:r>
              <a:rPr lang="en-US" b="1" dirty="0" err="1">
                <a:latin typeface="Consolas" panose="020B0609020204030204" pitchFamily="49" charset="0"/>
              </a:rPr>
              <a:t>FrameParams</a:t>
            </a:r>
            <a:r>
              <a:rPr lang="en-US" dirty="0"/>
              <a:t> generated by game frame </a:t>
            </a:r>
            <a:r>
              <a:rPr lang="en-US" b="1" i="1" dirty="0" err="1"/>
              <a:t>i</a:t>
            </a:r>
            <a:r>
              <a:rPr lang="en-US" dirty="0"/>
              <a:t> is…</a:t>
            </a:r>
            <a:endParaRPr lang="en-US" i="1" dirty="0"/>
          </a:p>
          <a:p>
            <a:pPr lvl="2"/>
            <a:r>
              <a:rPr lang="en-US" dirty="0"/>
              <a:t>… until GPU is done rendering frame </a:t>
            </a:r>
            <a:r>
              <a:rPr lang="en-US" b="1" i="1" dirty="0" err="1"/>
              <a:t>i</a:t>
            </a:r>
            <a:endParaRPr lang="en-US" b="1" i="1" dirty="0"/>
          </a:p>
          <a:p>
            <a:pPr lvl="1"/>
            <a:r>
              <a:rPr lang="en-US" dirty="0"/>
              <a:t>Requires a </a:t>
            </a:r>
            <a:r>
              <a:rPr lang="en-US" b="1" dirty="0"/>
              <a:t>ring buffer allocator</a:t>
            </a:r>
          </a:p>
        </p:txBody>
      </p:sp>
      <p:sp>
        <p:nvSpPr>
          <p:cNvPr id="4" name="Footer Placeholder 3">
            <a:extLst>
              <a:ext uri="{FF2B5EF4-FFF2-40B4-BE49-F238E27FC236}">
                <a16:creationId xmlns="" xmlns:a16="http://schemas.microsoft.com/office/drawing/2014/main" id="{CC211948-A13D-4E4B-8CB3-62CBC3FAA09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7332690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A01BFF0-EFBA-47E0-AB58-2127BC6D45EF}"/>
              </a:ext>
            </a:extLst>
          </p:cNvPr>
          <p:cNvSpPr>
            <a:spLocks noGrp="1"/>
          </p:cNvSpPr>
          <p:nvPr>
            <p:ph type="title"/>
          </p:nvPr>
        </p:nvSpPr>
        <p:spPr/>
        <p:txBody>
          <a:bodyPr/>
          <a:lstStyle/>
          <a:p>
            <a:r>
              <a:rPr lang="en-US" dirty="0"/>
              <a:t>Rules of Thumb</a:t>
            </a:r>
            <a:br>
              <a:rPr lang="en-US" dirty="0"/>
            </a:br>
            <a:r>
              <a:rPr lang="en-US" dirty="0"/>
              <a:t>for Concurrency</a:t>
            </a:r>
          </a:p>
        </p:txBody>
      </p:sp>
      <p:sp>
        <p:nvSpPr>
          <p:cNvPr id="5" name="Text Placeholder 4">
            <a:extLst>
              <a:ext uri="{FF2B5EF4-FFF2-40B4-BE49-F238E27FC236}">
                <a16:creationId xmlns="" xmlns:a16="http://schemas.microsoft.com/office/drawing/2014/main" id="{56D2B357-E1D2-40D3-ADB8-606ACC7B6B1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2B59C9D7-4760-462E-9314-C10A6DBD1DE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3301721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In this section, we’ll talk about some high-level rules of thumb for designing and implementing concurrent systems</a:t>
            </a:r>
          </a:p>
          <a:p>
            <a:pPr lvl="1"/>
            <a:r>
              <a:rPr lang="en-US" dirty="0"/>
              <a:t>Not an exhaustive list</a:t>
            </a:r>
          </a:p>
          <a:p>
            <a:pPr lvl="1"/>
            <a:r>
              <a:rPr lang="en-US" dirty="0"/>
              <a:t>YMMV</a:t>
            </a:r>
          </a:p>
          <a:p>
            <a:pPr lvl="1"/>
            <a:r>
              <a:rPr lang="en-US" dirty="0"/>
              <a:t>Experience is the best teacher!</a:t>
            </a:r>
          </a:p>
        </p:txBody>
      </p:sp>
      <p:sp>
        <p:nvSpPr>
          <p:cNvPr id="4" name="Footer Placeholder 3">
            <a:extLst>
              <a:ext uri="{FF2B5EF4-FFF2-40B4-BE49-F238E27FC236}">
                <a16:creationId xmlns="" xmlns:a16="http://schemas.microsoft.com/office/drawing/2014/main" id="{7048B5B4-A4CD-4B14-8292-2E3A93FE132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231116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Divide your data into </a:t>
            </a:r>
            <a:r>
              <a:rPr lang="en-US" b="1" dirty="0"/>
              <a:t>global</a:t>
            </a:r>
            <a:r>
              <a:rPr lang="en-US" dirty="0"/>
              <a:t> and </a:t>
            </a:r>
            <a:r>
              <a:rPr lang="en-US" b="1" dirty="0"/>
              <a:t>local</a:t>
            </a:r>
            <a:r>
              <a:rPr lang="en-US" dirty="0"/>
              <a:t> pools</a:t>
            </a:r>
          </a:p>
          <a:p>
            <a:pPr lvl="1"/>
            <a:r>
              <a:rPr lang="en-US" dirty="0"/>
              <a:t>Minimize </a:t>
            </a:r>
            <a:r>
              <a:rPr lang="en-US" b="1" dirty="0"/>
              <a:t>global (shared) data</a:t>
            </a:r>
          </a:p>
          <a:p>
            <a:pPr lvl="1"/>
            <a:r>
              <a:rPr lang="en-US" dirty="0"/>
              <a:t>Try to make most data </a:t>
            </a:r>
            <a:r>
              <a:rPr lang="en-US" b="1" dirty="0"/>
              <a:t>local</a:t>
            </a:r>
            <a:r>
              <a:rPr lang="en-US" dirty="0"/>
              <a:t> (private to one thread)</a:t>
            </a:r>
          </a:p>
          <a:p>
            <a:pPr lvl="2"/>
            <a:r>
              <a:rPr lang="en-US" dirty="0"/>
              <a:t>e.g., dialog system request queue:</a:t>
            </a:r>
          </a:p>
          <a:p>
            <a:pPr lvl="2"/>
            <a:r>
              <a:rPr lang="en-US" dirty="0"/>
              <a:t>instead of one shared queue, use one queue per thread—coalesce the queues later at a </a:t>
            </a:r>
            <a:r>
              <a:rPr lang="en-US" i="1" dirty="0"/>
              <a:t>single</a:t>
            </a:r>
            <a:r>
              <a:rPr lang="en-US" dirty="0"/>
              <a:t> sync point</a:t>
            </a:r>
          </a:p>
        </p:txBody>
      </p:sp>
      <p:sp>
        <p:nvSpPr>
          <p:cNvPr id="4" name="Footer Placeholder 3">
            <a:extLst>
              <a:ext uri="{FF2B5EF4-FFF2-40B4-BE49-F238E27FC236}">
                <a16:creationId xmlns="" xmlns:a16="http://schemas.microsoft.com/office/drawing/2014/main" id="{280C1B25-363D-4384-A932-79053E521A4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188154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Make a clear distinction between </a:t>
            </a:r>
            <a:r>
              <a:rPr lang="en-US" b="1" dirty="0"/>
              <a:t>readers</a:t>
            </a:r>
            <a:r>
              <a:rPr lang="en-US" dirty="0"/>
              <a:t> and </a:t>
            </a:r>
            <a:r>
              <a:rPr lang="en-US" b="1" dirty="0"/>
              <a:t>writers</a:t>
            </a:r>
          </a:p>
          <a:p>
            <a:pPr lvl="1"/>
            <a:r>
              <a:rPr lang="en-US" dirty="0"/>
              <a:t>Multiple readers + multiple writers is the hardest case to handle correctly/efficiently</a:t>
            </a:r>
          </a:p>
          <a:p>
            <a:pPr lvl="1"/>
            <a:r>
              <a:rPr lang="en-US" dirty="0"/>
              <a:t>Can we reduce to </a:t>
            </a:r>
            <a:r>
              <a:rPr lang="en-US" b="1" dirty="0"/>
              <a:t>single writer</a:t>
            </a:r>
            <a:r>
              <a:rPr lang="en-US" dirty="0"/>
              <a:t>, multiple readers? (easier)</a:t>
            </a:r>
          </a:p>
          <a:p>
            <a:pPr lvl="1"/>
            <a:r>
              <a:rPr lang="en-US" dirty="0"/>
              <a:t>Can we reduce to </a:t>
            </a:r>
            <a:r>
              <a:rPr lang="en-US" b="1" dirty="0"/>
              <a:t>single writer</a:t>
            </a:r>
            <a:r>
              <a:rPr lang="en-US" dirty="0"/>
              <a:t>, </a:t>
            </a:r>
            <a:r>
              <a:rPr lang="en-US" b="1" dirty="0"/>
              <a:t>single reader</a:t>
            </a:r>
            <a:r>
              <a:rPr lang="en-US" dirty="0"/>
              <a:t>? (best)</a:t>
            </a:r>
          </a:p>
        </p:txBody>
      </p:sp>
      <p:sp>
        <p:nvSpPr>
          <p:cNvPr id="4" name="Footer Placeholder 3">
            <a:extLst>
              <a:ext uri="{FF2B5EF4-FFF2-40B4-BE49-F238E27FC236}">
                <a16:creationId xmlns="" xmlns:a16="http://schemas.microsoft.com/office/drawing/2014/main" id="{97FEB5F3-A488-445B-A138-8B803116EE3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9883442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Hold </a:t>
            </a:r>
            <a:r>
              <a:rPr lang="en-US" b="1" dirty="0"/>
              <a:t>locks</a:t>
            </a:r>
            <a:r>
              <a:rPr lang="en-US" dirty="0"/>
              <a:t> for </a:t>
            </a:r>
            <a:r>
              <a:rPr lang="en-US" b="1" dirty="0"/>
              <a:t>minimal</a:t>
            </a:r>
            <a:r>
              <a:rPr lang="en-US" dirty="0"/>
              <a:t> length of time</a:t>
            </a:r>
          </a:p>
          <a:p>
            <a:pPr lvl="1"/>
            <a:r>
              <a:rPr lang="en-US" dirty="0"/>
              <a:t>e.g., instead of: (lock, do long task, unlock)…</a:t>
            </a:r>
          </a:p>
          <a:p>
            <a:pPr lvl="1"/>
            <a:r>
              <a:rPr lang="en-US" dirty="0"/>
              <a:t>prefer (lock, enqueue request, unlock) and then (do long task) later, asynchronously</a:t>
            </a:r>
          </a:p>
        </p:txBody>
      </p:sp>
      <p:sp>
        <p:nvSpPr>
          <p:cNvPr id="4" name="Footer Placeholder 3">
            <a:extLst>
              <a:ext uri="{FF2B5EF4-FFF2-40B4-BE49-F238E27FC236}">
                <a16:creationId xmlns="" xmlns:a16="http://schemas.microsoft.com/office/drawing/2014/main" id="{84B98351-7513-4B4A-AB4B-D087A540E7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0827169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Minimize </a:t>
            </a:r>
            <a:r>
              <a:rPr lang="en-US" b="1" dirty="0"/>
              <a:t>sync points </a:t>
            </a:r>
            <a:r>
              <a:rPr lang="en-US" dirty="0"/>
              <a:t>(synchronize rarely)</a:t>
            </a:r>
          </a:p>
          <a:p>
            <a:pPr lvl="1"/>
            <a:r>
              <a:rPr lang="en-US" dirty="0"/>
              <a:t>Don’t wait for something you don’t have to!</a:t>
            </a:r>
          </a:p>
          <a:p>
            <a:pPr lvl="1"/>
            <a:r>
              <a:rPr lang="en-US" dirty="0"/>
              <a:t>Make use of </a:t>
            </a:r>
            <a:r>
              <a:rPr lang="en-US" b="1" dirty="0"/>
              <a:t>existing</a:t>
            </a:r>
            <a:r>
              <a:rPr lang="en-US" dirty="0"/>
              <a:t> sync points, rather than introduce new ones, wherever possible</a:t>
            </a:r>
          </a:p>
          <a:p>
            <a:pPr lvl="2"/>
            <a:r>
              <a:rPr lang="en-US" dirty="0"/>
              <a:t>In hardware: Preexisting kernel/blocking calls</a:t>
            </a:r>
          </a:p>
          <a:p>
            <a:pPr lvl="2"/>
            <a:r>
              <a:rPr lang="en-US" dirty="0"/>
              <a:t>In software: Frame boundaries, bucket boundaries, …</a:t>
            </a:r>
          </a:p>
        </p:txBody>
      </p:sp>
      <p:sp>
        <p:nvSpPr>
          <p:cNvPr id="4" name="Footer Placeholder 3">
            <a:extLst>
              <a:ext uri="{FF2B5EF4-FFF2-40B4-BE49-F238E27FC236}">
                <a16:creationId xmlns="" xmlns:a16="http://schemas.microsoft.com/office/drawing/2014/main" id="{764EA5CD-34B5-4760-96F5-9BAAA85E1F4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0026989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b="1" dirty="0"/>
              <a:t>Division of labor </a:t>
            </a:r>
            <a:r>
              <a:rPr lang="en-US" dirty="0"/>
              <a:t>should be</a:t>
            </a:r>
          </a:p>
          <a:p>
            <a:pPr lvl="1"/>
            <a:r>
              <a:rPr lang="en-US" b="1" dirty="0"/>
              <a:t>fine-grained </a:t>
            </a:r>
            <a:r>
              <a:rPr lang="en-US" dirty="0"/>
              <a:t>enough for scheduling flexibility, but</a:t>
            </a:r>
          </a:p>
          <a:p>
            <a:pPr lvl="1"/>
            <a:r>
              <a:rPr lang="en-US" b="1" dirty="0"/>
              <a:t>coarse-grained </a:t>
            </a:r>
            <a:r>
              <a:rPr lang="en-US" dirty="0"/>
              <a:t>enough so that job system overhead doesn’t dominate</a:t>
            </a:r>
          </a:p>
        </p:txBody>
      </p:sp>
      <p:sp>
        <p:nvSpPr>
          <p:cNvPr id="4" name="Footer Placeholder 3">
            <a:extLst>
              <a:ext uri="{FF2B5EF4-FFF2-40B4-BE49-F238E27FC236}">
                <a16:creationId xmlns="" xmlns:a16="http://schemas.microsoft.com/office/drawing/2014/main" id="{7C7CDF79-727D-4C4E-B468-2D4B9A405A4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0413281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Consider “</a:t>
            </a:r>
            <a:r>
              <a:rPr lang="en-US" b="1" dirty="0"/>
              <a:t>chunky</a:t>
            </a:r>
            <a:r>
              <a:rPr lang="en-US" dirty="0"/>
              <a:t>” data manipulation</a:t>
            </a:r>
          </a:p>
          <a:p>
            <a:pPr lvl="1"/>
            <a:r>
              <a:rPr lang="en-US" dirty="0"/>
              <a:t>e.g., reading a file in large chunks (or perhaps more importantly, </a:t>
            </a:r>
            <a:r>
              <a:rPr lang="en-US" b="1" dirty="0"/>
              <a:t>naturally-sized </a:t>
            </a:r>
            <a:r>
              <a:rPr lang="en-US" dirty="0"/>
              <a:t>chunks given the specifics of the hardware/driver)</a:t>
            </a:r>
          </a:p>
          <a:p>
            <a:pPr lvl="1"/>
            <a:r>
              <a:rPr lang="en-US" dirty="0"/>
              <a:t>e.g., fill a local queue, then send a single request to process the queue(s) once per frame (or at specific sync points)</a:t>
            </a:r>
          </a:p>
        </p:txBody>
      </p:sp>
      <p:sp>
        <p:nvSpPr>
          <p:cNvPr id="4" name="Footer Placeholder 3">
            <a:extLst>
              <a:ext uri="{FF2B5EF4-FFF2-40B4-BE49-F238E27FC236}">
                <a16:creationId xmlns="" xmlns:a16="http://schemas.microsoft.com/office/drawing/2014/main" id="{92708DE7-2851-49C2-A0C2-FB182F03517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9611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Nonuniform</a:t>
            </a:r>
            <a:r>
              <a:rPr lang="en-US" dirty="0"/>
              <a:t> Memory Access (NUMA)</a:t>
            </a:r>
          </a:p>
        </p:txBody>
      </p:sp>
      <p:sp>
        <p:nvSpPr>
          <p:cNvPr id="3" name="Content Placeholder 2"/>
          <p:cNvSpPr>
            <a:spLocks noGrp="1"/>
          </p:cNvSpPr>
          <p:nvPr>
            <p:ph idx="1"/>
          </p:nvPr>
        </p:nvSpPr>
        <p:spPr/>
        <p:txBody>
          <a:bodyPr/>
          <a:lstStyle/>
          <a:p>
            <a:r>
              <a:rPr lang="en-US" dirty="0"/>
              <a:t>Another example is the </a:t>
            </a:r>
            <a:r>
              <a:rPr lang="en-US" b="1" dirty="0"/>
              <a:t>scratchpad</a:t>
            </a:r>
            <a:r>
              <a:rPr lang="en-US" dirty="0"/>
              <a:t> on PS2</a:t>
            </a:r>
          </a:p>
          <a:p>
            <a:pPr lvl="1"/>
            <a:r>
              <a:rPr lang="en-US" dirty="0"/>
              <a:t>Scratchpad memory wasn’t actually </a:t>
            </a:r>
            <a:r>
              <a:rPr lang="en-US" i="1" dirty="0"/>
              <a:t>faster</a:t>
            </a:r>
            <a:r>
              <a:rPr lang="en-US" dirty="0"/>
              <a:t> to access by CPU</a:t>
            </a:r>
          </a:p>
          <a:p>
            <a:pPr lvl="1"/>
            <a:r>
              <a:rPr lang="en-US" dirty="0"/>
              <a:t>But it could be accessed by CPU </a:t>
            </a:r>
            <a:r>
              <a:rPr lang="en-US" b="1" dirty="0"/>
              <a:t>directly</a:t>
            </a:r>
            <a:r>
              <a:rPr lang="en-US" dirty="0"/>
              <a:t>, without using system address and data </a:t>
            </a:r>
            <a:r>
              <a:rPr lang="en-US" b="1" dirty="0"/>
              <a:t>buses</a:t>
            </a:r>
          </a:p>
          <a:p>
            <a:pPr lvl="1"/>
            <a:r>
              <a:rPr lang="en-US" dirty="0"/>
              <a:t>As a result, CPU could be </a:t>
            </a:r>
            <a:r>
              <a:rPr lang="en-US" b="1" dirty="0"/>
              <a:t>busy doing work </a:t>
            </a:r>
            <a:r>
              <a:rPr lang="en-US" dirty="0"/>
              <a:t>with data in scratchpad while the buses and DMAC were busy transferring data</a:t>
            </a:r>
          </a:p>
        </p:txBody>
      </p:sp>
      <p:sp>
        <p:nvSpPr>
          <p:cNvPr id="4" name="Footer Placeholder 3">
            <a:extLst>
              <a:ext uri="{FF2B5EF4-FFF2-40B4-BE49-F238E27FC236}">
                <a16:creationId xmlns="" xmlns:a16="http://schemas.microsoft.com/office/drawing/2014/main" id="{D3B65ED7-0AD9-423F-954F-3FEB59640DE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3503627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b="1" dirty="0"/>
              <a:t>Defer </a:t>
            </a:r>
            <a:r>
              <a:rPr lang="en-US" dirty="0"/>
              <a:t>operations to improve performance</a:t>
            </a:r>
          </a:p>
          <a:p>
            <a:pPr lvl="1"/>
            <a:r>
              <a:rPr lang="en-US" dirty="0"/>
              <a:t>Upon request to do work, don’t do it—queue it</a:t>
            </a:r>
          </a:p>
          <a:p>
            <a:pPr lvl="1"/>
            <a:r>
              <a:rPr lang="en-US" dirty="0"/>
              <a:t>Useful for “collecting” work requests for processing by a central arbiter / single worker thread</a:t>
            </a:r>
          </a:p>
          <a:p>
            <a:pPr lvl="1"/>
            <a:r>
              <a:rPr lang="en-US" dirty="0"/>
              <a:t>Provides flexibility—can move code to a suitable place within the frame (to fill a “hole”)</a:t>
            </a:r>
          </a:p>
          <a:p>
            <a:pPr lvl="1"/>
            <a:r>
              <a:rPr lang="en-US" dirty="0"/>
              <a:t>Supports correctness—can defer until after a sync point</a:t>
            </a:r>
          </a:p>
        </p:txBody>
      </p:sp>
      <p:sp>
        <p:nvSpPr>
          <p:cNvPr id="4" name="Footer Placeholder 3">
            <a:extLst>
              <a:ext uri="{FF2B5EF4-FFF2-40B4-BE49-F238E27FC236}">
                <a16:creationId xmlns="" xmlns:a16="http://schemas.microsoft.com/office/drawing/2014/main" id="{0239D9CF-A462-4B79-A67F-39E16934FE3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738609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b="1" dirty="0"/>
              <a:t>Double-buffering</a:t>
            </a:r>
            <a:r>
              <a:rPr lang="en-US" dirty="0"/>
              <a:t> / </a:t>
            </a:r>
            <a:r>
              <a:rPr lang="en-US" i="1" dirty="0"/>
              <a:t>n</a:t>
            </a:r>
            <a:r>
              <a:rPr lang="en-US" dirty="0"/>
              <a:t>-way buffering</a:t>
            </a:r>
          </a:p>
          <a:p>
            <a:pPr lvl="1"/>
            <a:r>
              <a:rPr lang="en-US" dirty="0"/>
              <a:t>e.g., client thread adds requests to request buffer 0,</a:t>
            </a:r>
          </a:p>
          <a:p>
            <a:pPr lvl="2"/>
            <a:r>
              <a:rPr lang="en-US" dirty="0"/>
              <a:t>while server thread consumes requests from buffer 1</a:t>
            </a:r>
          </a:p>
          <a:p>
            <a:pPr lvl="2"/>
            <a:r>
              <a:rPr lang="en-US" dirty="0"/>
              <a:t>At some reasonable sync point (end of “frame”), flip buffers atomically</a:t>
            </a:r>
          </a:p>
          <a:p>
            <a:pPr lvl="1"/>
            <a:r>
              <a:rPr lang="en-US" dirty="0"/>
              <a:t>e.g., multithreaded game object updating: each game object could double-buffer its state</a:t>
            </a:r>
          </a:p>
          <a:p>
            <a:pPr lvl="2"/>
            <a:r>
              <a:rPr lang="en-US" dirty="0"/>
              <a:t>Last frame’s state (freely readable, no locks required)</a:t>
            </a:r>
          </a:p>
          <a:p>
            <a:pPr lvl="2"/>
            <a:r>
              <a:rPr lang="en-US" dirty="0"/>
              <a:t>This frame’s state (actively being updated)</a:t>
            </a:r>
          </a:p>
        </p:txBody>
      </p:sp>
      <p:sp>
        <p:nvSpPr>
          <p:cNvPr id="4" name="Footer Placeholder 3">
            <a:extLst>
              <a:ext uri="{FF2B5EF4-FFF2-40B4-BE49-F238E27FC236}">
                <a16:creationId xmlns="" xmlns:a16="http://schemas.microsoft.com/office/drawing/2014/main" id="{0D064D7E-575D-4884-9FCE-59F23E949A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3951707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Thumb</a:t>
            </a:r>
          </a:p>
        </p:txBody>
      </p:sp>
      <p:sp>
        <p:nvSpPr>
          <p:cNvPr id="3" name="Content Placeholder 2"/>
          <p:cNvSpPr>
            <a:spLocks noGrp="1"/>
          </p:cNvSpPr>
          <p:nvPr>
            <p:ph idx="1"/>
          </p:nvPr>
        </p:nvSpPr>
        <p:spPr/>
        <p:txBody>
          <a:bodyPr>
            <a:normAutofit/>
          </a:bodyPr>
          <a:lstStyle/>
          <a:p>
            <a:r>
              <a:rPr lang="en-US" dirty="0"/>
              <a:t>Prefer </a:t>
            </a:r>
            <a:r>
              <a:rPr lang="en-US" b="1" dirty="0"/>
              <a:t>immutable</a:t>
            </a:r>
            <a:r>
              <a:rPr lang="en-US" dirty="0"/>
              <a:t> data</a:t>
            </a:r>
          </a:p>
          <a:p>
            <a:pPr lvl="1"/>
            <a:r>
              <a:rPr lang="en-US" b="1" dirty="0"/>
              <a:t>Feed data forward </a:t>
            </a:r>
            <a:r>
              <a:rPr lang="en-US" dirty="0"/>
              <a:t>rather than </a:t>
            </a:r>
            <a:r>
              <a:rPr lang="en-US" b="1" dirty="0"/>
              <a:t>mutating</a:t>
            </a:r>
            <a:r>
              <a:rPr lang="en-US" dirty="0"/>
              <a:t> it in place</a:t>
            </a:r>
          </a:p>
          <a:p>
            <a:pPr lvl="1"/>
            <a:r>
              <a:rPr lang="en-US" dirty="0"/>
              <a:t>More copying, yes, but that cost is less than sync costs</a:t>
            </a:r>
          </a:p>
          <a:p>
            <a:pPr lvl="1"/>
            <a:r>
              <a:rPr lang="en-US" dirty="0"/>
              <a:t>And it’s a </a:t>
            </a:r>
            <a:r>
              <a:rPr lang="en-US" b="1" i="1" dirty="0"/>
              <a:t>lot</a:t>
            </a:r>
            <a:r>
              <a:rPr lang="en-US" dirty="0"/>
              <a:t> easier to </a:t>
            </a:r>
            <a:r>
              <a:rPr lang="en-US" b="1" dirty="0"/>
              <a:t>reason about</a:t>
            </a:r>
            <a:r>
              <a:rPr lang="en-US" dirty="0"/>
              <a:t>!</a:t>
            </a:r>
          </a:p>
          <a:p>
            <a:pPr lvl="1"/>
            <a:r>
              <a:rPr lang="en-US" dirty="0"/>
              <a:t>This is why </a:t>
            </a:r>
            <a:r>
              <a:rPr lang="en-US" b="1" dirty="0"/>
              <a:t>functional programming languages </a:t>
            </a:r>
            <a:r>
              <a:rPr lang="en-US" dirty="0"/>
              <a:t>are good for concurrency!</a:t>
            </a:r>
          </a:p>
          <a:p>
            <a:pPr lvl="2"/>
            <a:r>
              <a:rPr lang="en-US" dirty="0"/>
              <a:t>e.g., Lisp/Scheme, Haskell, F#</a:t>
            </a:r>
          </a:p>
          <a:p>
            <a:pPr lvl="2"/>
            <a:r>
              <a:rPr lang="en-US" dirty="0"/>
              <a:t>But you can program in </a:t>
            </a:r>
            <a:r>
              <a:rPr lang="en-US" b="1" dirty="0"/>
              <a:t>functional style </a:t>
            </a:r>
            <a:r>
              <a:rPr lang="en-US" dirty="0"/>
              <a:t>in any language</a:t>
            </a:r>
          </a:p>
        </p:txBody>
      </p:sp>
      <p:sp>
        <p:nvSpPr>
          <p:cNvPr id="4" name="Footer Placeholder 3">
            <a:extLst>
              <a:ext uri="{FF2B5EF4-FFF2-40B4-BE49-F238E27FC236}">
                <a16:creationId xmlns="" xmlns:a16="http://schemas.microsoft.com/office/drawing/2014/main" id="{0BBCC35F-C02B-4DE8-8FC9-B2C5DCF02AC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1988341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BB2F7-6F96-478B-92F6-39552AFAA0CC}"/>
              </a:ext>
            </a:extLst>
          </p:cNvPr>
          <p:cNvSpPr>
            <a:spLocks noGrp="1"/>
          </p:cNvSpPr>
          <p:nvPr>
            <p:ph type="title"/>
          </p:nvPr>
        </p:nvSpPr>
        <p:spPr/>
        <p:txBody>
          <a:bodyPr/>
          <a:lstStyle/>
          <a:p>
            <a:r>
              <a:rPr lang="en-US" dirty="0"/>
              <a:t>Rules of Thumb</a:t>
            </a:r>
          </a:p>
        </p:txBody>
      </p:sp>
      <p:sp>
        <p:nvSpPr>
          <p:cNvPr id="3" name="Content Placeholder 2">
            <a:extLst>
              <a:ext uri="{FF2B5EF4-FFF2-40B4-BE49-F238E27FC236}">
                <a16:creationId xmlns="" xmlns:a16="http://schemas.microsoft.com/office/drawing/2014/main" id="{96C664FE-2BE0-4F09-8B3E-E7053BFB7374}"/>
              </a:ext>
            </a:extLst>
          </p:cNvPr>
          <p:cNvSpPr>
            <a:spLocks noGrp="1"/>
          </p:cNvSpPr>
          <p:nvPr>
            <p:ph idx="1"/>
          </p:nvPr>
        </p:nvSpPr>
        <p:spPr/>
        <p:txBody>
          <a:bodyPr/>
          <a:lstStyle/>
          <a:p>
            <a:r>
              <a:rPr lang="en-US" dirty="0"/>
              <a:t>Think in terms of </a:t>
            </a:r>
            <a:r>
              <a:rPr lang="en-US" b="1" dirty="0"/>
              <a:t>asynchronous</a:t>
            </a:r>
            <a:r>
              <a:rPr lang="en-US" dirty="0"/>
              <a:t> operations</a:t>
            </a:r>
          </a:p>
          <a:p>
            <a:pPr lvl="1"/>
            <a:r>
              <a:rPr lang="en-US" dirty="0"/>
              <a:t>Kick off a request now…</a:t>
            </a:r>
          </a:p>
          <a:p>
            <a:pPr lvl="1"/>
            <a:r>
              <a:rPr lang="en-US" dirty="0"/>
              <a:t>… get the results later</a:t>
            </a:r>
          </a:p>
          <a:p>
            <a:pPr lvl="1"/>
            <a:r>
              <a:rPr lang="en-US" dirty="0"/>
              <a:t>Requires </a:t>
            </a:r>
            <a:r>
              <a:rPr lang="en-US" b="1" dirty="0"/>
              <a:t>refactoring</a:t>
            </a:r>
            <a:r>
              <a:rPr lang="en-US" dirty="0"/>
              <a:t> of synchronous code (common in single-threaded programs) to operate asynchronously</a:t>
            </a:r>
          </a:p>
        </p:txBody>
      </p:sp>
      <p:sp>
        <p:nvSpPr>
          <p:cNvPr id="4" name="Footer Placeholder 3">
            <a:extLst>
              <a:ext uri="{FF2B5EF4-FFF2-40B4-BE49-F238E27FC236}">
                <a16:creationId xmlns="" xmlns:a16="http://schemas.microsoft.com/office/drawing/2014/main" id="{1AF74B92-795F-45CC-A7E0-A0C5358CDEB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6126226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BB2F7-6F96-478B-92F6-39552AFAA0CC}"/>
              </a:ext>
            </a:extLst>
          </p:cNvPr>
          <p:cNvSpPr>
            <a:spLocks noGrp="1"/>
          </p:cNvSpPr>
          <p:nvPr>
            <p:ph type="title"/>
          </p:nvPr>
        </p:nvSpPr>
        <p:spPr/>
        <p:txBody>
          <a:bodyPr/>
          <a:lstStyle/>
          <a:p>
            <a:r>
              <a:rPr lang="en-US" dirty="0"/>
              <a:t>Rules of Thumb</a:t>
            </a:r>
          </a:p>
        </p:txBody>
      </p:sp>
      <p:sp>
        <p:nvSpPr>
          <p:cNvPr id="3" name="Content Placeholder 2">
            <a:extLst>
              <a:ext uri="{FF2B5EF4-FFF2-40B4-BE49-F238E27FC236}">
                <a16:creationId xmlns="" xmlns:a16="http://schemas.microsoft.com/office/drawing/2014/main" id="{96C664FE-2BE0-4F09-8B3E-E7053BFB7374}"/>
              </a:ext>
            </a:extLst>
          </p:cNvPr>
          <p:cNvSpPr>
            <a:spLocks noGrp="1"/>
          </p:cNvSpPr>
          <p:nvPr>
            <p:ph idx="1"/>
          </p:nvPr>
        </p:nvSpPr>
        <p:spPr/>
        <p:txBody>
          <a:bodyPr/>
          <a:lstStyle/>
          <a:p>
            <a:r>
              <a:rPr lang="en-US" dirty="0"/>
              <a:t>Think in terms of </a:t>
            </a:r>
            <a:r>
              <a:rPr lang="en-US" b="1" dirty="0"/>
              <a:t>transactions</a:t>
            </a:r>
          </a:p>
          <a:p>
            <a:pPr lvl="1"/>
            <a:r>
              <a:rPr lang="en-US" dirty="0"/>
              <a:t>A transaction may complete successfully…</a:t>
            </a:r>
          </a:p>
          <a:p>
            <a:pPr lvl="1"/>
            <a:r>
              <a:rPr lang="en-US" dirty="0"/>
              <a:t>… or it might fail, be rolled back, and re-tried</a:t>
            </a:r>
          </a:p>
          <a:p>
            <a:pPr lvl="1"/>
            <a:r>
              <a:rPr lang="en-US" dirty="0"/>
              <a:t>Designing this way opens the door to lock-free algorithms</a:t>
            </a:r>
          </a:p>
          <a:p>
            <a:r>
              <a:rPr lang="en-US" dirty="0"/>
              <a:t>Prepare the transaction </a:t>
            </a:r>
            <a:r>
              <a:rPr lang="en-US" b="1" dirty="0"/>
              <a:t>locally</a:t>
            </a:r>
            <a:r>
              <a:rPr lang="en-US" dirty="0"/>
              <a:t> (can be time-consuming)…</a:t>
            </a:r>
          </a:p>
          <a:p>
            <a:pPr lvl="1"/>
            <a:r>
              <a:rPr lang="en-US" dirty="0"/>
              <a:t>… then “</a:t>
            </a:r>
            <a:r>
              <a:rPr lang="en-US" b="1" dirty="0"/>
              <a:t>publish</a:t>
            </a:r>
            <a:r>
              <a:rPr lang="en-US" dirty="0"/>
              <a:t>” it in one brief (possibly lock-free) concurrent operation</a:t>
            </a:r>
          </a:p>
          <a:p>
            <a:pPr lvl="1"/>
            <a:r>
              <a:rPr lang="en-US" dirty="0"/>
              <a:t>Again, </a:t>
            </a:r>
            <a:r>
              <a:rPr lang="en-US" i="1" dirty="0"/>
              <a:t>minimize</a:t>
            </a:r>
            <a:r>
              <a:rPr lang="en-US" dirty="0"/>
              <a:t> duration of critical sections!</a:t>
            </a:r>
          </a:p>
        </p:txBody>
      </p:sp>
      <p:sp>
        <p:nvSpPr>
          <p:cNvPr id="4" name="Footer Placeholder 3">
            <a:extLst>
              <a:ext uri="{FF2B5EF4-FFF2-40B4-BE49-F238E27FC236}">
                <a16:creationId xmlns="" xmlns:a16="http://schemas.microsoft.com/office/drawing/2014/main" id="{44A0AE5F-E889-49C8-8E84-33827A2D66E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2993269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57FF2F-4F1B-4D23-A9A5-0D436FC5CE47}"/>
              </a:ext>
            </a:extLst>
          </p:cNvPr>
          <p:cNvSpPr>
            <a:spLocks noGrp="1"/>
          </p:cNvSpPr>
          <p:nvPr>
            <p:ph type="title"/>
          </p:nvPr>
        </p:nvSpPr>
        <p:spPr/>
        <p:txBody>
          <a:bodyPr/>
          <a:lstStyle/>
          <a:p>
            <a:r>
              <a:rPr lang="en-US" dirty="0"/>
              <a:t>Rules of Thumb</a:t>
            </a:r>
          </a:p>
        </p:txBody>
      </p:sp>
      <p:sp>
        <p:nvSpPr>
          <p:cNvPr id="3" name="Content Placeholder 2">
            <a:extLst>
              <a:ext uri="{FF2B5EF4-FFF2-40B4-BE49-F238E27FC236}">
                <a16:creationId xmlns="" xmlns:a16="http://schemas.microsoft.com/office/drawing/2014/main" id="{4C82DCAC-F33F-4793-BB2B-EF21F18D0BC9}"/>
              </a:ext>
            </a:extLst>
          </p:cNvPr>
          <p:cNvSpPr>
            <a:spLocks noGrp="1"/>
          </p:cNvSpPr>
          <p:nvPr>
            <p:ph idx="1"/>
          </p:nvPr>
        </p:nvSpPr>
        <p:spPr/>
        <p:txBody>
          <a:bodyPr>
            <a:normAutofit lnSpcReduction="10000"/>
          </a:bodyPr>
          <a:lstStyle/>
          <a:p>
            <a:r>
              <a:rPr lang="en-US" dirty="0"/>
              <a:t>Know your </a:t>
            </a:r>
            <a:r>
              <a:rPr lang="en-US" b="1" dirty="0"/>
              <a:t>hardware</a:t>
            </a:r>
            <a:endParaRPr lang="en-US" dirty="0"/>
          </a:p>
          <a:p>
            <a:pPr lvl="1"/>
            <a:r>
              <a:rPr lang="en-US" dirty="0"/>
              <a:t>A sequential CPU without pipelining has a sync point after every instruction</a:t>
            </a:r>
          </a:p>
          <a:p>
            <a:pPr lvl="2"/>
            <a:r>
              <a:rPr lang="en-US" dirty="0"/>
              <a:t>Concurrent programming becomes trivial!</a:t>
            </a:r>
          </a:p>
          <a:p>
            <a:pPr lvl="1"/>
            <a:r>
              <a:rPr lang="en-US" dirty="0"/>
              <a:t>Compiler optimizations and OOO execution </a:t>
            </a:r>
            <a:r>
              <a:rPr lang="en-US" b="1" dirty="0"/>
              <a:t>guarantee</a:t>
            </a:r>
            <a:r>
              <a:rPr lang="en-US" dirty="0"/>
              <a:t> </a:t>
            </a:r>
            <a:r>
              <a:rPr lang="en-US" b="1" dirty="0"/>
              <a:t>correctness</a:t>
            </a:r>
            <a:r>
              <a:rPr lang="en-US" dirty="0"/>
              <a:t> only for a </a:t>
            </a:r>
            <a:r>
              <a:rPr lang="en-US" b="1" i="1" dirty="0"/>
              <a:t>sequential</a:t>
            </a:r>
            <a:r>
              <a:rPr lang="en-US" dirty="0"/>
              <a:t> program</a:t>
            </a:r>
          </a:p>
          <a:p>
            <a:pPr lvl="2"/>
            <a:r>
              <a:rPr lang="en-US" dirty="0"/>
              <a:t>Concurrency requires programmer intervention!</a:t>
            </a:r>
          </a:p>
          <a:p>
            <a:pPr lvl="1"/>
            <a:r>
              <a:rPr lang="en-US" dirty="0"/>
              <a:t>You can’t be more concurrent than your HW allows</a:t>
            </a:r>
          </a:p>
          <a:p>
            <a:pPr lvl="2"/>
            <a:r>
              <a:rPr lang="en-US" dirty="0"/>
              <a:t>CPU time is discrete, not continuous</a:t>
            </a:r>
          </a:p>
          <a:p>
            <a:pPr lvl="2"/>
            <a:r>
              <a:rPr lang="en-US" dirty="0"/>
              <a:t>Clock rate defines minimum time quantum</a:t>
            </a:r>
          </a:p>
          <a:p>
            <a:pPr lvl="2"/>
            <a:r>
              <a:rPr lang="en-US" dirty="0"/>
              <a:t>What synchronization tools does the CPU provide? (CAS, LL/SS, memory barriers)</a:t>
            </a:r>
          </a:p>
        </p:txBody>
      </p:sp>
      <p:sp>
        <p:nvSpPr>
          <p:cNvPr id="4" name="Footer Placeholder 3">
            <a:extLst>
              <a:ext uri="{FF2B5EF4-FFF2-40B4-BE49-F238E27FC236}">
                <a16:creationId xmlns="" xmlns:a16="http://schemas.microsoft.com/office/drawing/2014/main" id="{D990062C-17BB-46B5-82A5-400432DF81B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0845171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57FF2F-4F1B-4D23-A9A5-0D436FC5CE47}"/>
              </a:ext>
            </a:extLst>
          </p:cNvPr>
          <p:cNvSpPr>
            <a:spLocks noGrp="1"/>
          </p:cNvSpPr>
          <p:nvPr>
            <p:ph type="title"/>
          </p:nvPr>
        </p:nvSpPr>
        <p:spPr/>
        <p:txBody>
          <a:bodyPr/>
          <a:lstStyle/>
          <a:p>
            <a:r>
              <a:rPr lang="en-US" dirty="0"/>
              <a:t>Rules of Thumb</a:t>
            </a:r>
          </a:p>
        </p:txBody>
      </p:sp>
      <p:sp>
        <p:nvSpPr>
          <p:cNvPr id="3" name="Content Placeholder 2">
            <a:extLst>
              <a:ext uri="{FF2B5EF4-FFF2-40B4-BE49-F238E27FC236}">
                <a16:creationId xmlns="" xmlns:a16="http://schemas.microsoft.com/office/drawing/2014/main" id="{4C82DCAC-F33F-4793-BB2B-EF21F18D0BC9}"/>
              </a:ext>
            </a:extLst>
          </p:cNvPr>
          <p:cNvSpPr>
            <a:spLocks noGrp="1"/>
          </p:cNvSpPr>
          <p:nvPr>
            <p:ph idx="1"/>
          </p:nvPr>
        </p:nvSpPr>
        <p:spPr/>
        <p:txBody>
          <a:bodyPr>
            <a:normAutofit lnSpcReduction="10000"/>
          </a:bodyPr>
          <a:lstStyle/>
          <a:p>
            <a:r>
              <a:rPr lang="en-US" dirty="0"/>
              <a:t>Know your </a:t>
            </a:r>
            <a:r>
              <a:rPr lang="en-US" b="1" dirty="0"/>
              <a:t>hardware</a:t>
            </a:r>
            <a:endParaRPr lang="en-US" dirty="0"/>
          </a:p>
          <a:p>
            <a:pPr lvl="1"/>
            <a:r>
              <a:rPr lang="en-US" dirty="0"/>
              <a:t>Understand how the various </a:t>
            </a:r>
            <a:r>
              <a:rPr lang="en-US" b="1" dirty="0"/>
              <a:t>synchronization primitives </a:t>
            </a:r>
            <a:r>
              <a:rPr lang="en-US" dirty="0"/>
              <a:t>work under the hood</a:t>
            </a:r>
          </a:p>
          <a:p>
            <a:pPr lvl="2"/>
            <a:r>
              <a:rPr lang="en-US" dirty="0"/>
              <a:t>Know the relative costs of different kinds of prims</a:t>
            </a:r>
          </a:p>
          <a:p>
            <a:pPr lvl="2"/>
            <a:r>
              <a:rPr lang="en-US" dirty="0"/>
              <a:t>e.g., knowing that </a:t>
            </a:r>
            <a:r>
              <a:rPr lang="en-US" dirty="0" err="1"/>
              <a:t>CriticalSection</a:t>
            </a:r>
            <a:r>
              <a:rPr lang="en-US" dirty="0"/>
              <a:t> is cheaper than Mutex on Windows</a:t>
            </a:r>
          </a:p>
          <a:p>
            <a:pPr lvl="1"/>
            <a:r>
              <a:rPr lang="en-US" dirty="0"/>
              <a:t>Know how your target compiler, CPU does </a:t>
            </a:r>
            <a:r>
              <a:rPr lang="en-US" b="1" dirty="0"/>
              <a:t>pipelining</a:t>
            </a:r>
            <a:r>
              <a:rPr lang="en-US" dirty="0"/>
              <a:t>, </a:t>
            </a:r>
            <a:r>
              <a:rPr lang="en-US" b="1" dirty="0"/>
              <a:t>OOO execution</a:t>
            </a:r>
            <a:r>
              <a:rPr lang="en-US" dirty="0"/>
              <a:t>, </a:t>
            </a:r>
            <a:r>
              <a:rPr lang="en-US" b="1" dirty="0"/>
              <a:t>speculative exec </a:t>
            </a:r>
            <a:r>
              <a:rPr lang="en-US" dirty="0"/>
              <a:t>/ </a:t>
            </a:r>
            <a:r>
              <a:rPr lang="en-US" b="1" dirty="0"/>
              <a:t>branch prediction</a:t>
            </a:r>
          </a:p>
          <a:p>
            <a:pPr lvl="2"/>
            <a:r>
              <a:rPr lang="en-US" dirty="0"/>
              <a:t>Can code to avoid pitfalls of these systems</a:t>
            </a:r>
          </a:p>
          <a:p>
            <a:pPr lvl="1"/>
            <a:r>
              <a:rPr lang="en-US" dirty="0"/>
              <a:t>For max performance, it’s useful to know how to write </a:t>
            </a:r>
            <a:r>
              <a:rPr lang="en-US" b="1" dirty="0"/>
              <a:t>lock-free</a:t>
            </a:r>
            <a:r>
              <a:rPr lang="en-US" dirty="0"/>
              <a:t> concurrent operations</a:t>
            </a:r>
          </a:p>
          <a:p>
            <a:pPr lvl="2"/>
            <a:r>
              <a:rPr lang="en-US" dirty="0"/>
              <a:t>Spin locks, lock-free counters, lock-free queues, …</a:t>
            </a:r>
          </a:p>
        </p:txBody>
      </p:sp>
      <p:sp>
        <p:nvSpPr>
          <p:cNvPr id="4" name="Footer Placeholder 3">
            <a:extLst>
              <a:ext uri="{FF2B5EF4-FFF2-40B4-BE49-F238E27FC236}">
                <a16:creationId xmlns="" xmlns:a16="http://schemas.microsoft.com/office/drawing/2014/main" id="{18C24F3A-DF3C-4D16-8696-8A66597319F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89113773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Lock-Free Programming</a:t>
            </a:r>
          </a:p>
        </p:txBody>
      </p:sp>
      <p:sp>
        <p:nvSpPr>
          <p:cNvPr id="5" name="Text Placeholder 4"/>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4F49B292-44E8-4105-A244-8561B61C40D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1135539"/>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Synchronization</a:t>
            </a:r>
          </a:p>
        </p:txBody>
      </p:sp>
      <p:sp>
        <p:nvSpPr>
          <p:cNvPr id="3" name="Content Placeholder 2"/>
          <p:cNvSpPr>
            <a:spLocks noGrp="1"/>
          </p:cNvSpPr>
          <p:nvPr>
            <p:ph idx="1"/>
          </p:nvPr>
        </p:nvSpPr>
        <p:spPr/>
        <p:txBody>
          <a:bodyPr>
            <a:normAutofit fontScale="92500" lnSpcReduction="10000"/>
          </a:bodyPr>
          <a:lstStyle/>
          <a:p>
            <a:r>
              <a:rPr lang="en-US" dirty="0"/>
              <a:t>The </a:t>
            </a:r>
            <a:r>
              <a:rPr lang="en-US" b="1" dirty="0"/>
              <a:t>cost</a:t>
            </a:r>
            <a:r>
              <a:rPr lang="en-US" dirty="0"/>
              <a:t> of a </a:t>
            </a:r>
            <a:r>
              <a:rPr lang="en-US" dirty="0" err="1"/>
              <a:t>mutex</a:t>
            </a:r>
            <a:r>
              <a:rPr lang="en-US" dirty="0"/>
              <a:t> lock can be high</a:t>
            </a:r>
          </a:p>
          <a:p>
            <a:pPr lvl="1"/>
            <a:r>
              <a:rPr lang="is-IS" dirty="0"/>
              <a:t>… even in the </a:t>
            </a:r>
            <a:r>
              <a:rPr lang="is-IS" b="1" dirty="0"/>
              <a:t>no-contention case</a:t>
            </a:r>
          </a:p>
          <a:p>
            <a:pPr lvl="1"/>
            <a:r>
              <a:rPr lang="is-IS" dirty="0"/>
              <a:t>i.e., when no other thread is competing for the lock</a:t>
            </a:r>
          </a:p>
          <a:p>
            <a:r>
              <a:rPr lang="is-IS" dirty="0"/>
              <a:t>High cost is due to:</a:t>
            </a:r>
          </a:p>
          <a:p>
            <a:pPr lvl="1"/>
            <a:r>
              <a:rPr lang="is-IS" b="1" dirty="0"/>
              <a:t>Pipeline stall </a:t>
            </a:r>
            <a:r>
              <a:rPr lang="is-IS" dirty="0"/>
              <a:t>introduced in order to sync</a:t>
            </a:r>
          </a:p>
          <a:p>
            <a:pPr lvl="1"/>
            <a:r>
              <a:rPr lang="is-IS" b="1" dirty="0"/>
              <a:t>Cache coherency systems</a:t>
            </a:r>
            <a:r>
              <a:rPr lang="is-IS" dirty="0"/>
              <a:t> are also impacted</a:t>
            </a:r>
          </a:p>
          <a:p>
            <a:pPr lvl="2"/>
            <a:r>
              <a:rPr lang="is-IS" dirty="0"/>
              <a:t>Memory barriers</a:t>
            </a:r>
          </a:p>
          <a:p>
            <a:pPr lvl="1"/>
            <a:r>
              <a:rPr lang="is-IS" b="1" dirty="0"/>
              <a:t>Context switch </a:t>
            </a:r>
            <a:r>
              <a:rPr lang="is-IS" dirty="0"/>
              <a:t>into </a:t>
            </a:r>
            <a:r>
              <a:rPr lang="is-IS" b="1" dirty="0"/>
              <a:t>kernel</a:t>
            </a:r>
            <a:r>
              <a:rPr lang="is-IS" dirty="0"/>
              <a:t> </a:t>
            </a:r>
            <a:r>
              <a:rPr lang="is-IS" b="1" dirty="0"/>
              <a:t>space</a:t>
            </a:r>
            <a:r>
              <a:rPr lang="is-IS" dirty="0"/>
              <a:t> to mutate the lock</a:t>
            </a:r>
          </a:p>
          <a:p>
            <a:pPr lvl="2"/>
            <a:r>
              <a:rPr lang="is-IS" dirty="0"/>
              <a:t>2,000 cycles just to get into ring 0...</a:t>
            </a:r>
          </a:p>
          <a:p>
            <a:pPr lvl="2"/>
            <a:r>
              <a:rPr lang="is-IS" dirty="0"/>
              <a:t>often 5,000 cycles for context switch</a:t>
            </a:r>
          </a:p>
          <a:p>
            <a:pPr lvl="2"/>
            <a:r>
              <a:rPr lang="is-IS" dirty="0"/>
              <a:t>which means 10,000 cycles there and back!</a:t>
            </a:r>
          </a:p>
        </p:txBody>
      </p:sp>
      <p:sp>
        <p:nvSpPr>
          <p:cNvPr id="4" name="Footer Placeholder 3">
            <a:extLst>
              <a:ext uri="{FF2B5EF4-FFF2-40B4-BE49-F238E27FC236}">
                <a16:creationId xmlns="" xmlns:a16="http://schemas.microsoft.com/office/drawing/2014/main" id="{E1E1EA31-F6F3-469E-A28C-940FEA3C247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52065012"/>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9D5EDF-29C5-4A32-80C7-CF384A96FBAE}"/>
              </a:ext>
            </a:extLst>
          </p:cNvPr>
          <p:cNvSpPr>
            <a:spLocks noGrp="1"/>
          </p:cNvSpPr>
          <p:nvPr>
            <p:ph type="title"/>
          </p:nvPr>
        </p:nvSpPr>
        <p:spPr/>
        <p:txBody>
          <a:bodyPr/>
          <a:lstStyle/>
          <a:p>
            <a:r>
              <a:rPr lang="en-US" dirty="0"/>
              <a:t>Cost of Synchronization</a:t>
            </a:r>
          </a:p>
        </p:txBody>
      </p:sp>
      <p:sp>
        <p:nvSpPr>
          <p:cNvPr id="3" name="Content Placeholder 2">
            <a:extLst>
              <a:ext uri="{FF2B5EF4-FFF2-40B4-BE49-F238E27FC236}">
                <a16:creationId xmlns="" xmlns:a16="http://schemas.microsoft.com/office/drawing/2014/main" id="{ACA8B9A5-2918-41E7-A73B-6ACC1C0A4B3A}"/>
              </a:ext>
            </a:extLst>
          </p:cNvPr>
          <p:cNvSpPr>
            <a:spLocks noGrp="1"/>
          </p:cNvSpPr>
          <p:nvPr>
            <p:ph idx="1"/>
          </p:nvPr>
        </p:nvSpPr>
        <p:spPr/>
        <p:txBody>
          <a:bodyPr/>
          <a:lstStyle/>
          <a:p>
            <a:r>
              <a:rPr lang="is-IS" dirty="0"/>
              <a:t>Impossible to avoid pipeline stalls and memory barrier costs</a:t>
            </a:r>
          </a:p>
          <a:p>
            <a:r>
              <a:rPr lang="is-IS" dirty="0"/>
              <a:t>But it </a:t>
            </a:r>
            <a:r>
              <a:rPr lang="is-IS" b="1" i="1" dirty="0"/>
              <a:t>is</a:t>
            </a:r>
            <a:r>
              <a:rPr lang="is-IS" dirty="0"/>
              <a:t> possible to </a:t>
            </a:r>
            <a:r>
              <a:rPr lang="is-IS" b="1" dirty="0"/>
              <a:t>avoid context switch costs</a:t>
            </a:r>
            <a:r>
              <a:rPr lang="is-IS" dirty="0"/>
              <a:t>...</a:t>
            </a:r>
            <a:endParaRPr lang="en-US" dirty="0"/>
          </a:p>
        </p:txBody>
      </p:sp>
      <p:sp>
        <p:nvSpPr>
          <p:cNvPr id="4" name="Footer Placeholder 3">
            <a:extLst>
              <a:ext uri="{FF2B5EF4-FFF2-40B4-BE49-F238E27FC236}">
                <a16:creationId xmlns="" xmlns:a16="http://schemas.microsoft.com/office/drawing/2014/main" id="{1DE18546-E0E7-4C86-B4F7-7EBE77CE99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72941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Nonuniform</a:t>
            </a:r>
            <a:r>
              <a:rPr lang="en-US" dirty="0"/>
              <a:t> Memory Access (NUMA)</a:t>
            </a:r>
          </a:p>
        </p:txBody>
      </p:sp>
      <p:sp>
        <p:nvSpPr>
          <p:cNvPr id="8" name="Content Placeholder 7"/>
          <p:cNvSpPr>
            <a:spLocks noGrp="1"/>
          </p:cNvSpPr>
          <p:nvPr>
            <p:ph idx="1"/>
          </p:nvPr>
        </p:nvSpPr>
        <p:spPr/>
        <p:txBody>
          <a:bodyPr/>
          <a:lstStyle/>
          <a:p>
            <a:r>
              <a:rPr lang="en-US" dirty="0"/>
              <a:t>PS2 architecture, showing scratchpad (SPR)</a:t>
            </a:r>
          </a:p>
        </p:txBody>
      </p:sp>
      <p:pic>
        <p:nvPicPr>
          <p:cNvPr id="4" name="Picture 3"/>
          <p:cNvPicPr>
            <a:picLocks noChangeAspect="1"/>
          </p:cNvPicPr>
          <p:nvPr/>
        </p:nvPicPr>
        <p:blipFill>
          <a:blip r:embed="rId2"/>
          <a:stretch>
            <a:fillRect/>
          </a:stretch>
        </p:blipFill>
        <p:spPr>
          <a:xfrm>
            <a:off x="779463" y="2819080"/>
            <a:ext cx="7747000" cy="3048000"/>
          </a:xfrm>
          <a:prstGeom prst="rect">
            <a:avLst/>
          </a:prstGeom>
        </p:spPr>
      </p:pic>
      <p:sp>
        <p:nvSpPr>
          <p:cNvPr id="6" name="Rounded Rectangle 5"/>
          <p:cNvSpPr/>
          <p:nvPr/>
        </p:nvSpPr>
        <p:spPr>
          <a:xfrm>
            <a:off x="1703001" y="3382093"/>
            <a:ext cx="1616406" cy="606179"/>
          </a:xfrm>
          <a:prstGeom prst="roundRect">
            <a:avLst/>
          </a:prstGeom>
          <a:noFill/>
          <a:ln w="76200">
            <a:solidFill>
              <a:schemeClr val="accent1">
                <a:shade val="95000"/>
                <a:satMod val="105000"/>
                <a:alpha val="5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 xmlns:a16="http://schemas.microsoft.com/office/drawing/2014/main" id="{74A3EE83-DEBE-4249-BF92-52F2AE74503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441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Synchronization</a:t>
            </a:r>
          </a:p>
        </p:txBody>
      </p:sp>
      <p:sp>
        <p:nvSpPr>
          <p:cNvPr id="3" name="Content Placeholder 2"/>
          <p:cNvSpPr>
            <a:spLocks noGrp="1"/>
          </p:cNvSpPr>
          <p:nvPr>
            <p:ph idx="1"/>
          </p:nvPr>
        </p:nvSpPr>
        <p:spPr/>
        <p:txBody>
          <a:bodyPr>
            <a:normAutofit fontScale="92500" lnSpcReduction="10000"/>
          </a:bodyPr>
          <a:lstStyle/>
          <a:p>
            <a:r>
              <a:rPr lang="en-US" dirty="0"/>
              <a:t>The key is to figure out how to synchronize multiple threads while remaining in user space</a:t>
            </a:r>
          </a:p>
          <a:p>
            <a:pPr lvl="1"/>
            <a:r>
              <a:rPr lang="en-US" dirty="0"/>
              <a:t>No context switch into kernel space</a:t>
            </a:r>
          </a:p>
          <a:p>
            <a:r>
              <a:rPr lang="en-US" dirty="0"/>
              <a:t>Solution: </a:t>
            </a:r>
            <a:r>
              <a:rPr lang="en-US" b="1" dirty="0"/>
              <a:t>Lock-free </a:t>
            </a:r>
            <a:r>
              <a:rPr lang="en-US" dirty="0"/>
              <a:t>algorithms</a:t>
            </a:r>
          </a:p>
          <a:p>
            <a:r>
              <a:rPr lang="en-US" dirty="0"/>
              <a:t>Important: There’s still a sync point going on!</a:t>
            </a:r>
          </a:p>
          <a:p>
            <a:pPr lvl="1"/>
            <a:r>
              <a:rPr lang="en-US" dirty="0"/>
              <a:t>Not really lock-free in that sense</a:t>
            </a:r>
          </a:p>
          <a:p>
            <a:pPr lvl="1"/>
            <a:r>
              <a:rPr lang="en-US" dirty="0"/>
              <a:t>But:</a:t>
            </a:r>
          </a:p>
          <a:p>
            <a:pPr lvl="2"/>
            <a:r>
              <a:rPr lang="en-US" dirty="0"/>
              <a:t>The lock is performed in </a:t>
            </a:r>
            <a:r>
              <a:rPr lang="en-US" b="1" dirty="0"/>
              <a:t>user space</a:t>
            </a:r>
          </a:p>
          <a:p>
            <a:pPr lvl="2"/>
            <a:r>
              <a:rPr lang="en-US" dirty="0"/>
              <a:t>The lock is much </a:t>
            </a:r>
            <a:r>
              <a:rPr lang="en-US" b="1" dirty="0"/>
              <a:t>cheaper</a:t>
            </a:r>
            <a:r>
              <a:rPr lang="en-US" dirty="0"/>
              <a:t>, esp. in uncontended case</a:t>
            </a:r>
          </a:p>
          <a:p>
            <a:pPr lvl="2"/>
            <a:r>
              <a:rPr lang="en-US" dirty="0"/>
              <a:t>The </a:t>
            </a:r>
            <a:r>
              <a:rPr lang="en-US" b="1" dirty="0"/>
              <a:t>duration</a:t>
            </a:r>
            <a:r>
              <a:rPr lang="en-US" dirty="0"/>
              <a:t> of the lock is minimal (a few cycles)</a:t>
            </a:r>
          </a:p>
          <a:p>
            <a:pPr lvl="2"/>
            <a:r>
              <a:rPr lang="en-US" dirty="0"/>
              <a:t>Threads can </a:t>
            </a:r>
            <a:r>
              <a:rPr lang="en-US" b="1" dirty="0">
                <a:solidFill>
                  <a:schemeClr val="bg1"/>
                </a:solidFill>
              </a:rPr>
              <a:t>never</a:t>
            </a:r>
            <a:r>
              <a:rPr lang="en-US" dirty="0">
                <a:solidFill>
                  <a:schemeClr val="bg1"/>
                </a:solidFill>
              </a:rPr>
              <a:t> </a:t>
            </a:r>
            <a:r>
              <a:rPr lang="en-US" b="1" dirty="0">
                <a:solidFill>
                  <a:schemeClr val="bg1"/>
                </a:solidFill>
              </a:rPr>
              <a:t>go to sleep</a:t>
            </a:r>
            <a:r>
              <a:rPr lang="en-US" b="1" dirty="0"/>
              <a:t> </a:t>
            </a:r>
            <a:r>
              <a:rPr lang="en-US" dirty="0"/>
              <a:t>while </a:t>
            </a:r>
            <a:r>
              <a:rPr lang="en-US" b="1" dirty="0"/>
              <a:t>holding a lock</a:t>
            </a:r>
          </a:p>
        </p:txBody>
      </p:sp>
      <p:sp>
        <p:nvSpPr>
          <p:cNvPr id="4" name="Footer Placeholder 3">
            <a:extLst>
              <a:ext uri="{FF2B5EF4-FFF2-40B4-BE49-F238E27FC236}">
                <a16:creationId xmlns="" xmlns:a16="http://schemas.microsoft.com/office/drawing/2014/main" id="{F2800CB1-9941-4731-934D-DAC9CC1D55B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48798906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Non-Blocking Guarantees</a:t>
            </a:r>
          </a:p>
        </p:txBody>
      </p:sp>
      <p:sp>
        <p:nvSpPr>
          <p:cNvPr id="3" name="Content Placeholder 2"/>
          <p:cNvSpPr>
            <a:spLocks noGrp="1"/>
          </p:cNvSpPr>
          <p:nvPr>
            <p:ph idx="1"/>
          </p:nvPr>
        </p:nvSpPr>
        <p:spPr/>
        <p:txBody>
          <a:bodyPr/>
          <a:lstStyle/>
          <a:p>
            <a:r>
              <a:rPr lang="en-US" b="1" dirty="0"/>
              <a:t>Shared memory </a:t>
            </a:r>
            <a:r>
              <a:rPr lang="en-US" dirty="0"/>
              <a:t>concurrent algorithms can be placed into the following </a:t>
            </a:r>
            <a:r>
              <a:rPr lang="en-US" b="1" dirty="0"/>
              <a:t>categories</a:t>
            </a:r>
            <a:r>
              <a:rPr lang="en-US" dirty="0"/>
              <a:t>, in order of increasing “strength” of the guarantees they make</a:t>
            </a:r>
          </a:p>
          <a:p>
            <a:pPr lvl="1"/>
            <a:r>
              <a:rPr lang="en-US" b="1" dirty="0"/>
              <a:t>Lock-based</a:t>
            </a:r>
            <a:r>
              <a:rPr lang="en-US" dirty="0"/>
              <a:t>/</a:t>
            </a:r>
            <a:r>
              <a:rPr lang="en-US" b="1" dirty="0"/>
              <a:t>blocking</a:t>
            </a:r>
            <a:r>
              <a:rPr lang="en-US" dirty="0"/>
              <a:t> (least strong)</a:t>
            </a:r>
            <a:endParaRPr lang="en-US" b="1" dirty="0"/>
          </a:p>
          <a:p>
            <a:pPr lvl="1"/>
            <a:r>
              <a:rPr lang="en-US" b="1" dirty="0"/>
              <a:t>Obstruction-free</a:t>
            </a:r>
          </a:p>
          <a:p>
            <a:pPr lvl="1"/>
            <a:r>
              <a:rPr lang="en-US" b="1" dirty="0"/>
              <a:t>Lock-free</a:t>
            </a:r>
          </a:p>
          <a:p>
            <a:pPr lvl="1"/>
            <a:r>
              <a:rPr lang="en-US" b="1" dirty="0"/>
              <a:t>Wait-free</a:t>
            </a:r>
            <a:r>
              <a:rPr lang="en-US" dirty="0"/>
              <a:t> (strongest)</a:t>
            </a:r>
            <a:endParaRPr lang="en-US" b="1" dirty="0"/>
          </a:p>
        </p:txBody>
      </p:sp>
      <p:sp>
        <p:nvSpPr>
          <p:cNvPr id="4" name="Footer Placeholder 3">
            <a:extLst>
              <a:ext uri="{FF2B5EF4-FFF2-40B4-BE49-F238E27FC236}">
                <a16:creationId xmlns="" xmlns:a16="http://schemas.microsoft.com/office/drawing/2014/main" id="{42DE7D2F-6A14-4B4C-82A3-8143578512D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10375869"/>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Non-Blocking Guarantees</a:t>
            </a:r>
          </a:p>
        </p:txBody>
      </p:sp>
      <p:sp>
        <p:nvSpPr>
          <p:cNvPr id="3" name="Content Placeholder 2"/>
          <p:cNvSpPr>
            <a:spLocks noGrp="1"/>
          </p:cNvSpPr>
          <p:nvPr>
            <p:ph idx="1"/>
          </p:nvPr>
        </p:nvSpPr>
        <p:spPr/>
        <p:txBody>
          <a:bodyPr>
            <a:normAutofit lnSpcReduction="10000"/>
          </a:bodyPr>
          <a:lstStyle/>
          <a:p>
            <a:r>
              <a:rPr lang="en-US" b="1" dirty="0"/>
              <a:t>Lock-based</a:t>
            </a:r>
            <a:r>
              <a:rPr lang="en-US" dirty="0"/>
              <a:t>/</a:t>
            </a:r>
            <a:r>
              <a:rPr lang="en-US" b="1" dirty="0"/>
              <a:t>blocking</a:t>
            </a:r>
          </a:p>
          <a:p>
            <a:pPr lvl="1"/>
            <a:r>
              <a:rPr lang="en-US" dirty="0"/>
              <a:t>Individual threads may sleep for extended periods of time while waiting for a resource to become available</a:t>
            </a:r>
          </a:p>
          <a:p>
            <a:pPr lvl="1"/>
            <a:r>
              <a:rPr lang="en-US" dirty="0"/>
              <a:t>Subject to deadlock, </a:t>
            </a:r>
            <a:r>
              <a:rPr lang="en-US" dirty="0" err="1"/>
              <a:t>livelock</a:t>
            </a:r>
            <a:r>
              <a:rPr lang="en-US" dirty="0"/>
              <a:t>, etc.</a:t>
            </a:r>
          </a:p>
          <a:p>
            <a:r>
              <a:rPr lang="en-US" b="1" dirty="0"/>
              <a:t>Obstruction-free</a:t>
            </a:r>
          </a:p>
          <a:p>
            <a:pPr lvl="1"/>
            <a:r>
              <a:rPr lang="en-US" dirty="0"/>
              <a:t>A single thread will complete its operation in a bounded number of steps, assuming all other threads are blocked</a:t>
            </a:r>
          </a:p>
          <a:p>
            <a:pPr lvl="1"/>
            <a:r>
              <a:rPr lang="en-US" dirty="0"/>
              <a:t>Demands only that partially-complete transaction can be aborted and rolled back if interrupted by another thread</a:t>
            </a:r>
          </a:p>
          <a:p>
            <a:pPr lvl="1"/>
            <a:r>
              <a:rPr lang="en-US" dirty="0"/>
              <a:t>Lock-free is stronger and easier to achieve (obstruction-free is usually more like a </a:t>
            </a:r>
            <a:r>
              <a:rPr lang="en-US" b="1" dirty="0"/>
              <a:t>bug</a:t>
            </a:r>
            <a:r>
              <a:rPr lang="en-US" dirty="0"/>
              <a:t> in a lock-free algorithm!)</a:t>
            </a:r>
          </a:p>
        </p:txBody>
      </p:sp>
      <p:sp>
        <p:nvSpPr>
          <p:cNvPr id="4" name="Footer Placeholder 3">
            <a:extLst>
              <a:ext uri="{FF2B5EF4-FFF2-40B4-BE49-F238E27FC236}">
                <a16:creationId xmlns="" xmlns:a16="http://schemas.microsoft.com/office/drawing/2014/main" id="{6D63723A-E935-49D2-ACDD-A42CA490566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9639001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Non-Blocking Guarantees</a:t>
            </a:r>
          </a:p>
        </p:txBody>
      </p:sp>
      <p:sp>
        <p:nvSpPr>
          <p:cNvPr id="3" name="Content Placeholder 2"/>
          <p:cNvSpPr>
            <a:spLocks noGrp="1"/>
          </p:cNvSpPr>
          <p:nvPr>
            <p:ph idx="1"/>
          </p:nvPr>
        </p:nvSpPr>
        <p:spPr/>
        <p:txBody>
          <a:bodyPr>
            <a:normAutofit/>
          </a:bodyPr>
          <a:lstStyle/>
          <a:p>
            <a:r>
              <a:rPr lang="en-US" b="1" dirty="0"/>
              <a:t>Lock-free</a:t>
            </a:r>
          </a:p>
          <a:p>
            <a:pPr lvl="1"/>
            <a:r>
              <a:rPr lang="en-US" dirty="0"/>
              <a:t>No thread ever sleeps while waiting for a shared resource</a:t>
            </a:r>
          </a:p>
          <a:p>
            <a:pPr lvl="1"/>
            <a:r>
              <a:rPr lang="en-US" dirty="0"/>
              <a:t>Threads that fail to obtain access to a resource </a:t>
            </a:r>
            <a:r>
              <a:rPr lang="en-US" b="1" dirty="0"/>
              <a:t>fail</a:t>
            </a:r>
            <a:r>
              <a:rPr lang="en-US" dirty="0"/>
              <a:t> and </a:t>
            </a:r>
            <a:r>
              <a:rPr lang="en-US" b="1" dirty="0"/>
              <a:t>re-try</a:t>
            </a:r>
            <a:r>
              <a:rPr lang="en-US" dirty="0"/>
              <a:t>, </a:t>
            </a:r>
            <a:r>
              <a:rPr lang="en-US" i="1" dirty="0"/>
              <a:t>rather than sleeping</a:t>
            </a:r>
          </a:p>
          <a:p>
            <a:pPr lvl="1"/>
            <a:r>
              <a:rPr lang="en-US" dirty="0"/>
              <a:t>In other words, over a sufficiently long period of time at least one thread in the system can always make progress</a:t>
            </a:r>
          </a:p>
          <a:p>
            <a:pPr lvl="1"/>
            <a:r>
              <a:rPr lang="en-US" dirty="0"/>
              <a:t>Still subject to </a:t>
            </a:r>
            <a:r>
              <a:rPr lang="en-US" b="1" dirty="0"/>
              <a:t>starvation</a:t>
            </a:r>
            <a:r>
              <a:rPr lang="en-US" dirty="0"/>
              <a:t> problem</a:t>
            </a:r>
          </a:p>
          <a:p>
            <a:r>
              <a:rPr lang="en-US" b="1" dirty="0"/>
              <a:t>Wait-free</a:t>
            </a:r>
          </a:p>
          <a:p>
            <a:pPr lvl="1"/>
            <a:r>
              <a:rPr lang="en-US" dirty="0"/>
              <a:t>Adds </a:t>
            </a:r>
            <a:r>
              <a:rPr lang="en-US" b="1" dirty="0"/>
              <a:t>starvation-freedom </a:t>
            </a:r>
            <a:r>
              <a:rPr lang="en-US" dirty="0"/>
              <a:t>to the requirements of lock-freedom</a:t>
            </a:r>
          </a:p>
        </p:txBody>
      </p:sp>
      <p:sp>
        <p:nvSpPr>
          <p:cNvPr id="4" name="Footer Placeholder 3">
            <a:extLst>
              <a:ext uri="{FF2B5EF4-FFF2-40B4-BE49-F238E27FC236}">
                <a16:creationId xmlns="" xmlns:a16="http://schemas.microsoft.com/office/drawing/2014/main" id="{A958F69E-8B2D-47B5-A69E-88908D485AD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9361509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57FF2F-4F1B-4D23-A9A5-0D436FC5CE47}"/>
              </a:ext>
            </a:extLst>
          </p:cNvPr>
          <p:cNvSpPr>
            <a:spLocks noGrp="1"/>
          </p:cNvSpPr>
          <p:nvPr>
            <p:ph type="title"/>
          </p:nvPr>
        </p:nvSpPr>
        <p:spPr/>
        <p:txBody>
          <a:bodyPr/>
          <a:lstStyle/>
          <a:p>
            <a:r>
              <a:rPr lang="en-US" dirty="0"/>
              <a:t>Should We Write Lock-Free Code?</a:t>
            </a:r>
          </a:p>
        </p:txBody>
      </p:sp>
      <p:sp>
        <p:nvSpPr>
          <p:cNvPr id="3" name="Content Placeholder 2">
            <a:extLst>
              <a:ext uri="{FF2B5EF4-FFF2-40B4-BE49-F238E27FC236}">
                <a16:creationId xmlns="" xmlns:a16="http://schemas.microsoft.com/office/drawing/2014/main" id="{4C82DCAC-F33F-4793-BB2B-EF21F18D0BC9}"/>
              </a:ext>
            </a:extLst>
          </p:cNvPr>
          <p:cNvSpPr>
            <a:spLocks noGrp="1"/>
          </p:cNvSpPr>
          <p:nvPr>
            <p:ph idx="1"/>
          </p:nvPr>
        </p:nvSpPr>
        <p:spPr/>
        <p:txBody>
          <a:bodyPr>
            <a:normAutofit/>
          </a:bodyPr>
          <a:lstStyle/>
          <a:p>
            <a:r>
              <a:rPr lang="en-US" dirty="0"/>
              <a:t>For high-performance code, we can strive toward the ideal of lock-free or wait-free algorithms</a:t>
            </a:r>
          </a:p>
          <a:p>
            <a:pPr lvl="1"/>
            <a:r>
              <a:rPr lang="en-US" dirty="0"/>
              <a:t>But remember the 80/20 rule</a:t>
            </a:r>
          </a:p>
          <a:p>
            <a:pPr lvl="2"/>
            <a:r>
              <a:rPr lang="en-US" dirty="0"/>
              <a:t>Lock-free and wait-free is much harder to get right; more difficult to maintain</a:t>
            </a:r>
          </a:p>
          <a:p>
            <a:pPr lvl="1"/>
            <a:r>
              <a:rPr lang="en-US" dirty="0"/>
              <a:t>Strive toward ≠ achieve at all costs</a:t>
            </a:r>
          </a:p>
          <a:p>
            <a:pPr lvl="2"/>
            <a:r>
              <a:rPr lang="en-US" dirty="0"/>
              <a:t>Profile first</a:t>
            </a:r>
          </a:p>
          <a:p>
            <a:pPr lvl="2"/>
            <a:r>
              <a:rPr lang="en-US" dirty="0"/>
              <a:t>Address the specific performance issues you </a:t>
            </a:r>
            <a:r>
              <a:rPr lang="en-US" b="1" i="1" dirty="0"/>
              <a:t>actually have</a:t>
            </a:r>
          </a:p>
          <a:p>
            <a:pPr lvl="2"/>
            <a:r>
              <a:rPr lang="en-US" dirty="0"/>
              <a:t>If the best solution is to go lock-free, go for it</a:t>
            </a:r>
          </a:p>
          <a:p>
            <a:pPr lvl="2"/>
            <a:r>
              <a:rPr lang="en-US" dirty="0"/>
              <a:t>Otherwise, stick to solutions that are simpler, easier to reason about, easier to maintain</a:t>
            </a:r>
          </a:p>
        </p:txBody>
      </p:sp>
      <p:sp>
        <p:nvSpPr>
          <p:cNvPr id="4" name="Footer Placeholder 3">
            <a:extLst>
              <a:ext uri="{FF2B5EF4-FFF2-40B4-BE49-F238E27FC236}">
                <a16:creationId xmlns="" xmlns:a16="http://schemas.microsoft.com/office/drawing/2014/main" id="{5C66797F-8248-4211-9D52-665D85DA47F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993082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FC64-25CE-4F45-972B-3DFF1EF10D02}"/>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5A075E64-921B-44AF-8280-A3DB4453EF29}"/>
              </a:ext>
            </a:extLst>
          </p:cNvPr>
          <p:cNvSpPr>
            <a:spLocks noGrp="1"/>
          </p:cNvSpPr>
          <p:nvPr>
            <p:ph idx="1"/>
          </p:nvPr>
        </p:nvSpPr>
        <p:spPr/>
        <p:txBody>
          <a:bodyPr>
            <a:normAutofit lnSpcReduction="10000"/>
          </a:bodyPr>
          <a:lstStyle/>
          <a:p>
            <a:r>
              <a:rPr lang="en-US" dirty="0"/>
              <a:t>We can implement a lock-free queue as a singly-linked list</a:t>
            </a:r>
          </a:p>
          <a:p>
            <a:r>
              <a:rPr lang="en-US" dirty="0"/>
              <a:t>API</a:t>
            </a:r>
          </a:p>
          <a:p>
            <a:pPr lvl="1"/>
            <a:r>
              <a:rPr lang="en-US" b="1" dirty="0"/>
              <a:t>Construct</a:t>
            </a:r>
          </a:p>
          <a:p>
            <a:pPr lvl="1"/>
            <a:r>
              <a:rPr lang="en-US" b="1" dirty="0"/>
              <a:t>Append</a:t>
            </a:r>
            <a:r>
              <a:rPr lang="en-US" dirty="0"/>
              <a:t> (</a:t>
            </a:r>
            <a:r>
              <a:rPr lang="en-US" sz="2000" dirty="0" err="1">
                <a:latin typeface="Consolas" panose="020B0609020204030204" pitchFamily="49" charset="0"/>
              </a:rPr>
              <a:t>push_front</a:t>
            </a:r>
            <a:r>
              <a:rPr lang="en-US" sz="2000" dirty="0">
                <a:latin typeface="Consolas" panose="020B0609020204030204" pitchFamily="49" charset="0"/>
              </a:rPr>
              <a:t>()</a:t>
            </a:r>
            <a:r>
              <a:rPr lang="en-US" dirty="0"/>
              <a:t>)</a:t>
            </a:r>
          </a:p>
          <a:p>
            <a:pPr lvl="1"/>
            <a:r>
              <a:rPr lang="en-US" b="1" dirty="0"/>
              <a:t>Iterate</a:t>
            </a:r>
            <a:r>
              <a:rPr lang="en-US" dirty="0"/>
              <a:t> (</a:t>
            </a:r>
            <a:r>
              <a:rPr lang="en-US" sz="2000" dirty="0">
                <a:latin typeface="Consolas" panose="020B0609020204030204" pitchFamily="49" charset="0"/>
              </a:rPr>
              <a:t>begin(), end()</a:t>
            </a:r>
            <a:r>
              <a:rPr lang="en-US" sz="2000" dirty="0"/>
              <a:t>)</a:t>
            </a:r>
            <a:endParaRPr lang="en-US" sz="2000" dirty="0">
              <a:latin typeface="Consolas" panose="020B0609020204030204" pitchFamily="49" charset="0"/>
            </a:endParaRPr>
          </a:p>
          <a:p>
            <a:pPr lvl="1"/>
            <a:r>
              <a:rPr lang="en-US" b="1" dirty="0"/>
              <a:t>Clear </a:t>
            </a:r>
            <a:r>
              <a:rPr lang="en-US" dirty="0"/>
              <a:t>(</a:t>
            </a:r>
            <a:r>
              <a:rPr lang="en-US" sz="2000" dirty="0">
                <a:latin typeface="Consolas" panose="020B0609020204030204" pitchFamily="49" charset="0"/>
              </a:rPr>
              <a:t>clear()</a:t>
            </a:r>
            <a:r>
              <a:rPr lang="en-US" dirty="0"/>
              <a:t>)</a:t>
            </a:r>
            <a:endParaRPr lang="en-US" b="1" dirty="0"/>
          </a:p>
          <a:p>
            <a:pPr lvl="1"/>
            <a:r>
              <a:rPr lang="en-US" b="1" dirty="0"/>
              <a:t>Destroy</a:t>
            </a:r>
          </a:p>
          <a:p>
            <a:r>
              <a:rPr lang="en-US" dirty="0"/>
              <a:t>Only Append and Clear need be concurrent / lock-free</a:t>
            </a:r>
          </a:p>
          <a:p>
            <a:pPr lvl="1"/>
            <a:r>
              <a:rPr lang="en-US" dirty="0"/>
              <a:t>We can read the list freely with no locks</a:t>
            </a:r>
          </a:p>
        </p:txBody>
      </p:sp>
      <p:sp>
        <p:nvSpPr>
          <p:cNvPr id="4" name="Footer Placeholder 3">
            <a:extLst>
              <a:ext uri="{FF2B5EF4-FFF2-40B4-BE49-F238E27FC236}">
                <a16:creationId xmlns="" xmlns:a16="http://schemas.microsoft.com/office/drawing/2014/main" id="{ED8E8C3B-3944-4FA6-A076-0DE0CA92E18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106622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3B8C6-E50B-4A5D-9B85-92F96A22AB08}"/>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803C26DF-BF7D-4644-A524-1E3AB596393C}"/>
              </a:ext>
            </a:extLst>
          </p:cNvPr>
          <p:cNvSpPr>
            <a:spLocks noGrp="1"/>
          </p:cNvSpPr>
          <p:nvPr>
            <p:ph idx="1"/>
          </p:nvPr>
        </p:nvSpPr>
        <p:spPr/>
        <p:txBody>
          <a:bodyPr/>
          <a:lstStyle/>
          <a:p>
            <a:r>
              <a:rPr lang="en-US" dirty="0"/>
              <a:t>Here’s what the code would look like for a traditional (sequential, non-concurrent) Append operation</a:t>
            </a:r>
          </a:p>
        </p:txBody>
      </p:sp>
      <p:sp>
        <p:nvSpPr>
          <p:cNvPr id="4" name="Content Placeholder 2">
            <a:extLst>
              <a:ext uri="{FF2B5EF4-FFF2-40B4-BE49-F238E27FC236}">
                <a16:creationId xmlns="" xmlns:a16="http://schemas.microsoft.com/office/drawing/2014/main" id="{EE9399D8-E7B5-4C5C-82DC-AB053078D93D}"/>
              </a:ext>
            </a:extLst>
          </p:cNvPr>
          <p:cNvSpPr txBox="1">
            <a:spLocks/>
          </p:cNvSpPr>
          <p:nvPr/>
        </p:nvSpPr>
        <p:spPr>
          <a:xfrm>
            <a:off x="1587436" y="3082039"/>
            <a:ext cx="5398209" cy="262251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 Node* </a:t>
            </a:r>
            <a:r>
              <a:rPr lang="en-US" sz="1600" b="1" dirty="0" err="1">
                <a:latin typeface="Consolas"/>
                <a:cs typeface="Consolas"/>
              </a:rPr>
              <a:t>m_pHead</a:t>
            </a:r>
            <a:r>
              <a:rPr lang="en-US" sz="1600" dirty="0">
                <a:latin typeface="Consolas"/>
                <a:cs typeface="Consolas"/>
              </a:rPr>
              <a:t>;</a:t>
            </a:r>
            <a:br>
              <a:rPr lang="en-US" sz="1600" dirty="0">
                <a:latin typeface="Consolas"/>
                <a:cs typeface="Consolas"/>
              </a:rPr>
            </a:br>
            <a:endParaRPr lang="en-US" sz="1600" dirty="0">
              <a:latin typeface="Consolas"/>
              <a:cs typeface="Consolas"/>
            </a:endParaRPr>
          </a:p>
          <a:p>
            <a:pPr marL="0" indent="0">
              <a:spcBef>
                <a:spcPts val="0"/>
              </a:spcBef>
              <a:buNone/>
            </a:pPr>
            <a:r>
              <a:rPr lang="en-US" sz="1600" dirty="0">
                <a:latin typeface="Consolas"/>
                <a:cs typeface="Consolas"/>
              </a:rPr>
              <a:t>template&lt;class T&gt;</a:t>
            </a:r>
          </a:p>
          <a:p>
            <a:pPr marL="0" indent="0">
              <a:spcBef>
                <a:spcPts val="0"/>
              </a:spcBef>
              <a:buNone/>
            </a:pPr>
            <a:r>
              <a:rPr lang="en-US" sz="1600" dirty="0">
                <a:latin typeface="Consolas"/>
                <a:cs typeface="Consolas"/>
              </a:rPr>
              <a:t>void </a:t>
            </a:r>
            <a:r>
              <a:rPr lang="en-US" sz="1600" dirty="0" err="1">
                <a:latin typeface="Consolas"/>
                <a:cs typeface="Consolas"/>
              </a:rPr>
              <a:t>SinglyLinkedList</a:t>
            </a:r>
            <a:r>
              <a:rPr lang="en-US" sz="1600" dirty="0">
                <a:latin typeface="Consolas"/>
                <a:cs typeface="Consolas"/>
              </a:rPr>
              <a:t>&lt;T&gt;::</a:t>
            </a:r>
            <a:r>
              <a:rPr lang="en-US" sz="1600" b="1" dirty="0" err="1">
                <a:latin typeface="Consolas"/>
                <a:cs typeface="Consolas"/>
              </a:rPr>
              <a:t>push_front</a:t>
            </a:r>
            <a:r>
              <a:rPr lang="en-US" sz="1600" dirty="0">
                <a:latin typeface="Consolas"/>
                <a:cs typeface="Consolas"/>
              </a:rPr>
              <a:t>(T data)</a:t>
            </a:r>
            <a:br>
              <a:rPr lang="en-US" sz="1600" dirty="0">
                <a:latin typeface="Consolas"/>
                <a:cs typeface="Consolas"/>
              </a:rPr>
            </a:br>
            <a:r>
              <a:rPr lang="en-US" sz="1600" dirty="0">
                <a:latin typeface="Consolas"/>
                <a:cs typeface="Consolas"/>
              </a:rPr>
              <a:t>{</a:t>
            </a:r>
          </a:p>
          <a:p>
            <a:pPr marL="0" indent="0">
              <a:spcBef>
                <a:spcPts val="0"/>
              </a:spcBef>
              <a:buNone/>
            </a:pPr>
            <a:r>
              <a:rPr lang="en-US" sz="1600" dirty="0">
                <a:latin typeface="Consolas"/>
                <a:cs typeface="Consolas"/>
              </a:rPr>
              <a:t>    auto </a:t>
            </a:r>
            <a:r>
              <a:rPr lang="en-US" sz="1600" dirty="0" err="1">
                <a:latin typeface="Consolas"/>
                <a:cs typeface="Consolas"/>
              </a:rPr>
              <a:t>pNode</a:t>
            </a:r>
            <a:r>
              <a:rPr lang="en-US" sz="1600" dirty="0">
                <a:latin typeface="Consolas"/>
                <a:cs typeface="Consolas"/>
              </a:rPr>
              <a:t> = new Node;</a:t>
            </a:r>
          </a:p>
          <a:p>
            <a:pPr marL="0" indent="0">
              <a:spcBef>
                <a:spcPts val="0"/>
              </a:spcBef>
              <a:buNone/>
            </a:pPr>
            <a:r>
              <a:rPr lang="en-US" sz="1600" dirty="0">
                <a:latin typeface="Consolas"/>
                <a:cs typeface="Consolas"/>
              </a:rPr>
              <a:t>    </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m_data</a:t>
            </a:r>
            <a:r>
              <a:rPr lang="en-US" sz="1600" dirty="0">
                <a:latin typeface="Consolas"/>
                <a:cs typeface="Consolas"/>
              </a:rPr>
              <a:t> = data;</a:t>
            </a:r>
          </a:p>
          <a:p>
            <a:pPr marL="0" indent="0">
              <a:spcBef>
                <a:spcPts val="0"/>
              </a:spcBef>
              <a:buNone/>
            </a:pPr>
            <a:r>
              <a:rPr lang="en-US" sz="1600" dirty="0">
                <a:latin typeface="Consolas"/>
                <a:cs typeface="Consolas"/>
              </a:rPr>
              <a:t>    </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m_pNext</a:t>
            </a:r>
            <a:r>
              <a:rPr lang="en-US" sz="1600" dirty="0">
                <a:latin typeface="Consolas"/>
                <a:cs typeface="Consolas"/>
              </a:rPr>
              <a:t> = </a:t>
            </a:r>
            <a:r>
              <a:rPr lang="en-US" sz="1600" dirty="0" err="1">
                <a:latin typeface="Consolas"/>
                <a:cs typeface="Consolas"/>
              </a:rPr>
              <a:t>m_pHead</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m_pHead</a:t>
            </a:r>
            <a:r>
              <a:rPr lang="en-US" sz="1600" dirty="0">
                <a:latin typeface="Consolas"/>
                <a:cs typeface="Consolas"/>
              </a:rPr>
              <a:t> = </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m_pNext</a:t>
            </a:r>
            <a:r>
              <a:rPr lang="en-US" sz="1600" dirty="0">
                <a:latin typeface="Consolas"/>
                <a:cs typeface="Consolas"/>
              </a:rPr>
              <a:t>;</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E4DA1737-976B-4E75-883A-76F32BE26A0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3514763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3B8C6-E50B-4A5D-9B85-92F96A22AB08}"/>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803C26DF-BF7D-4644-A524-1E3AB596393C}"/>
              </a:ext>
            </a:extLst>
          </p:cNvPr>
          <p:cNvSpPr>
            <a:spLocks noGrp="1"/>
          </p:cNvSpPr>
          <p:nvPr>
            <p:ph idx="1"/>
          </p:nvPr>
        </p:nvSpPr>
        <p:spPr/>
        <p:txBody>
          <a:bodyPr/>
          <a:lstStyle/>
          <a:p>
            <a:r>
              <a:rPr lang="en-US" dirty="0"/>
              <a:t>How can we implement this as a lock-free concurrent operation?</a:t>
            </a:r>
          </a:p>
          <a:p>
            <a:pPr lvl="1"/>
            <a:r>
              <a:rPr lang="en-US" dirty="0"/>
              <a:t>Hint: Use </a:t>
            </a:r>
            <a:r>
              <a:rPr lang="en-US" sz="2000" b="1" dirty="0" err="1">
                <a:latin typeface="Consolas" panose="020B0609020204030204" pitchFamily="49" charset="0"/>
              </a:rPr>
              <a:t>std</a:t>
            </a:r>
            <a:r>
              <a:rPr lang="en-US" sz="2000" b="1" dirty="0">
                <a:latin typeface="Consolas" panose="020B0609020204030204" pitchFamily="49" charset="0"/>
              </a:rPr>
              <a:t>::atomic </a:t>
            </a:r>
            <a:r>
              <a:rPr lang="en-US" dirty="0"/>
              <a:t>and </a:t>
            </a:r>
            <a:r>
              <a:rPr lang="en-US" sz="2000" b="1" dirty="0" err="1">
                <a:latin typeface="Consolas" panose="020B0609020204030204" pitchFamily="49" charset="0"/>
              </a:rPr>
              <a:t>compare_exchange_weak</a:t>
            </a:r>
            <a:r>
              <a:rPr lang="en-US" sz="2000" b="1" dirty="0">
                <a:latin typeface="Consolas" panose="020B0609020204030204" pitchFamily="49" charset="0"/>
              </a:rPr>
              <a:t>()</a:t>
            </a:r>
          </a:p>
          <a:p>
            <a:endParaRPr lang="en-US" dirty="0"/>
          </a:p>
          <a:p>
            <a:pPr marL="0" indent="0" algn="ctr">
              <a:buNone/>
            </a:pPr>
            <a:r>
              <a:rPr lang="en-US" dirty="0"/>
              <a:t>Exercise: 5 mins</a:t>
            </a:r>
          </a:p>
        </p:txBody>
      </p:sp>
      <p:sp>
        <p:nvSpPr>
          <p:cNvPr id="4" name="Footer Placeholder 3">
            <a:extLst>
              <a:ext uri="{FF2B5EF4-FFF2-40B4-BE49-F238E27FC236}">
                <a16:creationId xmlns="" xmlns:a16="http://schemas.microsoft.com/office/drawing/2014/main" id="{B992481C-56D0-44C4-88A6-EF4826E9A3F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48264379"/>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FC64-25CE-4F45-972B-3DFF1EF10D02}"/>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5A075E64-921B-44AF-8280-A3DB4453EF29}"/>
              </a:ext>
            </a:extLst>
          </p:cNvPr>
          <p:cNvSpPr>
            <a:spLocks noGrp="1"/>
          </p:cNvSpPr>
          <p:nvPr>
            <p:ph idx="1"/>
          </p:nvPr>
        </p:nvSpPr>
        <p:spPr>
          <a:xfrm>
            <a:off x="779463" y="1828800"/>
            <a:ext cx="7583488" cy="4297363"/>
          </a:xfrm>
        </p:spPr>
        <p:txBody>
          <a:bodyPr>
            <a:normAutofit/>
          </a:bodyPr>
          <a:lstStyle/>
          <a:p>
            <a:r>
              <a:rPr lang="en-US" dirty="0"/>
              <a:t>The trick to lock-free Append is to</a:t>
            </a:r>
          </a:p>
          <a:p>
            <a:pPr lvl="1"/>
            <a:r>
              <a:rPr lang="en-US" dirty="0"/>
              <a:t>prepare the new node beforehand,</a:t>
            </a:r>
          </a:p>
        </p:txBody>
      </p:sp>
      <p:sp>
        <p:nvSpPr>
          <p:cNvPr id="24" name="Rectangle 23">
            <a:extLst>
              <a:ext uri="{FF2B5EF4-FFF2-40B4-BE49-F238E27FC236}">
                <a16:creationId xmlns="" xmlns:a16="http://schemas.microsoft.com/office/drawing/2014/main" id="{E993F88A-D6A5-4C26-BFAB-153BC9F588A7}"/>
              </a:ext>
            </a:extLst>
          </p:cNvPr>
          <p:cNvSpPr/>
          <p:nvPr/>
        </p:nvSpPr>
        <p:spPr>
          <a:xfrm>
            <a:off x="3924881"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25" name="Rectangle 24">
            <a:extLst>
              <a:ext uri="{FF2B5EF4-FFF2-40B4-BE49-F238E27FC236}">
                <a16:creationId xmlns="" xmlns:a16="http://schemas.microsoft.com/office/drawing/2014/main" id="{AAF9713B-9019-4A05-B1EA-23BBADFDFCDD}"/>
              </a:ext>
            </a:extLst>
          </p:cNvPr>
          <p:cNvSpPr/>
          <p:nvPr/>
        </p:nvSpPr>
        <p:spPr>
          <a:xfrm>
            <a:off x="4903490"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cxnSp>
        <p:nvCxnSpPr>
          <p:cNvPr id="26" name="Straight Arrow Connector 25">
            <a:extLst>
              <a:ext uri="{FF2B5EF4-FFF2-40B4-BE49-F238E27FC236}">
                <a16:creationId xmlns="" xmlns:a16="http://schemas.microsoft.com/office/drawing/2014/main" id="{17586B91-7C28-431D-B55A-82F68ECEA29E}"/>
              </a:ext>
            </a:extLst>
          </p:cNvPr>
          <p:cNvCxnSpPr/>
          <p:nvPr/>
        </p:nvCxnSpPr>
        <p:spPr>
          <a:xfrm>
            <a:off x="4528292" y="432367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 xmlns:a16="http://schemas.microsoft.com/office/drawing/2014/main" id="{0A1BBB07-03EA-467E-943D-8B25E1693C41}"/>
              </a:ext>
            </a:extLst>
          </p:cNvPr>
          <p:cNvSpPr/>
          <p:nvPr/>
        </p:nvSpPr>
        <p:spPr>
          <a:xfrm>
            <a:off x="5882099"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a:t>
            </a:r>
          </a:p>
        </p:txBody>
      </p:sp>
      <p:cxnSp>
        <p:nvCxnSpPr>
          <p:cNvPr id="28" name="Straight Arrow Connector 27">
            <a:extLst>
              <a:ext uri="{FF2B5EF4-FFF2-40B4-BE49-F238E27FC236}">
                <a16:creationId xmlns="" xmlns:a16="http://schemas.microsoft.com/office/drawing/2014/main" id="{5584EF85-5B3C-43A3-89BA-989F19488045}"/>
              </a:ext>
            </a:extLst>
          </p:cNvPr>
          <p:cNvCxnSpPr/>
          <p:nvPr/>
        </p:nvCxnSpPr>
        <p:spPr>
          <a:xfrm>
            <a:off x="5506901" y="432367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 xmlns:a16="http://schemas.microsoft.com/office/drawing/2014/main" id="{E945FBA4-6078-48A9-8FB0-410AD326D3F9}"/>
              </a:ext>
            </a:extLst>
          </p:cNvPr>
          <p:cNvSpPr/>
          <p:nvPr/>
        </p:nvSpPr>
        <p:spPr>
          <a:xfrm>
            <a:off x="2772653" y="504559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D</a:t>
            </a:r>
          </a:p>
        </p:txBody>
      </p:sp>
      <p:cxnSp>
        <p:nvCxnSpPr>
          <p:cNvPr id="30" name="Straight Arrow Connector 29">
            <a:extLst>
              <a:ext uri="{FF2B5EF4-FFF2-40B4-BE49-F238E27FC236}">
                <a16:creationId xmlns="" xmlns:a16="http://schemas.microsoft.com/office/drawing/2014/main" id="{5CD72034-4843-4C0E-B5F9-2B8CB0A43EEE}"/>
              </a:ext>
            </a:extLst>
          </p:cNvPr>
          <p:cNvCxnSpPr>
            <a:cxnSpLocks/>
            <a:stCxn id="29" idx="3"/>
            <a:endCxn id="24" idx="1"/>
          </p:cNvCxnSpPr>
          <p:nvPr/>
        </p:nvCxnSpPr>
        <p:spPr>
          <a:xfrm flipV="1">
            <a:off x="3376064" y="4460600"/>
            <a:ext cx="548817" cy="863493"/>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 xmlns:a16="http://schemas.microsoft.com/office/drawing/2014/main" id="{C00263ED-E3EE-477E-A309-F7EA8B095286}"/>
              </a:ext>
            </a:extLst>
          </p:cNvPr>
          <p:cNvSpPr/>
          <p:nvPr/>
        </p:nvSpPr>
        <p:spPr>
          <a:xfrm>
            <a:off x="1622480" y="4182101"/>
            <a:ext cx="708989"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head</a:t>
            </a:r>
          </a:p>
        </p:txBody>
      </p:sp>
      <p:cxnSp>
        <p:nvCxnSpPr>
          <p:cNvPr id="32" name="Straight Arrow Connector 31">
            <a:extLst>
              <a:ext uri="{FF2B5EF4-FFF2-40B4-BE49-F238E27FC236}">
                <a16:creationId xmlns="" xmlns:a16="http://schemas.microsoft.com/office/drawing/2014/main" id="{98FDA550-0A46-4564-B49B-A47CDBC9E452}"/>
              </a:ext>
            </a:extLst>
          </p:cNvPr>
          <p:cNvCxnSpPr>
            <a:cxnSpLocks/>
          </p:cNvCxnSpPr>
          <p:nvPr/>
        </p:nvCxnSpPr>
        <p:spPr>
          <a:xfrm>
            <a:off x="2331469" y="4323672"/>
            <a:ext cx="1593412" cy="1"/>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 xmlns:a16="http://schemas.microsoft.com/office/drawing/2014/main" id="{81D36BFC-3378-4B9A-9CE8-46554B2C35E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9126262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FC64-25CE-4F45-972B-3DFF1EF10D02}"/>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5A075E64-921B-44AF-8280-A3DB4453EF29}"/>
              </a:ext>
            </a:extLst>
          </p:cNvPr>
          <p:cNvSpPr>
            <a:spLocks noGrp="1"/>
          </p:cNvSpPr>
          <p:nvPr>
            <p:ph idx="1"/>
          </p:nvPr>
        </p:nvSpPr>
        <p:spPr>
          <a:xfrm>
            <a:off x="779463" y="1828800"/>
            <a:ext cx="7583488" cy="4297363"/>
          </a:xfrm>
        </p:spPr>
        <p:txBody>
          <a:bodyPr>
            <a:normAutofit/>
          </a:bodyPr>
          <a:lstStyle/>
          <a:p>
            <a:r>
              <a:rPr lang="en-US" dirty="0"/>
              <a:t>The trick to lock-free Append is to</a:t>
            </a:r>
          </a:p>
          <a:p>
            <a:pPr lvl="1"/>
            <a:r>
              <a:rPr lang="en-US" dirty="0"/>
              <a:t>prepare the new node beforehand,</a:t>
            </a:r>
          </a:p>
          <a:p>
            <a:pPr lvl="1"/>
            <a:r>
              <a:rPr lang="en-US" dirty="0"/>
              <a:t>then patch it into the list with a single compare-and-swap (CAS) instruction</a:t>
            </a:r>
          </a:p>
        </p:txBody>
      </p:sp>
      <p:sp>
        <p:nvSpPr>
          <p:cNvPr id="17" name="Rectangle 16">
            <a:extLst>
              <a:ext uri="{FF2B5EF4-FFF2-40B4-BE49-F238E27FC236}">
                <a16:creationId xmlns="" xmlns:a16="http://schemas.microsoft.com/office/drawing/2014/main" id="{B70C9257-2D49-4E06-894C-8F2C040A89B2}"/>
              </a:ext>
            </a:extLst>
          </p:cNvPr>
          <p:cNvSpPr/>
          <p:nvPr/>
        </p:nvSpPr>
        <p:spPr>
          <a:xfrm>
            <a:off x="3924881"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A</a:t>
            </a:r>
          </a:p>
        </p:txBody>
      </p:sp>
      <p:sp>
        <p:nvSpPr>
          <p:cNvPr id="20" name="Rectangle 19">
            <a:extLst>
              <a:ext uri="{FF2B5EF4-FFF2-40B4-BE49-F238E27FC236}">
                <a16:creationId xmlns="" xmlns:a16="http://schemas.microsoft.com/office/drawing/2014/main" id="{6A6562C6-87F1-440C-ACE6-C9D9B9CA0967}"/>
              </a:ext>
            </a:extLst>
          </p:cNvPr>
          <p:cNvSpPr/>
          <p:nvPr/>
        </p:nvSpPr>
        <p:spPr>
          <a:xfrm>
            <a:off x="4903490"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B</a:t>
            </a:r>
          </a:p>
        </p:txBody>
      </p:sp>
      <p:cxnSp>
        <p:nvCxnSpPr>
          <p:cNvPr id="21" name="Straight Arrow Connector 20">
            <a:extLst>
              <a:ext uri="{FF2B5EF4-FFF2-40B4-BE49-F238E27FC236}">
                <a16:creationId xmlns="" xmlns:a16="http://schemas.microsoft.com/office/drawing/2014/main" id="{E7A7DF26-BB16-4EE6-9B89-667CED1232F4}"/>
              </a:ext>
            </a:extLst>
          </p:cNvPr>
          <p:cNvCxnSpPr/>
          <p:nvPr/>
        </p:nvCxnSpPr>
        <p:spPr>
          <a:xfrm>
            <a:off x="4528292" y="432367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 xmlns:a16="http://schemas.microsoft.com/office/drawing/2014/main" id="{3DE0E475-7B84-42B3-AA9F-A76CD6C6DBB8}"/>
              </a:ext>
            </a:extLst>
          </p:cNvPr>
          <p:cNvSpPr/>
          <p:nvPr/>
        </p:nvSpPr>
        <p:spPr>
          <a:xfrm>
            <a:off x="5882099" y="4182102"/>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C</a:t>
            </a:r>
          </a:p>
        </p:txBody>
      </p:sp>
      <p:cxnSp>
        <p:nvCxnSpPr>
          <p:cNvPr id="24" name="Straight Arrow Connector 23">
            <a:extLst>
              <a:ext uri="{FF2B5EF4-FFF2-40B4-BE49-F238E27FC236}">
                <a16:creationId xmlns="" xmlns:a16="http://schemas.microsoft.com/office/drawing/2014/main" id="{B197B602-770F-4B75-BAFE-AEBCD57C582B}"/>
              </a:ext>
            </a:extLst>
          </p:cNvPr>
          <p:cNvCxnSpPr/>
          <p:nvPr/>
        </p:nvCxnSpPr>
        <p:spPr>
          <a:xfrm>
            <a:off x="5506901" y="4323672"/>
            <a:ext cx="375198" cy="0"/>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 xmlns:a16="http://schemas.microsoft.com/office/drawing/2014/main" id="{7AD0EA19-37DA-440B-81F2-36566EF15E55}"/>
              </a:ext>
            </a:extLst>
          </p:cNvPr>
          <p:cNvSpPr/>
          <p:nvPr/>
        </p:nvSpPr>
        <p:spPr>
          <a:xfrm>
            <a:off x="2772653" y="5045595"/>
            <a:ext cx="603411"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333333"/>
                </a:solidFill>
              </a:rPr>
              <a:t>D</a:t>
            </a:r>
          </a:p>
        </p:txBody>
      </p:sp>
      <p:cxnSp>
        <p:nvCxnSpPr>
          <p:cNvPr id="26" name="Straight Arrow Connector 25">
            <a:extLst>
              <a:ext uri="{FF2B5EF4-FFF2-40B4-BE49-F238E27FC236}">
                <a16:creationId xmlns="" xmlns:a16="http://schemas.microsoft.com/office/drawing/2014/main" id="{D7174130-C420-4104-9457-3CE3C2C826E7}"/>
              </a:ext>
            </a:extLst>
          </p:cNvPr>
          <p:cNvCxnSpPr>
            <a:cxnSpLocks/>
            <a:stCxn id="25" idx="3"/>
            <a:endCxn id="17" idx="1"/>
          </p:cNvCxnSpPr>
          <p:nvPr/>
        </p:nvCxnSpPr>
        <p:spPr>
          <a:xfrm flipV="1">
            <a:off x="3376064" y="4460600"/>
            <a:ext cx="548817" cy="863493"/>
          </a:xfrm>
          <a:prstGeom prst="straightConnector1">
            <a:avLst/>
          </a:prstGeom>
          <a:ln w="25400">
            <a:solidFill>
              <a:schemeClr val="bg2"/>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 xmlns:a16="http://schemas.microsoft.com/office/drawing/2014/main" id="{11A6E0BF-ECBC-46E7-9D20-67BF48D28923}"/>
              </a:ext>
            </a:extLst>
          </p:cNvPr>
          <p:cNvSpPr/>
          <p:nvPr/>
        </p:nvSpPr>
        <p:spPr>
          <a:xfrm>
            <a:off x="1622480" y="4182101"/>
            <a:ext cx="708989" cy="5569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head</a:t>
            </a:r>
          </a:p>
        </p:txBody>
      </p:sp>
      <p:cxnSp>
        <p:nvCxnSpPr>
          <p:cNvPr id="28" name="Straight Arrow Connector 27">
            <a:extLst>
              <a:ext uri="{FF2B5EF4-FFF2-40B4-BE49-F238E27FC236}">
                <a16:creationId xmlns="" xmlns:a16="http://schemas.microsoft.com/office/drawing/2014/main" id="{BEB1A746-B991-449E-B90D-FBCB5C8AC4F3}"/>
              </a:ext>
            </a:extLst>
          </p:cNvPr>
          <p:cNvCxnSpPr>
            <a:cxnSpLocks/>
            <a:stCxn id="27" idx="3"/>
            <a:endCxn id="25" idx="1"/>
          </p:cNvCxnSpPr>
          <p:nvPr/>
        </p:nvCxnSpPr>
        <p:spPr>
          <a:xfrm>
            <a:off x="2331469" y="4460599"/>
            <a:ext cx="441184" cy="863494"/>
          </a:xfrm>
          <a:prstGeom prst="straightConnector1">
            <a:avLst/>
          </a:prstGeom>
          <a:ln w="25400">
            <a:solidFill>
              <a:schemeClr val="bg1"/>
            </a:solidFill>
            <a:tailEnd type="triangle" w="lg" len="lg"/>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 xmlns:a16="http://schemas.microsoft.com/office/drawing/2014/main" id="{FA200629-1544-4447-9430-0BC0D196737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368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lstStyle/>
          <a:p>
            <a:r>
              <a:rPr lang="en-US" dirty="0"/>
              <a:t>Local stores require explicit DMA, hard to program</a:t>
            </a:r>
          </a:p>
          <a:p>
            <a:r>
              <a:rPr lang="en-US" dirty="0"/>
              <a:t>Can we use this same idea, but make it “automatic”?</a:t>
            </a:r>
          </a:p>
          <a:p>
            <a:r>
              <a:rPr lang="en-US" dirty="0"/>
              <a:t>Keep </a:t>
            </a:r>
            <a:r>
              <a:rPr lang="en-US" b="1" dirty="0"/>
              <a:t>most-recently used data </a:t>
            </a:r>
            <a:r>
              <a:rPr lang="en-US" dirty="0"/>
              <a:t>in a </a:t>
            </a:r>
            <a:r>
              <a:rPr lang="en-US" b="1" dirty="0"/>
              <a:t>cache</a:t>
            </a:r>
            <a:r>
              <a:rPr lang="en-US" dirty="0"/>
              <a:t> that is:</a:t>
            </a:r>
          </a:p>
          <a:p>
            <a:pPr lvl="1"/>
            <a:r>
              <a:rPr lang="en-US" dirty="0"/>
              <a:t>Closer to CPU core (for lower latency, like local stores)</a:t>
            </a:r>
          </a:p>
          <a:p>
            <a:pPr lvl="1"/>
            <a:r>
              <a:rPr lang="en-US" dirty="0"/>
              <a:t>Smaller than main RAM (to keep costs in control)</a:t>
            </a:r>
          </a:p>
        </p:txBody>
      </p:sp>
      <p:sp>
        <p:nvSpPr>
          <p:cNvPr id="4" name="Footer Placeholder 3">
            <a:extLst>
              <a:ext uri="{FF2B5EF4-FFF2-40B4-BE49-F238E27FC236}">
                <a16:creationId xmlns="" xmlns:a16="http://schemas.microsoft.com/office/drawing/2014/main" id="{BED4261D-8F6C-4B5D-86F4-0DADDA7C2AB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0472956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3B8C6-E50B-4A5D-9B85-92F96A22AB08}"/>
              </a:ext>
            </a:extLst>
          </p:cNvPr>
          <p:cNvSpPr>
            <a:spLocks noGrp="1"/>
          </p:cNvSpPr>
          <p:nvPr>
            <p:ph type="title"/>
          </p:nvPr>
        </p:nvSpPr>
        <p:spPr/>
        <p:txBody>
          <a:bodyPr/>
          <a:lstStyle/>
          <a:p>
            <a:r>
              <a:rPr lang="en-US" dirty="0"/>
              <a:t>Lock-Free Queue</a:t>
            </a:r>
          </a:p>
        </p:txBody>
      </p:sp>
      <p:sp>
        <p:nvSpPr>
          <p:cNvPr id="4" name="Content Placeholder 2">
            <a:extLst>
              <a:ext uri="{FF2B5EF4-FFF2-40B4-BE49-F238E27FC236}">
                <a16:creationId xmlns="" xmlns:a16="http://schemas.microsoft.com/office/drawing/2014/main" id="{EE9399D8-E7B5-4C5C-82DC-AB053078D93D}"/>
              </a:ext>
            </a:extLst>
          </p:cNvPr>
          <p:cNvSpPr txBox="1">
            <a:spLocks/>
          </p:cNvSpPr>
          <p:nvPr/>
        </p:nvSpPr>
        <p:spPr>
          <a:xfrm>
            <a:off x="696244" y="1949482"/>
            <a:ext cx="7751512" cy="400572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 </a:t>
            </a:r>
            <a:r>
              <a:rPr lang="en-US" sz="1600" b="1" dirty="0" err="1">
                <a:latin typeface="Consolas"/>
                <a:cs typeface="Consolas"/>
              </a:rPr>
              <a:t>std</a:t>
            </a:r>
            <a:r>
              <a:rPr lang="en-US" sz="1600" b="1" dirty="0">
                <a:latin typeface="Consolas"/>
                <a:cs typeface="Consolas"/>
              </a:rPr>
              <a:t>::atomic</a:t>
            </a:r>
            <a:r>
              <a:rPr lang="en-US" sz="1600" dirty="0">
                <a:latin typeface="Consolas"/>
                <a:cs typeface="Consolas"/>
              </a:rPr>
              <a:t>&lt;Node*&gt; </a:t>
            </a:r>
            <a:r>
              <a:rPr lang="en-US" sz="1600" b="1" dirty="0" err="1">
                <a:latin typeface="Consolas"/>
                <a:cs typeface="Consolas"/>
              </a:rPr>
              <a:t>m_pHead</a:t>
            </a:r>
            <a:r>
              <a:rPr lang="en-US" sz="1600" dirty="0">
                <a:latin typeface="Consolas"/>
                <a:cs typeface="Consolas"/>
              </a:rPr>
              <a:t>;</a:t>
            </a:r>
            <a:br>
              <a:rPr lang="en-US" sz="1600" dirty="0">
                <a:latin typeface="Consolas"/>
                <a:cs typeface="Consolas"/>
              </a:rPr>
            </a:br>
            <a:endParaRPr lang="en-US" sz="1600" dirty="0">
              <a:latin typeface="Consolas"/>
              <a:cs typeface="Consolas"/>
            </a:endParaRPr>
          </a:p>
          <a:p>
            <a:pPr marL="0" indent="0">
              <a:spcBef>
                <a:spcPts val="0"/>
              </a:spcBef>
              <a:buNone/>
            </a:pPr>
            <a:r>
              <a:rPr lang="en-US" sz="1600" dirty="0">
                <a:latin typeface="Consolas"/>
                <a:cs typeface="Consolas"/>
              </a:rPr>
              <a:t>template&lt;class T&gt;</a:t>
            </a:r>
          </a:p>
          <a:p>
            <a:pPr marL="0" indent="0">
              <a:spcBef>
                <a:spcPts val="0"/>
              </a:spcBef>
              <a:buNone/>
            </a:pPr>
            <a:r>
              <a:rPr lang="en-US" sz="1600" dirty="0">
                <a:latin typeface="Consolas"/>
                <a:cs typeface="Consolas"/>
              </a:rPr>
              <a:t>void </a:t>
            </a:r>
            <a:r>
              <a:rPr lang="en-US" sz="1600" dirty="0" err="1">
                <a:latin typeface="Consolas"/>
                <a:cs typeface="Consolas"/>
              </a:rPr>
              <a:t>SinglyLinkedList</a:t>
            </a:r>
            <a:r>
              <a:rPr lang="en-US" sz="1600" dirty="0">
                <a:latin typeface="Consolas"/>
                <a:cs typeface="Consolas"/>
              </a:rPr>
              <a:t>&lt;T&gt;::</a:t>
            </a:r>
            <a:r>
              <a:rPr lang="en-US" sz="1600" b="1" dirty="0" err="1">
                <a:latin typeface="Consolas"/>
                <a:cs typeface="Consolas"/>
              </a:rPr>
              <a:t>push_front</a:t>
            </a:r>
            <a:r>
              <a:rPr lang="en-US" sz="1600" dirty="0">
                <a:latin typeface="Consolas"/>
                <a:cs typeface="Consolas"/>
              </a:rPr>
              <a:t>(T data)</a:t>
            </a:r>
            <a:br>
              <a:rPr lang="en-US" sz="1600" dirty="0">
                <a:latin typeface="Consolas"/>
                <a:cs typeface="Consolas"/>
              </a:rPr>
            </a:br>
            <a:r>
              <a:rPr lang="en-US" sz="1600" dirty="0">
                <a:latin typeface="Consolas"/>
                <a:cs typeface="Consolas"/>
              </a:rPr>
              <a:t>{</a:t>
            </a:r>
          </a:p>
          <a:p>
            <a:pPr marL="0" indent="0">
              <a:spcBef>
                <a:spcPts val="0"/>
              </a:spcBef>
              <a:buNone/>
            </a:pPr>
            <a:r>
              <a:rPr lang="en-US" sz="1600" dirty="0">
                <a:latin typeface="Consolas"/>
                <a:cs typeface="Consolas"/>
              </a:rPr>
              <a:t>    auto </a:t>
            </a:r>
            <a:r>
              <a:rPr lang="en-US" sz="1600" dirty="0" err="1">
                <a:latin typeface="Consolas"/>
                <a:cs typeface="Consolas"/>
              </a:rPr>
              <a:t>pNode</a:t>
            </a:r>
            <a:r>
              <a:rPr lang="en-US" sz="1600" dirty="0">
                <a:latin typeface="Consolas"/>
                <a:cs typeface="Consolas"/>
              </a:rPr>
              <a:t> = new Node;</a:t>
            </a:r>
          </a:p>
          <a:p>
            <a:pPr marL="0" indent="0">
              <a:spcBef>
                <a:spcPts val="0"/>
              </a:spcBef>
              <a:buNone/>
            </a:pPr>
            <a:r>
              <a:rPr lang="en-US" sz="1600" dirty="0">
                <a:latin typeface="Consolas"/>
                <a:cs typeface="Consolas"/>
              </a:rPr>
              <a:t>    </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m_data</a:t>
            </a:r>
            <a:r>
              <a:rPr lang="en-US" sz="1600" dirty="0">
                <a:latin typeface="Consolas"/>
                <a:cs typeface="Consolas"/>
              </a:rPr>
              <a:t> = data;</a:t>
            </a:r>
          </a:p>
          <a:p>
            <a:pPr marL="0" indent="0">
              <a:spcBef>
                <a:spcPts val="0"/>
              </a:spcBef>
              <a:buNone/>
            </a:pPr>
            <a:r>
              <a:rPr lang="en-US" sz="1600" dirty="0">
                <a:latin typeface="Consolas"/>
                <a:cs typeface="Consolas"/>
              </a:rPr>
              <a:t>    do</a:t>
            </a:r>
            <a:br>
              <a:rPr lang="en-US" sz="1600" dirty="0">
                <a:latin typeface="Consolas"/>
                <a:cs typeface="Consolas"/>
              </a:rPr>
            </a:b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m_pNext</a:t>
            </a:r>
            <a:r>
              <a:rPr lang="en-US" sz="1600" dirty="0">
                <a:latin typeface="Consolas"/>
                <a:cs typeface="Consolas"/>
              </a:rPr>
              <a:t> = </a:t>
            </a:r>
            <a:r>
              <a:rPr lang="en-US" sz="1600" dirty="0" err="1">
                <a:latin typeface="Consolas"/>
                <a:cs typeface="Consolas"/>
              </a:rPr>
              <a:t>m_pHead</a:t>
            </a:r>
            <a:r>
              <a:rPr lang="en-US" sz="1600" dirty="0">
                <a:latin typeface="Consolas"/>
                <a:cs typeface="Consolas"/>
              </a:rPr>
              <a:t>;</a:t>
            </a:r>
            <a:br>
              <a:rPr lang="en-US" sz="1600" dirty="0">
                <a:latin typeface="Consolas"/>
                <a:cs typeface="Consolas"/>
              </a:rPr>
            </a:br>
            <a:r>
              <a:rPr lang="en-US" sz="1600" dirty="0">
                <a:latin typeface="Consolas"/>
                <a:cs typeface="Consolas"/>
              </a:rPr>
              <a:t>    }</a:t>
            </a:r>
            <a:br>
              <a:rPr lang="en-US" sz="1600" dirty="0">
                <a:latin typeface="Consolas"/>
                <a:cs typeface="Consolas"/>
              </a:rPr>
            </a:br>
            <a:r>
              <a:rPr lang="en-US" sz="1600" dirty="0">
                <a:latin typeface="Consolas"/>
                <a:cs typeface="Consolas"/>
              </a:rPr>
              <a:t>    while (!</a:t>
            </a:r>
            <a:r>
              <a:rPr lang="en-US" sz="1600" dirty="0" err="1">
                <a:latin typeface="Consolas"/>
                <a:cs typeface="Consolas"/>
              </a:rPr>
              <a:t>m_pHead.</a:t>
            </a:r>
            <a:r>
              <a:rPr lang="en-US" sz="1600" b="1" dirty="0" err="1">
                <a:latin typeface="Consolas"/>
                <a:cs typeface="Consolas"/>
              </a:rPr>
              <a:t>compare_exchange_weak</a:t>
            </a:r>
            <a:r>
              <a:rPr lang="en-US" sz="1600" dirty="0">
                <a:latin typeface="Consolas"/>
                <a:cs typeface="Consolas"/>
              </a:rPr>
              <a:t>(</a:t>
            </a:r>
            <a:r>
              <a:rPr lang="en-US" sz="1600" dirty="0" err="1">
                <a:latin typeface="Consolas"/>
                <a:cs typeface="Consolas"/>
              </a:rPr>
              <a:t>pNode</a:t>
            </a:r>
            <a:r>
              <a:rPr lang="en-US" sz="1600" dirty="0">
                <a:latin typeface="Consolas"/>
                <a:cs typeface="Consolas"/>
              </a:rPr>
              <a:t>-&gt;</a:t>
            </a:r>
            <a:r>
              <a:rPr lang="en-US" sz="1600" dirty="0" err="1">
                <a:latin typeface="Consolas"/>
                <a:cs typeface="Consolas"/>
              </a:rPr>
              <a:t>m_pNext</a:t>
            </a:r>
            <a:r>
              <a:rPr lang="en-US" sz="1600" dirty="0">
                <a:latin typeface="Consolas"/>
                <a:cs typeface="Consolas"/>
              </a:rPr>
              <a:t>, </a:t>
            </a:r>
            <a:r>
              <a:rPr lang="en-US" sz="1600" dirty="0" err="1">
                <a:latin typeface="Consolas"/>
                <a:cs typeface="Consolas"/>
              </a:rPr>
              <a:t>pNode</a:t>
            </a:r>
            <a:r>
              <a:rPr lang="en-US" sz="1600" dirty="0">
                <a:latin typeface="Consolas"/>
                <a:cs typeface="Consolas"/>
              </a:rPr>
              <a:t>));</a:t>
            </a:r>
          </a:p>
          <a:p>
            <a:pPr marL="0" indent="0">
              <a:spcBef>
                <a:spcPts val="0"/>
              </a:spcBef>
              <a:buNone/>
            </a:pPr>
            <a:r>
              <a:rPr lang="en-US" sz="1600" dirty="0">
                <a:latin typeface="Consolas"/>
                <a:cs typeface="Consolas"/>
              </a:rPr>
              <a:t/>
            </a:r>
            <a:br>
              <a:rPr lang="en-US" sz="1600" dirty="0">
                <a:latin typeface="Consolas"/>
                <a:cs typeface="Consolas"/>
              </a:rPr>
            </a:br>
            <a:r>
              <a:rPr lang="en-US" sz="1600" dirty="0">
                <a:latin typeface="Consolas"/>
                <a:cs typeface="Consolas"/>
              </a:rPr>
              <a:t>    // We expect </a:t>
            </a:r>
            <a:r>
              <a:rPr lang="en-US" sz="1600" dirty="0" err="1">
                <a:latin typeface="Consolas"/>
                <a:cs typeface="Consolas"/>
              </a:rPr>
              <a:t>m_pHead</a:t>
            </a:r>
            <a:r>
              <a:rPr lang="en-US" sz="1600" dirty="0">
                <a:latin typeface="Consolas"/>
                <a:cs typeface="Consolas"/>
              </a:rPr>
              <a:t> to still point to node we read...</a:t>
            </a:r>
            <a:br>
              <a:rPr lang="en-US" sz="1600" dirty="0">
                <a:latin typeface="Consolas"/>
                <a:cs typeface="Consolas"/>
              </a:rPr>
            </a:br>
            <a:r>
              <a:rPr lang="en-US" sz="1600" dirty="0">
                <a:latin typeface="Consolas"/>
                <a:cs typeface="Consolas"/>
              </a:rPr>
              <a:t>    // but if it changed in the meantime, fail and re-try!</a:t>
            </a:r>
          </a:p>
          <a:p>
            <a:pPr marL="0" indent="0">
              <a:spcBef>
                <a:spcPts val="0"/>
              </a:spcBef>
              <a:buNone/>
            </a:pPr>
            <a:r>
              <a:rPr lang="en-US" sz="1600" dirty="0">
                <a:latin typeface="Consolas"/>
                <a:cs typeface="Consolas"/>
              </a:rPr>
              <a:t>}</a:t>
            </a:r>
          </a:p>
        </p:txBody>
      </p:sp>
      <p:sp>
        <p:nvSpPr>
          <p:cNvPr id="3" name="Footer Placeholder 2">
            <a:extLst>
              <a:ext uri="{FF2B5EF4-FFF2-40B4-BE49-F238E27FC236}">
                <a16:creationId xmlns="" xmlns:a16="http://schemas.microsoft.com/office/drawing/2014/main" id="{F055B34B-763C-4894-A327-CA1E65EA80C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4911084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FC64-25CE-4F45-972B-3DFF1EF10D02}"/>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5A075E64-921B-44AF-8280-A3DB4453EF29}"/>
              </a:ext>
            </a:extLst>
          </p:cNvPr>
          <p:cNvSpPr>
            <a:spLocks noGrp="1"/>
          </p:cNvSpPr>
          <p:nvPr>
            <p:ph idx="1"/>
          </p:nvPr>
        </p:nvSpPr>
        <p:spPr>
          <a:xfrm>
            <a:off x="779463" y="1828800"/>
            <a:ext cx="7583488" cy="4297363"/>
          </a:xfrm>
        </p:spPr>
        <p:txBody>
          <a:bodyPr>
            <a:normAutofit/>
          </a:bodyPr>
          <a:lstStyle/>
          <a:p>
            <a:r>
              <a:rPr lang="en-US" dirty="0"/>
              <a:t>We can </a:t>
            </a:r>
            <a:r>
              <a:rPr lang="en-US" sz="2000" b="1" dirty="0">
                <a:latin typeface="Consolas" panose="020B0609020204030204" pitchFamily="49" charset="0"/>
              </a:rPr>
              <a:t>clear() </a:t>
            </a:r>
            <a:r>
              <a:rPr lang="en-US" dirty="0"/>
              <a:t>the list using CAS again</a:t>
            </a:r>
          </a:p>
          <a:p>
            <a:pPr lvl="1"/>
            <a:r>
              <a:rPr lang="en-US" dirty="0"/>
              <a:t>Read the current head node</a:t>
            </a:r>
          </a:p>
          <a:p>
            <a:pPr lvl="1"/>
            <a:r>
              <a:rPr lang="en-US" dirty="0"/>
              <a:t>Use CAS to clear </a:t>
            </a:r>
            <a:r>
              <a:rPr lang="en-US" sz="2000" dirty="0" err="1">
                <a:latin typeface="Consolas" panose="020B0609020204030204" pitchFamily="49" charset="0"/>
              </a:rPr>
              <a:t>m_pHead</a:t>
            </a:r>
            <a:r>
              <a:rPr lang="en-US" sz="2000" dirty="0">
                <a:latin typeface="Consolas" panose="020B0609020204030204" pitchFamily="49" charset="0"/>
              </a:rPr>
              <a:t> </a:t>
            </a:r>
            <a:r>
              <a:rPr lang="en-US" dirty="0"/>
              <a:t>to </a:t>
            </a:r>
            <a:r>
              <a:rPr lang="en-US" sz="2000" dirty="0" err="1">
                <a:latin typeface="Consolas" panose="020B0609020204030204" pitchFamily="49" charset="0"/>
              </a:rPr>
              <a:t>nullptr</a:t>
            </a:r>
            <a:endParaRPr lang="en-US" sz="2000" dirty="0">
              <a:latin typeface="Consolas" panose="020B0609020204030204" pitchFamily="49" charset="0"/>
            </a:endParaRPr>
          </a:p>
          <a:p>
            <a:pPr lvl="2"/>
            <a:r>
              <a:rPr lang="en-US" dirty="0"/>
              <a:t>Fail and retry if </a:t>
            </a:r>
            <a:r>
              <a:rPr lang="en-US" dirty="0" err="1">
                <a:latin typeface="Consolas" panose="020B0609020204030204" pitchFamily="49" charset="0"/>
              </a:rPr>
              <a:t>m_pHead</a:t>
            </a:r>
            <a:r>
              <a:rPr lang="en-US" dirty="0">
                <a:latin typeface="Consolas" panose="020B0609020204030204" pitchFamily="49" charset="0"/>
              </a:rPr>
              <a:t> </a:t>
            </a:r>
            <a:r>
              <a:rPr lang="en-US" dirty="0"/>
              <a:t>no longer points to the same node</a:t>
            </a:r>
          </a:p>
          <a:p>
            <a:pPr lvl="2"/>
            <a:r>
              <a:rPr lang="en-US" dirty="0"/>
              <a:t>i.e., another thread did an insert in the interim</a:t>
            </a:r>
          </a:p>
        </p:txBody>
      </p:sp>
      <p:sp>
        <p:nvSpPr>
          <p:cNvPr id="4" name="Footer Placeholder 3">
            <a:extLst>
              <a:ext uri="{FF2B5EF4-FFF2-40B4-BE49-F238E27FC236}">
                <a16:creationId xmlns="" xmlns:a16="http://schemas.microsoft.com/office/drawing/2014/main" id="{BA78FD79-0A63-4952-9C85-EFFE18264FC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87132870"/>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FC64-25CE-4F45-972B-3DFF1EF10D02}"/>
              </a:ext>
            </a:extLst>
          </p:cNvPr>
          <p:cNvSpPr>
            <a:spLocks noGrp="1"/>
          </p:cNvSpPr>
          <p:nvPr>
            <p:ph type="title"/>
          </p:nvPr>
        </p:nvSpPr>
        <p:spPr/>
        <p:txBody>
          <a:bodyPr/>
          <a:lstStyle/>
          <a:p>
            <a:r>
              <a:rPr lang="en-US" dirty="0"/>
              <a:t>Lock-Free Queue</a:t>
            </a:r>
          </a:p>
        </p:txBody>
      </p:sp>
      <p:sp>
        <p:nvSpPr>
          <p:cNvPr id="3" name="Content Placeholder 2">
            <a:extLst>
              <a:ext uri="{FF2B5EF4-FFF2-40B4-BE49-F238E27FC236}">
                <a16:creationId xmlns="" xmlns:a16="http://schemas.microsoft.com/office/drawing/2014/main" id="{5A075E64-921B-44AF-8280-A3DB4453EF29}"/>
              </a:ext>
            </a:extLst>
          </p:cNvPr>
          <p:cNvSpPr>
            <a:spLocks noGrp="1"/>
          </p:cNvSpPr>
          <p:nvPr>
            <p:ph idx="1"/>
          </p:nvPr>
        </p:nvSpPr>
        <p:spPr>
          <a:xfrm>
            <a:off x="779463" y="1828800"/>
            <a:ext cx="7583488" cy="4297363"/>
          </a:xfrm>
        </p:spPr>
        <p:txBody>
          <a:bodyPr>
            <a:normAutofit/>
          </a:bodyPr>
          <a:lstStyle/>
          <a:p>
            <a:r>
              <a:rPr lang="en-US" dirty="0"/>
              <a:t>Atomic </a:t>
            </a:r>
            <a:r>
              <a:rPr lang="en-US" b="1" dirty="0"/>
              <a:t>CAS</a:t>
            </a:r>
            <a:r>
              <a:rPr lang="en-US" dirty="0"/>
              <a:t> (or </a:t>
            </a:r>
            <a:r>
              <a:rPr lang="en-US" b="1" dirty="0"/>
              <a:t>LL/SC</a:t>
            </a:r>
            <a:r>
              <a:rPr lang="en-US" dirty="0"/>
              <a:t>), combined with </a:t>
            </a:r>
            <a:r>
              <a:rPr lang="en-US" b="1" dirty="0"/>
              <a:t>fail-and-retry</a:t>
            </a:r>
            <a:r>
              <a:rPr lang="en-US" dirty="0"/>
              <a:t> is the key to most lock-free algorithms</a:t>
            </a:r>
          </a:p>
          <a:p>
            <a:r>
              <a:rPr lang="en-US" dirty="0"/>
              <a:t>Sometimes a “blind write” is sufficient, no need to retry</a:t>
            </a:r>
          </a:p>
          <a:p>
            <a:pPr lvl="1"/>
            <a:r>
              <a:rPr lang="en-US" dirty="0"/>
              <a:t>… in which case, use </a:t>
            </a:r>
            <a:r>
              <a:rPr lang="en-US" sz="2000" dirty="0" err="1">
                <a:latin typeface="Consolas" panose="020B0609020204030204" pitchFamily="49" charset="0"/>
              </a:rPr>
              <a:t>compare_exchange_strong</a:t>
            </a:r>
            <a:r>
              <a:rPr lang="en-US" sz="2000" dirty="0">
                <a:latin typeface="Consolas" panose="020B0609020204030204" pitchFamily="49" charset="0"/>
              </a:rPr>
              <a:t>()</a:t>
            </a:r>
            <a:endParaRPr lang="en-US" dirty="0">
              <a:latin typeface="Consolas" panose="020B0609020204030204" pitchFamily="49" charset="0"/>
            </a:endParaRPr>
          </a:p>
        </p:txBody>
      </p:sp>
      <p:sp>
        <p:nvSpPr>
          <p:cNvPr id="4" name="Footer Placeholder 3">
            <a:extLst>
              <a:ext uri="{FF2B5EF4-FFF2-40B4-BE49-F238E27FC236}">
                <a16:creationId xmlns="" xmlns:a16="http://schemas.microsoft.com/office/drawing/2014/main" id="{E0C67A5E-420D-40FA-B8B6-6B97C6B08E5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2334482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760DD-82B8-42A9-9240-9A155EC0FDFA}"/>
              </a:ext>
            </a:extLst>
          </p:cNvPr>
          <p:cNvSpPr>
            <a:spLocks noGrp="1"/>
          </p:cNvSpPr>
          <p:nvPr>
            <p:ph type="title"/>
          </p:nvPr>
        </p:nvSpPr>
        <p:spPr/>
        <p:txBody>
          <a:bodyPr/>
          <a:lstStyle/>
          <a:p>
            <a:r>
              <a:rPr lang="en-US" dirty="0"/>
              <a:t>Atomic Snapshot Objects</a:t>
            </a:r>
          </a:p>
        </p:txBody>
      </p:sp>
      <p:sp>
        <p:nvSpPr>
          <p:cNvPr id="3" name="Content Placeholder 2">
            <a:extLst>
              <a:ext uri="{FF2B5EF4-FFF2-40B4-BE49-F238E27FC236}">
                <a16:creationId xmlns="" xmlns:a16="http://schemas.microsoft.com/office/drawing/2014/main" id="{C211F437-5DF1-4711-8DCE-78A722B3732E}"/>
              </a:ext>
            </a:extLst>
          </p:cNvPr>
          <p:cNvSpPr>
            <a:spLocks noGrp="1"/>
          </p:cNvSpPr>
          <p:nvPr>
            <p:ph idx="1"/>
          </p:nvPr>
        </p:nvSpPr>
        <p:spPr/>
        <p:txBody>
          <a:bodyPr/>
          <a:lstStyle/>
          <a:p>
            <a:r>
              <a:rPr lang="en-US" dirty="0"/>
              <a:t>An </a:t>
            </a:r>
            <a:r>
              <a:rPr lang="en-US" b="1" dirty="0"/>
              <a:t>atomic snapshot object </a:t>
            </a:r>
            <a:r>
              <a:rPr lang="en-US" dirty="0"/>
              <a:t>acts like a collection of </a:t>
            </a:r>
            <a:r>
              <a:rPr lang="en-US" i="1" dirty="0"/>
              <a:t>N</a:t>
            </a:r>
            <a:r>
              <a:rPr lang="en-US" dirty="0"/>
              <a:t> single-writer, multi-reader atomic </a:t>
            </a:r>
            <a:r>
              <a:rPr lang="en-US" b="1" dirty="0"/>
              <a:t>registers</a:t>
            </a:r>
          </a:p>
          <a:p>
            <a:r>
              <a:rPr lang="en-US" dirty="0"/>
              <a:t>Provides a </a:t>
            </a:r>
            <a:r>
              <a:rPr lang="en-US" b="1" dirty="0"/>
              <a:t>Snapshot</a:t>
            </a:r>
            <a:r>
              <a:rPr lang="en-US" dirty="0"/>
              <a:t> operation which returns what appears to be the state of all </a:t>
            </a:r>
            <a:r>
              <a:rPr lang="en-US" i="1" dirty="0"/>
              <a:t>N</a:t>
            </a:r>
            <a:r>
              <a:rPr lang="en-US" dirty="0"/>
              <a:t> registers at once</a:t>
            </a:r>
          </a:p>
          <a:p>
            <a:r>
              <a:rPr lang="en-US" dirty="0"/>
              <a:t>The “trick” is to implement a </a:t>
            </a:r>
            <a:r>
              <a:rPr lang="en-US" b="1" dirty="0"/>
              <a:t>collect</a:t>
            </a:r>
            <a:r>
              <a:rPr lang="en-US" dirty="0"/>
              <a:t> operation</a:t>
            </a:r>
          </a:p>
          <a:p>
            <a:pPr lvl="1"/>
            <a:r>
              <a:rPr lang="en-US" dirty="0"/>
              <a:t>Iterate over all </a:t>
            </a:r>
            <a:r>
              <a:rPr lang="en-US" i="1" dirty="0"/>
              <a:t>N</a:t>
            </a:r>
            <a:r>
              <a:rPr lang="en-US" dirty="0"/>
              <a:t> registers and copy their values</a:t>
            </a:r>
          </a:p>
          <a:p>
            <a:pPr lvl="1"/>
            <a:r>
              <a:rPr lang="en-US" b="1" dirty="0"/>
              <a:t>Two successive collects </a:t>
            </a:r>
            <a:r>
              <a:rPr lang="en-US" dirty="0"/>
              <a:t>that return the same values is a successful snapshot</a:t>
            </a:r>
          </a:p>
          <a:p>
            <a:pPr marL="0" indent="0">
              <a:buNone/>
            </a:pPr>
            <a:r>
              <a:rPr lang="en-US" sz="1600" dirty="0">
                <a:latin typeface="Consolas" panose="020B0609020204030204" pitchFamily="49" charset="0"/>
              </a:rPr>
              <a:t>http://www.cs.yale.edu/homes/aspnes/pinewiki/AtomicSnapshots.html</a:t>
            </a:r>
          </a:p>
        </p:txBody>
      </p:sp>
      <p:sp>
        <p:nvSpPr>
          <p:cNvPr id="4" name="Footer Placeholder 3">
            <a:extLst>
              <a:ext uri="{FF2B5EF4-FFF2-40B4-BE49-F238E27FC236}">
                <a16:creationId xmlns="" xmlns:a16="http://schemas.microsoft.com/office/drawing/2014/main" id="{F693C530-44ED-4F84-9775-700634B0272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400683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 and GPU Programming</a:t>
            </a:r>
          </a:p>
        </p:txBody>
      </p:sp>
      <p:sp>
        <p:nvSpPr>
          <p:cNvPr id="3" name="Text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 xmlns:a16="http://schemas.microsoft.com/office/drawing/2014/main" id="{4B49A62F-B7EB-4438-8BBB-51FA513B404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913978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1B138EC-8B1A-4AE8-ACF5-8774C20D3223}"/>
              </a:ext>
            </a:extLst>
          </p:cNvPr>
          <p:cNvSpPr>
            <a:spLocks noGrp="1"/>
          </p:cNvSpPr>
          <p:nvPr>
            <p:ph type="title"/>
          </p:nvPr>
        </p:nvSpPr>
        <p:spPr/>
        <p:txBody>
          <a:bodyPr/>
          <a:lstStyle/>
          <a:p>
            <a:r>
              <a:rPr lang="en-US" dirty="0"/>
              <a:t>SIMD Programming</a:t>
            </a:r>
          </a:p>
        </p:txBody>
      </p:sp>
      <p:sp>
        <p:nvSpPr>
          <p:cNvPr id="5" name="Content Placeholder 4">
            <a:extLst>
              <a:ext uri="{FF2B5EF4-FFF2-40B4-BE49-F238E27FC236}">
                <a16:creationId xmlns="" xmlns:a16="http://schemas.microsoft.com/office/drawing/2014/main" id="{5C8D4B11-B590-4F51-9EAA-6334A583D1B2}"/>
              </a:ext>
            </a:extLst>
          </p:cNvPr>
          <p:cNvSpPr>
            <a:spLocks noGrp="1"/>
          </p:cNvSpPr>
          <p:nvPr>
            <p:ph idx="1"/>
          </p:nvPr>
        </p:nvSpPr>
        <p:spPr/>
        <p:txBody>
          <a:bodyPr/>
          <a:lstStyle/>
          <a:p>
            <a:r>
              <a:rPr lang="en-US" dirty="0"/>
              <a:t>To understand GPU programming, it’s a good idea first to understand SIMD programming on the CPU</a:t>
            </a:r>
          </a:p>
          <a:p>
            <a:r>
              <a:rPr lang="en-US" dirty="0"/>
              <a:t>We’ll look at Intel SSE2 and AVX here</a:t>
            </a:r>
          </a:p>
          <a:p>
            <a:pPr lvl="1"/>
            <a:r>
              <a:rPr lang="en-US" dirty="0"/>
              <a:t>Other ISAs support SIMD vector processing</a:t>
            </a:r>
          </a:p>
          <a:p>
            <a:pPr lvl="1"/>
            <a:r>
              <a:rPr lang="en-US" dirty="0"/>
              <a:t>Concepts are very similar</a:t>
            </a:r>
          </a:p>
        </p:txBody>
      </p:sp>
      <p:sp>
        <p:nvSpPr>
          <p:cNvPr id="2" name="Footer Placeholder 1">
            <a:extLst>
              <a:ext uri="{FF2B5EF4-FFF2-40B4-BE49-F238E27FC236}">
                <a16:creationId xmlns="" xmlns:a16="http://schemas.microsoft.com/office/drawing/2014/main" id="{E07AAC68-62C9-4083-A136-FCBF3301382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8276929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C72D9-0051-4848-A7DA-9460E745D368}"/>
              </a:ext>
            </a:extLst>
          </p:cNvPr>
          <p:cNvSpPr>
            <a:spLocks noGrp="1"/>
          </p:cNvSpPr>
          <p:nvPr>
            <p:ph type="title"/>
          </p:nvPr>
        </p:nvSpPr>
        <p:spPr/>
        <p:txBody>
          <a:bodyPr/>
          <a:lstStyle/>
          <a:p>
            <a:r>
              <a:rPr lang="en-US" dirty="0"/>
              <a:t>SIMD Programming</a:t>
            </a:r>
          </a:p>
        </p:txBody>
      </p:sp>
      <p:sp>
        <p:nvSpPr>
          <p:cNvPr id="3" name="Content Placeholder 2">
            <a:extLst>
              <a:ext uri="{FF2B5EF4-FFF2-40B4-BE49-F238E27FC236}">
                <a16:creationId xmlns="" xmlns:a16="http://schemas.microsoft.com/office/drawing/2014/main" id="{FD1F4B54-EF4B-4749-8239-04925187BE87}"/>
              </a:ext>
            </a:extLst>
          </p:cNvPr>
          <p:cNvSpPr>
            <a:spLocks noGrp="1"/>
          </p:cNvSpPr>
          <p:nvPr>
            <p:ph idx="1"/>
          </p:nvPr>
        </p:nvSpPr>
        <p:spPr/>
        <p:txBody>
          <a:bodyPr>
            <a:normAutofit lnSpcReduction="10000"/>
          </a:bodyPr>
          <a:lstStyle/>
          <a:p>
            <a:r>
              <a:rPr lang="en-US" dirty="0"/>
              <a:t>SSE2 and AVX are evolutions of earlier SIMD ISAs</a:t>
            </a:r>
          </a:p>
          <a:p>
            <a:pPr lvl="1"/>
            <a:r>
              <a:rPr lang="en-US" dirty="0"/>
              <a:t>MMX, SSE</a:t>
            </a:r>
          </a:p>
          <a:p>
            <a:r>
              <a:rPr lang="en-US" dirty="0"/>
              <a:t>Capable of operating in various modes</a:t>
            </a:r>
          </a:p>
          <a:p>
            <a:pPr lvl="1"/>
            <a:r>
              <a:rPr lang="en-US" dirty="0"/>
              <a:t>128-bit XMM registers can hold four 32-bit floats,</a:t>
            </a:r>
          </a:p>
          <a:p>
            <a:pPr lvl="1"/>
            <a:r>
              <a:rPr lang="en-US" dirty="0"/>
              <a:t>or two 64-bit doubles,</a:t>
            </a:r>
          </a:p>
          <a:p>
            <a:pPr lvl="1"/>
            <a:r>
              <a:rPr lang="en-US" dirty="0"/>
              <a:t>or 16 8-bit </a:t>
            </a:r>
            <a:r>
              <a:rPr lang="en-US" dirty="0" err="1"/>
              <a:t>ints</a:t>
            </a:r>
            <a:r>
              <a:rPr lang="en-US" dirty="0"/>
              <a:t>, 8 16-bit </a:t>
            </a:r>
            <a:r>
              <a:rPr lang="en-US" dirty="0" err="1"/>
              <a:t>ints</a:t>
            </a:r>
            <a:r>
              <a:rPr lang="en-US" dirty="0"/>
              <a:t>, 4 32-bit </a:t>
            </a:r>
            <a:r>
              <a:rPr lang="en-US" dirty="0" err="1"/>
              <a:t>ints</a:t>
            </a:r>
            <a:r>
              <a:rPr lang="en-US" dirty="0"/>
              <a:t>, 2 64-bit </a:t>
            </a:r>
            <a:r>
              <a:rPr lang="en-US" dirty="0" err="1"/>
              <a:t>ints</a:t>
            </a:r>
            <a:endParaRPr lang="en-US" dirty="0"/>
          </a:p>
          <a:p>
            <a:r>
              <a:rPr lang="en-US" dirty="0"/>
              <a:t>AVX registers are twice as wide as SSE2</a:t>
            </a:r>
          </a:p>
          <a:p>
            <a:pPr lvl="1"/>
            <a:r>
              <a:rPr lang="en-US" dirty="0"/>
              <a:t>256-bit YMM registers can hold eight 32-bit floats,</a:t>
            </a:r>
          </a:p>
          <a:p>
            <a:pPr lvl="1"/>
            <a:r>
              <a:rPr lang="en-US" dirty="0"/>
              <a:t>or four 64-bit doubles,</a:t>
            </a:r>
          </a:p>
          <a:p>
            <a:pPr lvl="1"/>
            <a:r>
              <a:rPr lang="en-US" dirty="0"/>
              <a:t>Or 32 8-bit </a:t>
            </a:r>
            <a:r>
              <a:rPr lang="en-US" dirty="0" err="1"/>
              <a:t>ints</a:t>
            </a:r>
            <a:r>
              <a:rPr lang="en-US" dirty="0"/>
              <a:t>, 16 16-bit </a:t>
            </a:r>
            <a:r>
              <a:rPr lang="en-US" dirty="0" err="1"/>
              <a:t>ints</a:t>
            </a:r>
            <a:r>
              <a:rPr lang="en-US" dirty="0"/>
              <a:t>, 8 32-bit </a:t>
            </a:r>
            <a:r>
              <a:rPr lang="en-US" dirty="0" err="1"/>
              <a:t>ints</a:t>
            </a:r>
            <a:r>
              <a:rPr lang="en-US" dirty="0"/>
              <a:t>, 4 64-bit </a:t>
            </a:r>
            <a:r>
              <a:rPr lang="en-US" dirty="0" err="1"/>
              <a:t>ints</a:t>
            </a:r>
            <a:endParaRPr lang="en-US" dirty="0"/>
          </a:p>
        </p:txBody>
      </p:sp>
      <p:sp>
        <p:nvSpPr>
          <p:cNvPr id="4" name="Footer Placeholder 3">
            <a:extLst>
              <a:ext uri="{FF2B5EF4-FFF2-40B4-BE49-F238E27FC236}">
                <a16:creationId xmlns="" xmlns:a16="http://schemas.microsoft.com/office/drawing/2014/main" id="{7F9C09DF-A396-4E56-8811-DA59B5BA6C4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9554217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C72D9-0051-4848-A7DA-9460E745D368}"/>
              </a:ext>
            </a:extLst>
          </p:cNvPr>
          <p:cNvSpPr>
            <a:spLocks noGrp="1"/>
          </p:cNvSpPr>
          <p:nvPr>
            <p:ph type="title"/>
          </p:nvPr>
        </p:nvSpPr>
        <p:spPr/>
        <p:txBody>
          <a:bodyPr/>
          <a:lstStyle/>
          <a:p>
            <a:r>
              <a:rPr lang="en-US" dirty="0"/>
              <a:t>SIMD Programming</a:t>
            </a:r>
          </a:p>
        </p:txBody>
      </p:sp>
      <p:sp>
        <p:nvSpPr>
          <p:cNvPr id="3" name="Content Placeholder 2">
            <a:extLst>
              <a:ext uri="{FF2B5EF4-FFF2-40B4-BE49-F238E27FC236}">
                <a16:creationId xmlns="" xmlns:a16="http://schemas.microsoft.com/office/drawing/2014/main" id="{FD1F4B54-EF4B-4749-8239-04925187BE87}"/>
              </a:ext>
            </a:extLst>
          </p:cNvPr>
          <p:cNvSpPr>
            <a:spLocks noGrp="1"/>
          </p:cNvSpPr>
          <p:nvPr>
            <p:ph idx="1"/>
          </p:nvPr>
        </p:nvSpPr>
        <p:spPr/>
        <p:txBody>
          <a:bodyPr/>
          <a:lstStyle/>
          <a:p>
            <a:r>
              <a:rPr lang="en-US" dirty="0"/>
              <a:t>We’ll focus on XMM registers/SSE2, treated as a group of four 32-bit floats</a:t>
            </a:r>
          </a:p>
        </p:txBody>
      </p:sp>
      <p:grpSp>
        <p:nvGrpSpPr>
          <p:cNvPr id="13" name="Group 12">
            <a:extLst>
              <a:ext uri="{FF2B5EF4-FFF2-40B4-BE49-F238E27FC236}">
                <a16:creationId xmlns="" xmlns:a16="http://schemas.microsoft.com/office/drawing/2014/main" id="{4159CB7F-84E8-47FB-9D2F-F0D270796E7F}"/>
              </a:ext>
            </a:extLst>
          </p:cNvPr>
          <p:cNvGrpSpPr/>
          <p:nvPr/>
        </p:nvGrpSpPr>
        <p:grpSpPr>
          <a:xfrm>
            <a:off x="1527096" y="3162945"/>
            <a:ext cx="6089808" cy="730598"/>
            <a:chOff x="1527096" y="5437340"/>
            <a:chExt cx="6089808" cy="730598"/>
          </a:xfrm>
        </p:grpSpPr>
        <p:sp>
          <p:nvSpPr>
            <p:cNvPr id="4" name="Rectangle 3">
              <a:extLst>
                <a:ext uri="{FF2B5EF4-FFF2-40B4-BE49-F238E27FC236}">
                  <a16:creationId xmlns="" xmlns:a16="http://schemas.microsoft.com/office/drawing/2014/main" id="{6975F9F8-B40D-4966-BFA4-5D34AB7D8154}"/>
                </a:ext>
              </a:extLst>
            </p:cNvPr>
            <p:cNvSpPr/>
            <p:nvPr/>
          </p:nvSpPr>
          <p:spPr>
            <a:xfrm>
              <a:off x="1527096" y="5806672"/>
              <a:ext cx="1522452" cy="3612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rgbClr val="333333"/>
                  </a:solidFill>
                </a:rPr>
                <a:t>x</a:t>
              </a:r>
            </a:p>
          </p:txBody>
        </p:sp>
        <p:sp>
          <p:nvSpPr>
            <p:cNvPr id="5" name="Rectangle 4">
              <a:extLst>
                <a:ext uri="{FF2B5EF4-FFF2-40B4-BE49-F238E27FC236}">
                  <a16:creationId xmlns="" xmlns:a16="http://schemas.microsoft.com/office/drawing/2014/main" id="{62F891A6-98E6-4E49-BBF1-16C7B5E3C6E8}"/>
                </a:ext>
              </a:extLst>
            </p:cNvPr>
            <p:cNvSpPr/>
            <p:nvPr/>
          </p:nvSpPr>
          <p:spPr>
            <a:xfrm>
              <a:off x="3049548" y="5806672"/>
              <a:ext cx="1522452" cy="3612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rgbClr val="333333"/>
                  </a:solidFill>
                </a:rPr>
                <a:t>y</a:t>
              </a:r>
            </a:p>
          </p:txBody>
        </p:sp>
        <p:sp>
          <p:nvSpPr>
            <p:cNvPr id="6" name="Rectangle 5">
              <a:extLst>
                <a:ext uri="{FF2B5EF4-FFF2-40B4-BE49-F238E27FC236}">
                  <a16:creationId xmlns="" xmlns:a16="http://schemas.microsoft.com/office/drawing/2014/main" id="{90D75C48-3CB3-4859-803B-968F3A189D1D}"/>
                </a:ext>
              </a:extLst>
            </p:cNvPr>
            <p:cNvSpPr/>
            <p:nvPr/>
          </p:nvSpPr>
          <p:spPr>
            <a:xfrm>
              <a:off x="4572000" y="5806672"/>
              <a:ext cx="1522452" cy="3612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rgbClr val="333333"/>
                  </a:solidFill>
                </a:rPr>
                <a:t>z</a:t>
              </a:r>
            </a:p>
          </p:txBody>
        </p:sp>
        <p:sp>
          <p:nvSpPr>
            <p:cNvPr id="7" name="Rectangle 6">
              <a:extLst>
                <a:ext uri="{FF2B5EF4-FFF2-40B4-BE49-F238E27FC236}">
                  <a16:creationId xmlns="" xmlns:a16="http://schemas.microsoft.com/office/drawing/2014/main" id="{2820F6B4-779C-42D9-8597-591B4FF19062}"/>
                </a:ext>
              </a:extLst>
            </p:cNvPr>
            <p:cNvSpPr/>
            <p:nvPr/>
          </p:nvSpPr>
          <p:spPr>
            <a:xfrm>
              <a:off x="6094452" y="5806672"/>
              <a:ext cx="1522452" cy="3612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rgbClr val="333333"/>
                  </a:solidFill>
                </a:rPr>
                <a:t>w</a:t>
              </a:r>
            </a:p>
          </p:txBody>
        </p:sp>
        <p:sp>
          <p:nvSpPr>
            <p:cNvPr id="8" name="TextBox 7">
              <a:extLst>
                <a:ext uri="{FF2B5EF4-FFF2-40B4-BE49-F238E27FC236}">
                  <a16:creationId xmlns="" xmlns:a16="http://schemas.microsoft.com/office/drawing/2014/main" id="{49D9F5F7-0542-46C3-AF60-9F658BF52AAA}"/>
                </a:ext>
              </a:extLst>
            </p:cNvPr>
            <p:cNvSpPr txBox="1"/>
            <p:nvPr/>
          </p:nvSpPr>
          <p:spPr>
            <a:xfrm>
              <a:off x="1932847" y="5437340"/>
              <a:ext cx="816249" cy="369332"/>
            </a:xfrm>
            <a:prstGeom prst="rect">
              <a:avLst/>
            </a:prstGeom>
            <a:noFill/>
          </p:spPr>
          <p:txBody>
            <a:bodyPr wrap="none" rtlCol="0">
              <a:spAutoFit/>
            </a:bodyPr>
            <a:lstStyle/>
            <a:p>
              <a:r>
                <a:rPr lang="en-US" dirty="0">
                  <a:solidFill>
                    <a:schemeClr val="bg2"/>
                  </a:solidFill>
                </a:rPr>
                <a:t>32 bits</a:t>
              </a:r>
            </a:p>
          </p:txBody>
        </p:sp>
        <p:sp>
          <p:nvSpPr>
            <p:cNvPr id="9" name="TextBox 8">
              <a:extLst>
                <a:ext uri="{FF2B5EF4-FFF2-40B4-BE49-F238E27FC236}">
                  <a16:creationId xmlns="" xmlns:a16="http://schemas.microsoft.com/office/drawing/2014/main" id="{4CE46C7F-C5A4-4A71-9FFF-4225F6B65399}"/>
                </a:ext>
              </a:extLst>
            </p:cNvPr>
            <p:cNvSpPr txBox="1"/>
            <p:nvPr/>
          </p:nvSpPr>
          <p:spPr>
            <a:xfrm>
              <a:off x="3402649" y="5437340"/>
              <a:ext cx="816249" cy="369332"/>
            </a:xfrm>
            <a:prstGeom prst="rect">
              <a:avLst/>
            </a:prstGeom>
            <a:noFill/>
          </p:spPr>
          <p:txBody>
            <a:bodyPr wrap="none" rtlCol="0">
              <a:spAutoFit/>
            </a:bodyPr>
            <a:lstStyle/>
            <a:p>
              <a:r>
                <a:rPr lang="en-US" dirty="0">
                  <a:solidFill>
                    <a:schemeClr val="bg2"/>
                  </a:solidFill>
                </a:rPr>
                <a:t>32 bits</a:t>
              </a:r>
            </a:p>
          </p:txBody>
        </p:sp>
        <p:sp>
          <p:nvSpPr>
            <p:cNvPr id="10" name="TextBox 9">
              <a:extLst>
                <a:ext uri="{FF2B5EF4-FFF2-40B4-BE49-F238E27FC236}">
                  <a16:creationId xmlns="" xmlns:a16="http://schemas.microsoft.com/office/drawing/2014/main" id="{46B1913B-C966-43EB-8E4D-10EE220AD2B2}"/>
                </a:ext>
              </a:extLst>
            </p:cNvPr>
            <p:cNvSpPr txBox="1"/>
            <p:nvPr/>
          </p:nvSpPr>
          <p:spPr>
            <a:xfrm>
              <a:off x="4925101" y="5437340"/>
              <a:ext cx="816249" cy="369332"/>
            </a:xfrm>
            <a:prstGeom prst="rect">
              <a:avLst/>
            </a:prstGeom>
            <a:noFill/>
          </p:spPr>
          <p:txBody>
            <a:bodyPr wrap="none" rtlCol="0">
              <a:spAutoFit/>
            </a:bodyPr>
            <a:lstStyle/>
            <a:p>
              <a:r>
                <a:rPr lang="en-US" dirty="0">
                  <a:solidFill>
                    <a:schemeClr val="bg2"/>
                  </a:solidFill>
                </a:rPr>
                <a:t>32 bits</a:t>
              </a:r>
            </a:p>
          </p:txBody>
        </p:sp>
        <p:sp>
          <p:nvSpPr>
            <p:cNvPr id="11" name="TextBox 10">
              <a:extLst>
                <a:ext uri="{FF2B5EF4-FFF2-40B4-BE49-F238E27FC236}">
                  <a16:creationId xmlns="" xmlns:a16="http://schemas.microsoft.com/office/drawing/2014/main" id="{1D794608-62D1-4558-AE83-6A94E307CCC6}"/>
                </a:ext>
              </a:extLst>
            </p:cNvPr>
            <p:cNvSpPr txBox="1"/>
            <p:nvPr/>
          </p:nvSpPr>
          <p:spPr>
            <a:xfrm>
              <a:off x="6447553" y="5437340"/>
              <a:ext cx="816249" cy="369332"/>
            </a:xfrm>
            <a:prstGeom prst="rect">
              <a:avLst/>
            </a:prstGeom>
            <a:noFill/>
          </p:spPr>
          <p:txBody>
            <a:bodyPr wrap="none" rtlCol="0">
              <a:spAutoFit/>
            </a:bodyPr>
            <a:lstStyle/>
            <a:p>
              <a:r>
                <a:rPr lang="en-US" dirty="0">
                  <a:solidFill>
                    <a:schemeClr val="bg2"/>
                  </a:solidFill>
                </a:rPr>
                <a:t>32 bits</a:t>
              </a:r>
            </a:p>
          </p:txBody>
        </p:sp>
      </p:grpSp>
      <p:sp>
        <p:nvSpPr>
          <p:cNvPr id="12" name="Footer Placeholder 11">
            <a:extLst>
              <a:ext uri="{FF2B5EF4-FFF2-40B4-BE49-F238E27FC236}">
                <a16:creationId xmlns="" xmlns:a16="http://schemas.microsoft.com/office/drawing/2014/main" id="{4DACBCEB-930E-482B-AFC7-391BF4AF354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06364397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02E372-2AB5-4B7C-98FE-68082D9ED283}"/>
              </a:ext>
            </a:extLst>
          </p:cNvPr>
          <p:cNvSpPr>
            <a:spLocks noGrp="1"/>
          </p:cNvSpPr>
          <p:nvPr>
            <p:ph type="title"/>
          </p:nvPr>
        </p:nvSpPr>
        <p:spPr/>
        <p:txBody>
          <a:bodyPr/>
          <a:lstStyle/>
          <a:p>
            <a:r>
              <a:rPr lang="en-US" dirty="0"/>
              <a:t>SIMD Programming</a:t>
            </a:r>
          </a:p>
        </p:txBody>
      </p:sp>
      <p:sp>
        <p:nvSpPr>
          <p:cNvPr id="3" name="Content Placeholder 2">
            <a:extLst>
              <a:ext uri="{FF2B5EF4-FFF2-40B4-BE49-F238E27FC236}">
                <a16:creationId xmlns="" xmlns:a16="http://schemas.microsoft.com/office/drawing/2014/main" id="{35E206CC-0DE2-40CD-A44C-DA21FBE57FB3}"/>
              </a:ext>
            </a:extLst>
          </p:cNvPr>
          <p:cNvSpPr>
            <a:spLocks noGrp="1"/>
          </p:cNvSpPr>
          <p:nvPr>
            <p:ph idx="1"/>
          </p:nvPr>
        </p:nvSpPr>
        <p:spPr/>
        <p:txBody>
          <a:bodyPr/>
          <a:lstStyle/>
          <a:p>
            <a:r>
              <a:rPr lang="en-US" dirty="0"/>
              <a:t>SSE2 assembly instructions exposed to C/C++ via compiler </a:t>
            </a:r>
            <a:r>
              <a:rPr lang="en-US" dirty="0" err="1"/>
              <a:t>intrinsics</a:t>
            </a:r>
            <a:endParaRPr lang="en-US" dirty="0"/>
          </a:p>
          <a:p>
            <a:pPr lvl="1"/>
            <a:r>
              <a:rPr lang="en-US" dirty="0"/>
              <a:t>Look like function calls, but really emit raw assembly</a:t>
            </a:r>
          </a:p>
          <a:p>
            <a:r>
              <a:rPr lang="en-US" dirty="0"/>
              <a:t>Key API:</a:t>
            </a:r>
          </a:p>
        </p:txBody>
      </p:sp>
      <p:sp>
        <p:nvSpPr>
          <p:cNvPr id="4" name="Content Placeholder 2">
            <a:extLst>
              <a:ext uri="{FF2B5EF4-FFF2-40B4-BE49-F238E27FC236}">
                <a16:creationId xmlns="" xmlns:a16="http://schemas.microsoft.com/office/drawing/2014/main" id="{B0B67F2C-67D8-4D95-9726-479BE08CF575}"/>
              </a:ext>
            </a:extLst>
          </p:cNvPr>
          <p:cNvSpPr txBox="1">
            <a:spLocks/>
          </p:cNvSpPr>
          <p:nvPr/>
        </p:nvSpPr>
        <p:spPr>
          <a:xfrm>
            <a:off x="1400036" y="3889682"/>
            <a:ext cx="6555708" cy="237187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__m128 </a:t>
            </a:r>
            <a:r>
              <a:rPr lang="en-US" sz="1600" b="1" dirty="0">
                <a:latin typeface="Consolas"/>
                <a:cs typeface="Consolas"/>
              </a:rPr>
              <a:t>_</a:t>
            </a:r>
            <a:r>
              <a:rPr lang="en-US" sz="1600" b="1" dirty="0" err="1">
                <a:latin typeface="Consolas"/>
                <a:cs typeface="Consolas"/>
              </a:rPr>
              <a:t>mm_load_ps</a:t>
            </a:r>
            <a:r>
              <a:rPr lang="en-US" sz="1600" dirty="0">
                <a:latin typeface="Consolas"/>
                <a:cs typeface="Consolas"/>
              </a:rPr>
              <a:t>(</a:t>
            </a:r>
            <a:r>
              <a:rPr lang="en-US" sz="1600" dirty="0" err="1">
                <a:latin typeface="Consolas"/>
                <a:cs typeface="Consolas"/>
              </a:rPr>
              <a:t>const</a:t>
            </a:r>
            <a:r>
              <a:rPr lang="en-US" sz="1600" dirty="0">
                <a:latin typeface="Consolas"/>
                <a:cs typeface="Consolas"/>
              </a:rPr>
              <a:t> float* </a:t>
            </a:r>
            <a:r>
              <a:rPr lang="en-US" sz="1600" dirty="0" err="1">
                <a:latin typeface="Consolas"/>
                <a:cs typeface="Consolas"/>
              </a:rPr>
              <a:t>alignedData</a:t>
            </a:r>
            <a:r>
              <a:rPr lang="en-US" sz="1600" dirty="0">
                <a:latin typeface="Consolas"/>
                <a:cs typeface="Consolas"/>
              </a:rPr>
              <a:t>);</a:t>
            </a:r>
          </a:p>
          <a:p>
            <a:pPr marL="0" indent="0">
              <a:spcBef>
                <a:spcPts val="0"/>
              </a:spcBef>
              <a:buNone/>
            </a:pPr>
            <a:r>
              <a:rPr lang="en-US" sz="1600" dirty="0">
                <a:latin typeface="Consolas"/>
                <a:cs typeface="Consolas"/>
              </a:rPr>
              <a:t>void   </a:t>
            </a:r>
            <a:r>
              <a:rPr lang="en-US" sz="1600" b="1" dirty="0">
                <a:latin typeface="Consolas"/>
                <a:cs typeface="Consolas"/>
              </a:rPr>
              <a:t>_</a:t>
            </a:r>
            <a:r>
              <a:rPr lang="en-US" sz="1600" b="1" dirty="0" err="1">
                <a:latin typeface="Consolas"/>
                <a:cs typeface="Consolas"/>
              </a:rPr>
              <a:t>mm_store_ps</a:t>
            </a:r>
            <a:r>
              <a:rPr lang="en-US" sz="1600" dirty="0">
                <a:latin typeface="Consolas"/>
                <a:cs typeface="Consolas"/>
              </a:rPr>
              <a:t>(__m128 </a:t>
            </a:r>
            <a:r>
              <a:rPr lang="en-US" sz="1600" dirty="0" err="1">
                <a:latin typeface="Consolas"/>
                <a:cs typeface="Consolas"/>
              </a:rPr>
              <a:t>vec</a:t>
            </a:r>
            <a:r>
              <a:rPr lang="en-US" sz="1600" dirty="0">
                <a:latin typeface="Consolas"/>
                <a:cs typeface="Consolas"/>
              </a:rPr>
              <a:t>, float* </a:t>
            </a:r>
            <a:r>
              <a:rPr lang="en-US" sz="1600" dirty="0" err="1">
                <a:latin typeface="Consolas"/>
                <a:cs typeface="Consolas"/>
              </a:rPr>
              <a:t>alignedData</a:t>
            </a:r>
            <a:r>
              <a:rPr lang="en-US" sz="1600" dirty="0">
                <a:latin typeface="Consolas"/>
                <a:cs typeface="Consolas"/>
              </a:rPr>
              <a:t>);</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__m128 </a:t>
            </a:r>
            <a:r>
              <a:rPr lang="en-US" sz="1600" b="1" dirty="0">
                <a:latin typeface="Consolas"/>
                <a:cs typeface="Consolas"/>
              </a:rPr>
              <a:t>_</a:t>
            </a:r>
            <a:r>
              <a:rPr lang="en-US" sz="1600" b="1" dirty="0" err="1">
                <a:latin typeface="Consolas"/>
                <a:cs typeface="Consolas"/>
              </a:rPr>
              <a:t>mm_add_ps</a:t>
            </a:r>
            <a:r>
              <a:rPr lang="en-US" sz="1600" dirty="0">
                <a:latin typeface="Consolas"/>
                <a:cs typeface="Consolas"/>
              </a:rPr>
              <a:t>(__m128 a, __m128 b);</a:t>
            </a:r>
          </a:p>
          <a:p>
            <a:pPr marL="0" indent="0">
              <a:spcBef>
                <a:spcPts val="0"/>
              </a:spcBef>
              <a:buNone/>
            </a:pPr>
            <a:r>
              <a:rPr lang="en-US" sz="1600" dirty="0">
                <a:latin typeface="Consolas"/>
                <a:cs typeface="Consolas"/>
              </a:rPr>
              <a:t>__m128 </a:t>
            </a:r>
            <a:r>
              <a:rPr lang="en-US" sz="1600" b="1" dirty="0">
                <a:latin typeface="Consolas"/>
                <a:cs typeface="Consolas"/>
              </a:rPr>
              <a:t>_</a:t>
            </a:r>
            <a:r>
              <a:rPr lang="en-US" sz="1600" b="1" dirty="0" err="1">
                <a:latin typeface="Consolas"/>
                <a:cs typeface="Consolas"/>
              </a:rPr>
              <a:t>mm_mul_ps</a:t>
            </a:r>
            <a:r>
              <a:rPr lang="en-US" sz="1600" dirty="0">
                <a:latin typeface="Consolas"/>
                <a:cs typeface="Consolas"/>
              </a:rPr>
              <a:t>(__m128 a, __m128 b);</a:t>
            </a:r>
          </a:p>
        </p:txBody>
      </p:sp>
      <p:sp>
        <p:nvSpPr>
          <p:cNvPr id="5" name="Footer Placeholder 4">
            <a:extLst>
              <a:ext uri="{FF2B5EF4-FFF2-40B4-BE49-F238E27FC236}">
                <a16:creationId xmlns="" xmlns:a16="http://schemas.microsoft.com/office/drawing/2014/main" id="{D9EDCB0C-EEB7-4EEA-86B2-17FB9B0CE84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5258027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02E372-2AB5-4B7C-98FE-68082D9ED283}"/>
              </a:ext>
            </a:extLst>
          </p:cNvPr>
          <p:cNvSpPr>
            <a:spLocks noGrp="1"/>
          </p:cNvSpPr>
          <p:nvPr>
            <p:ph type="title"/>
          </p:nvPr>
        </p:nvSpPr>
        <p:spPr/>
        <p:txBody>
          <a:bodyPr/>
          <a:lstStyle/>
          <a:p>
            <a:r>
              <a:rPr lang="en-US" dirty="0"/>
              <a:t>SIMD Programming</a:t>
            </a:r>
          </a:p>
        </p:txBody>
      </p:sp>
      <p:sp>
        <p:nvSpPr>
          <p:cNvPr id="4" name="Content Placeholder 2">
            <a:extLst>
              <a:ext uri="{FF2B5EF4-FFF2-40B4-BE49-F238E27FC236}">
                <a16:creationId xmlns="" xmlns:a16="http://schemas.microsoft.com/office/drawing/2014/main" id="{B0B67F2C-67D8-4D95-9726-479BE08CF575}"/>
              </a:ext>
            </a:extLst>
          </p:cNvPr>
          <p:cNvSpPr txBox="1">
            <a:spLocks/>
          </p:cNvSpPr>
          <p:nvPr/>
        </p:nvSpPr>
        <p:spPr>
          <a:xfrm>
            <a:off x="1293353" y="1926273"/>
            <a:ext cx="6555708" cy="4358485"/>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 selects two fields from a, two fields from b</a:t>
            </a:r>
          </a:p>
          <a:p>
            <a:pPr marL="0" indent="0">
              <a:spcBef>
                <a:spcPts val="0"/>
              </a:spcBef>
              <a:buNone/>
            </a:pPr>
            <a:r>
              <a:rPr lang="en-US" sz="1600" dirty="0">
                <a:latin typeface="Consolas"/>
                <a:cs typeface="Consolas"/>
              </a:rPr>
              <a:t>__m128 </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(__m128 a, __m128 b, unsigned mask);</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#define SHUFMASK(</a:t>
            </a:r>
            <a:r>
              <a:rPr lang="en-US" sz="1600" dirty="0" err="1">
                <a:latin typeface="Consolas"/>
                <a:cs typeface="Consolas"/>
              </a:rPr>
              <a:t>p,q,r,s</a:t>
            </a:r>
            <a:r>
              <a:rPr lang="en-US" sz="1600" dirty="0">
                <a:latin typeface="Consolas"/>
                <a:cs typeface="Consolas"/>
              </a:rPr>
              <a:t>) (p | (q&lt;&lt;2) | (r&lt;&lt;4) | (s&lt;&lt;6))</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__</a:t>
            </a:r>
            <a:r>
              <a:rPr lang="en-US" sz="1600" dirty="0" err="1">
                <a:latin typeface="Consolas"/>
                <a:cs typeface="Consolas"/>
              </a:rPr>
              <a:t>declspec</a:t>
            </a:r>
            <a:r>
              <a:rPr lang="en-US" sz="1600" dirty="0">
                <a:latin typeface="Consolas"/>
                <a:cs typeface="Consolas"/>
              </a:rPr>
              <a:t>(align(16))</a:t>
            </a:r>
            <a:br>
              <a:rPr lang="en-US" sz="1600" dirty="0">
                <a:latin typeface="Consolas"/>
                <a:cs typeface="Consolas"/>
              </a:rPr>
            </a:br>
            <a:r>
              <a:rPr lang="en-US" sz="1600" dirty="0">
                <a:latin typeface="Consolas"/>
                <a:cs typeface="Consolas"/>
              </a:rPr>
              <a:t>    float </a:t>
            </a:r>
            <a:r>
              <a:rPr lang="en-US" sz="1600" b="1" dirty="0">
                <a:latin typeface="Consolas"/>
                <a:cs typeface="Consolas"/>
              </a:rPr>
              <a:t>a</a:t>
            </a:r>
            <a:r>
              <a:rPr lang="en-US" sz="1600" dirty="0">
                <a:latin typeface="Consolas"/>
                <a:cs typeface="Consolas"/>
              </a:rPr>
              <a:t>[] = { 40.0f, 41.0f, 42.0f, 43.0f };</a:t>
            </a:r>
          </a:p>
          <a:p>
            <a:pPr marL="0" indent="0">
              <a:spcBef>
                <a:spcPts val="0"/>
              </a:spcBef>
              <a:buNone/>
            </a:pPr>
            <a:r>
              <a:rPr lang="en-US" sz="1600" dirty="0">
                <a:latin typeface="Consolas"/>
                <a:cs typeface="Consolas"/>
              </a:rPr>
              <a:t>__</a:t>
            </a:r>
            <a:r>
              <a:rPr lang="en-US" sz="1600" dirty="0" err="1">
                <a:latin typeface="Consolas"/>
                <a:cs typeface="Consolas"/>
              </a:rPr>
              <a:t>declspec</a:t>
            </a:r>
            <a:r>
              <a:rPr lang="en-US" sz="1600" dirty="0">
                <a:latin typeface="Consolas"/>
                <a:cs typeface="Consolas"/>
              </a:rPr>
              <a:t>(align(16))</a:t>
            </a:r>
            <a:br>
              <a:rPr lang="en-US" sz="1600" dirty="0">
                <a:latin typeface="Consolas"/>
                <a:cs typeface="Consolas"/>
              </a:rPr>
            </a:br>
            <a:r>
              <a:rPr lang="en-US" sz="1600" dirty="0">
                <a:latin typeface="Consolas"/>
                <a:cs typeface="Consolas"/>
              </a:rPr>
              <a:t>    float </a:t>
            </a:r>
            <a:r>
              <a:rPr lang="en-US" sz="1600" b="1" dirty="0">
                <a:latin typeface="Consolas"/>
                <a:cs typeface="Consolas"/>
              </a:rPr>
              <a:t>b</a:t>
            </a:r>
            <a:r>
              <a:rPr lang="en-US" sz="1600" dirty="0">
                <a:latin typeface="Consolas"/>
                <a:cs typeface="Consolas"/>
              </a:rPr>
              <a:t>[] = { 80.0f, 81.0f, 82.0f, 83.0f };</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__m128 </a:t>
            </a:r>
            <a:r>
              <a:rPr lang="en-US" sz="1600" dirty="0" err="1">
                <a:latin typeface="Consolas"/>
                <a:cs typeface="Consolas"/>
              </a:rPr>
              <a:t>va</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(a);</a:t>
            </a:r>
          </a:p>
          <a:p>
            <a:pPr marL="0" indent="0">
              <a:spcBef>
                <a:spcPts val="0"/>
              </a:spcBef>
              <a:buNone/>
            </a:pPr>
            <a:r>
              <a:rPr lang="en-US" sz="1600" dirty="0">
                <a:latin typeface="Consolas"/>
                <a:cs typeface="Consolas"/>
              </a:rPr>
              <a:t>__m128 </a:t>
            </a:r>
            <a:r>
              <a:rPr lang="en-US" sz="1600" dirty="0" err="1">
                <a:latin typeface="Consolas"/>
                <a:cs typeface="Consolas"/>
              </a:rPr>
              <a:t>vb</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(b);</a:t>
            </a:r>
          </a:p>
          <a:p>
            <a:pPr marL="0" indent="0">
              <a:spcBef>
                <a:spcPts val="0"/>
              </a:spcBef>
              <a:buNone/>
            </a:pPr>
            <a:r>
              <a:rPr lang="en-US" sz="1600" dirty="0">
                <a:latin typeface="Consolas"/>
                <a:cs typeface="Consolas"/>
              </a:rPr>
              <a:t>__m128 </a:t>
            </a:r>
            <a:r>
              <a:rPr lang="en-US" sz="1600" dirty="0" err="1">
                <a:latin typeface="Consolas"/>
                <a:cs typeface="Consolas"/>
              </a:rPr>
              <a:t>vr</a:t>
            </a:r>
            <a:r>
              <a:rPr lang="en-US" sz="1600" dirty="0">
                <a:latin typeface="Consolas"/>
                <a:cs typeface="Consolas"/>
              </a:rPr>
              <a:t> = </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a:t>
            </a:r>
            <a:r>
              <a:rPr lang="en-US" sz="1600" dirty="0" err="1">
                <a:latin typeface="Consolas"/>
                <a:cs typeface="Consolas"/>
              </a:rPr>
              <a:t>va</a:t>
            </a:r>
            <a:r>
              <a:rPr lang="en-US" sz="1600" dirty="0">
                <a:latin typeface="Consolas"/>
                <a:cs typeface="Consolas"/>
              </a:rPr>
              <a:t>, </a:t>
            </a:r>
            <a:r>
              <a:rPr lang="en-US" sz="1600" dirty="0" err="1">
                <a:latin typeface="Consolas"/>
                <a:cs typeface="Consolas"/>
              </a:rPr>
              <a:t>vb</a:t>
            </a:r>
            <a:r>
              <a:rPr lang="en-US" sz="1600" dirty="0">
                <a:latin typeface="Consolas"/>
                <a:cs typeface="Consolas"/>
              </a:rPr>
              <a:t>, SHUFMASK(2, 3, 1, 1));</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a:t>
            </a:r>
            <a:r>
              <a:rPr lang="en-US" sz="1600" dirty="0" err="1">
                <a:latin typeface="Consolas"/>
                <a:cs typeface="Consolas"/>
              </a:rPr>
              <a:t>vr</a:t>
            </a:r>
            <a:r>
              <a:rPr lang="en-US" sz="1600" dirty="0">
                <a:latin typeface="Consolas"/>
                <a:cs typeface="Consolas"/>
              </a:rPr>
              <a:t> == { 42.0, 43.0f, 81.0f, 81.0f } in this example</a:t>
            </a:r>
          </a:p>
          <a:p>
            <a:pPr marL="0" indent="0">
              <a:spcBef>
                <a:spcPts val="0"/>
              </a:spcBef>
              <a:buNone/>
            </a:pPr>
            <a:r>
              <a:rPr lang="en-US" sz="1600" dirty="0">
                <a:latin typeface="Consolas"/>
                <a:cs typeface="Consolas"/>
              </a:rPr>
              <a:t>// </a:t>
            </a:r>
            <a:r>
              <a:rPr lang="en-US" sz="1600" b="1" dirty="0" err="1">
                <a:latin typeface="Consolas"/>
                <a:cs typeface="Consolas"/>
              </a:rPr>
              <a:t>vr</a:t>
            </a:r>
            <a:r>
              <a:rPr lang="en-US" sz="1600" b="1" dirty="0">
                <a:latin typeface="Consolas"/>
                <a:cs typeface="Consolas"/>
              </a:rPr>
              <a:t> == { </a:t>
            </a:r>
            <a:r>
              <a:rPr lang="en-US" sz="1600" b="1" dirty="0" err="1">
                <a:latin typeface="Consolas"/>
                <a:cs typeface="Consolas"/>
              </a:rPr>
              <a:t>va</a:t>
            </a:r>
            <a:r>
              <a:rPr lang="en-US" sz="1600" b="1" dirty="0">
                <a:latin typeface="Consolas"/>
                <a:cs typeface="Consolas"/>
              </a:rPr>
              <a:t>[p], </a:t>
            </a:r>
            <a:r>
              <a:rPr lang="en-US" sz="1600" b="1" dirty="0" err="1">
                <a:latin typeface="Consolas"/>
                <a:cs typeface="Consolas"/>
              </a:rPr>
              <a:t>va</a:t>
            </a:r>
            <a:r>
              <a:rPr lang="en-US" sz="1600" b="1" dirty="0">
                <a:latin typeface="Consolas"/>
                <a:cs typeface="Consolas"/>
              </a:rPr>
              <a:t>[q], </a:t>
            </a:r>
            <a:r>
              <a:rPr lang="en-US" sz="1600" b="1" dirty="0" err="1">
                <a:latin typeface="Consolas"/>
                <a:cs typeface="Consolas"/>
              </a:rPr>
              <a:t>vb</a:t>
            </a:r>
            <a:r>
              <a:rPr lang="en-US" sz="1600" b="1" dirty="0">
                <a:latin typeface="Consolas"/>
                <a:cs typeface="Consolas"/>
              </a:rPr>
              <a:t>[r], </a:t>
            </a:r>
            <a:r>
              <a:rPr lang="en-US" sz="1600" b="1" dirty="0" err="1">
                <a:latin typeface="Consolas"/>
                <a:cs typeface="Consolas"/>
              </a:rPr>
              <a:t>vb</a:t>
            </a:r>
            <a:r>
              <a:rPr lang="en-US" sz="1600" b="1" dirty="0">
                <a:latin typeface="Consolas"/>
                <a:cs typeface="Consolas"/>
              </a:rPr>
              <a:t>[s] }</a:t>
            </a:r>
            <a:r>
              <a:rPr lang="en-US" sz="1600" dirty="0">
                <a:latin typeface="Consolas"/>
                <a:cs typeface="Consolas"/>
              </a:rPr>
              <a:t> in general</a:t>
            </a:r>
          </a:p>
        </p:txBody>
      </p:sp>
      <p:sp>
        <p:nvSpPr>
          <p:cNvPr id="3" name="Footer Placeholder 2">
            <a:extLst>
              <a:ext uri="{FF2B5EF4-FFF2-40B4-BE49-F238E27FC236}">
                <a16:creationId xmlns="" xmlns:a16="http://schemas.microsoft.com/office/drawing/2014/main" id="{7337C933-74EF-4195-93E5-5F3EF042E04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1772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3" name="Content Placeholder 2"/>
          <p:cNvSpPr>
            <a:spLocks noGrp="1"/>
          </p:cNvSpPr>
          <p:nvPr>
            <p:ph idx="1"/>
          </p:nvPr>
        </p:nvSpPr>
        <p:spPr/>
        <p:txBody>
          <a:bodyPr>
            <a:normAutofit/>
          </a:bodyPr>
          <a:lstStyle/>
          <a:p>
            <a:r>
              <a:rPr lang="en-US" dirty="0"/>
              <a:t>Concurrency can be defined as the </a:t>
            </a:r>
            <a:r>
              <a:rPr lang="en-US" b="1" dirty="0"/>
              <a:t>transformation</a:t>
            </a:r>
            <a:r>
              <a:rPr lang="en-US" dirty="0"/>
              <a:t> of a </a:t>
            </a:r>
            <a:r>
              <a:rPr lang="en-US" b="1" i="1" dirty="0"/>
              <a:t>shared</a:t>
            </a:r>
            <a:r>
              <a:rPr lang="en-US" dirty="0"/>
              <a:t> </a:t>
            </a:r>
            <a:r>
              <a:rPr lang="en-US" b="1" dirty="0"/>
              <a:t>data file</a:t>
            </a:r>
          </a:p>
          <a:p>
            <a:pPr lvl="1"/>
            <a:r>
              <a:rPr lang="en-US" dirty="0"/>
              <a:t>Shared by multiple </a:t>
            </a:r>
            <a:r>
              <a:rPr lang="en-US" b="1" dirty="0"/>
              <a:t>flows of control</a:t>
            </a:r>
          </a:p>
          <a:p>
            <a:pPr lvl="2"/>
            <a:r>
              <a:rPr lang="en-US" dirty="0"/>
              <a:t>processes,</a:t>
            </a:r>
          </a:p>
          <a:p>
            <a:pPr lvl="2"/>
            <a:r>
              <a:rPr lang="en-US" dirty="0"/>
              <a:t>threads,</a:t>
            </a:r>
          </a:p>
          <a:p>
            <a:pPr lvl="2"/>
            <a:r>
              <a:rPr lang="en-US" dirty="0"/>
              <a:t>fibers</a:t>
            </a:r>
            <a:r>
              <a:rPr lang="is-IS" dirty="0"/>
              <a:t>…</a:t>
            </a:r>
            <a:endParaRPr lang="en-US" dirty="0"/>
          </a:p>
          <a:p>
            <a:pPr lvl="1"/>
            <a:r>
              <a:rPr lang="en-US" dirty="0"/>
              <a:t>Multiple </a:t>
            </a:r>
            <a:r>
              <a:rPr lang="en-US" b="1" dirty="0"/>
              <a:t>readers</a:t>
            </a:r>
            <a:r>
              <a:rPr lang="en-US" dirty="0"/>
              <a:t> and/or </a:t>
            </a:r>
            <a:r>
              <a:rPr lang="en-US" b="1" dirty="0"/>
              <a:t>writers</a:t>
            </a:r>
            <a:endParaRPr lang="en-US" dirty="0"/>
          </a:p>
          <a:p>
            <a:pPr lvl="1"/>
            <a:r>
              <a:rPr lang="is-IS" dirty="0"/>
              <a:t>… of </a:t>
            </a:r>
            <a:r>
              <a:rPr lang="en-US" b="1" i="1" dirty="0"/>
              <a:t>shared </a:t>
            </a:r>
            <a:r>
              <a:rPr lang="en-US" dirty="0"/>
              <a:t>data!</a:t>
            </a:r>
          </a:p>
          <a:p>
            <a:r>
              <a:rPr lang="en-US" dirty="0"/>
              <a:t>Did I mention the data has to be </a:t>
            </a:r>
            <a:r>
              <a:rPr lang="en-US" b="1" dirty="0"/>
              <a:t>shared</a:t>
            </a:r>
            <a:r>
              <a:rPr lang="en-US" dirty="0"/>
              <a:t>?</a:t>
            </a:r>
          </a:p>
          <a:p>
            <a:pPr marL="577850" lvl="2" indent="0">
              <a:buNone/>
            </a:pPr>
            <a:endParaRPr lang="en-US" dirty="0"/>
          </a:p>
        </p:txBody>
      </p:sp>
      <p:sp>
        <p:nvSpPr>
          <p:cNvPr id="4" name="Footer Placeholder 3">
            <a:extLst>
              <a:ext uri="{FF2B5EF4-FFF2-40B4-BE49-F238E27FC236}">
                <a16:creationId xmlns="" xmlns:a16="http://schemas.microsoft.com/office/drawing/2014/main" id="{4D97B516-1249-44C7-89ED-6A1F50669C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792264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19" name="Rounded Rectangle 18"/>
          <p:cNvSpPr/>
          <p:nvPr/>
        </p:nvSpPr>
        <p:spPr>
          <a:xfrm>
            <a:off x="665686" y="2442324"/>
            <a:ext cx="4714518" cy="3329173"/>
          </a:xfrm>
          <a:prstGeom prst="roundRect">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a:t>
            </a:r>
          </a:p>
        </p:txBody>
      </p:sp>
      <p:sp>
        <p:nvSpPr>
          <p:cNvPr id="5" name="Manual Operation 4"/>
          <p:cNvSpPr/>
          <p:nvPr/>
        </p:nvSpPr>
        <p:spPr>
          <a:xfrm>
            <a:off x="1271838" y="4732337"/>
            <a:ext cx="1125711" cy="615800"/>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cxnSp>
        <p:nvCxnSpPr>
          <p:cNvPr id="9" name="Straight Arrow Connector 8"/>
          <p:cNvCxnSpPr/>
          <p:nvPr/>
        </p:nvCxnSpPr>
        <p:spPr>
          <a:xfrm>
            <a:off x="1473889" y="4424437"/>
            <a:ext cx="0" cy="30790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36227" y="4424437"/>
            <a:ext cx="0" cy="31442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5" idx="2"/>
            <a:endCxn id="4" idx="1"/>
          </p:cNvCxnSpPr>
          <p:nvPr/>
        </p:nvCxnSpPr>
        <p:spPr>
          <a:xfrm rot="5400000" flipH="1">
            <a:off x="886951" y="4400394"/>
            <a:ext cx="1332630" cy="562856"/>
          </a:xfrm>
          <a:prstGeom prst="bentConnector4">
            <a:avLst>
              <a:gd name="adj1" fmla="val -17154"/>
              <a:gd name="adj2" fmla="val 140614"/>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rot="16200000">
            <a:off x="2134193" y="3973420"/>
            <a:ext cx="1892972" cy="70239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Memory Controller</a:t>
            </a:r>
          </a:p>
        </p:txBody>
      </p:sp>
      <p:sp>
        <p:nvSpPr>
          <p:cNvPr id="17" name="Rectangle 16"/>
          <p:cNvSpPr/>
          <p:nvPr/>
        </p:nvSpPr>
        <p:spPr>
          <a:xfrm>
            <a:off x="6156454" y="2835270"/>
            <a:ext cx="2321861" cy="2522485"/>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Main</a:t>
            </a:r>
            <a:br>
              <a:rPr lang="en-US" sz="1600" dirty="0">
                <a:solidFill>
                  <a:srgbClr val="333333"/>
                </a:solidFill>
              </a:rPr>
            </a:br>
            <a:r>
              <a:rPr lang="en-US" sz="1600" dirty="0">
                <a:solidFill>
                  <a:srgbClr val="333333"/>
                </a:solidFill>
              </a:rPr>
              <a:t>RAM</a:t>
            </a:r>
          </a:p>
        </p:txBody>
      </p:sp>
      <p:sp>
        <p:nvSpPr>
          <p:cNvPr id="18" name="Rectangle 17"/>
          <p:cNvSpPr/>
          <p:nvPr/>
        </p:nvSpPr>
        <p:spPr>
          <a:xfrm>
            <a:off x="1346411" y="2908213"/>
            <a:ext cx="976566" cy="469921"/>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p>
        </p:txBody>
      </p:sp>
      <p:sp>
        <p:nvSpPr>
          <p:cNvPr id="20" name="Left-Right Arrow 19"/>
          <p:cNvSpPr/>
          <p:nvPr/>
        </p:nvSpPr>
        <p:spPr>
          <a:xfrm>
            <a:off x="3450048" y="4337839"/>
            <a:ext cx="2706406"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 xmlns:a16="http://schemas.microsoft.com/office/drawing/2014/main" id="{87BF2B07-72BE-4C7D-ADEC-0B2EBA942716}"/>
              </a:ext>
            </a:extLst>
          </p:cNvPr>
          <p:cNvGrpSpPr/>
          <p:nvPr/>
        </p:nvGrpSpPr>
        <p:grpSpPr>
          <a:xfrm>
            <a:off x="3762254" y="2908213"/>
            <a:ext cx="1096848" cy="1474636"/>
            <a:chOff x="3762254" y="2908213"/>
            <a:chExt cx="1096848" cy="1474636"/>
          </a:xfrm>
        </p:grpSpPr>
        <p:sp>
          <p:nvSpPr>
            <p:cNvPr id="16" name="Rectangle 15"/>
            <p:cNvSpPr/>
            <p:nvPr/>
          </p:nvSpPr>
          <p:spPr>
            <a:xfrm>
              <a:off x="3762254" y="2908213"/>
              <a:ext cx="1096848" cy="817860"/>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L1</a:t>
              </a:r>
              <a:br>
                <a:rPr lang="en-US" sz="1600" dirty="0">
                  <a:solidFill>
                    <a:srgbClr val="333333"/>
                  </a:solidFill>
                </a:rPr>
              </a:br>
              <a:r>
                <a:rPr lang="en-US" sz="1600" dirty="0">
                  <a:solidFill>
                    <a:srgbClr val="333333"/>
                  </a:solidFill>
                </a:rPr>
                <a:t>Cache</a:t>
              </a:r>
            </a:p>
          </p:txBody>
        </p:sp>
        <p:sp>
          <p:nvSpPr>
            <p:cNvPr id="21" name="Left-Right Arrow 20"/>
            <p:cNvSpPr/>
            <p:nvPr/>
          </p:nvSpPr>
          <p:spPr>
            <a:xfrm rot="16200000">
              <a:off x="4012031" y="3934189"/>
              <a:ext cx="618288"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6525156" y="2465938"/>
            <a:ext cx="1560193" cy="369332"/>
          </a:xfrm>
          <a:prstGeom prst="rect">
            <a:avLst/>
          </a:prstGeom>
          <a:noFill/>
        </p:spPr>
        <p:txBody>
          <a:bodyPr wrap="none" rtlCol="0">
            <a:spAutoFit/>
          </a:bodyPr>
          <a:lstStyle/>
          <a:p>
            <a:r>
              <a:rPr lang="en-US" dirty="0">
                <a:solidFill>
                  <a:srgbClr val="333333"/>
                </a:solidFill>
              </a:rPr>
              <a:t>far far away</a:t>
            </a:r>
            <a:r>
              <a:rPr lang="is-IS" dirty="0">
                <a:solidFill>
                  <a:srgbClr val="333333"/>
                </a:solidFill>
              </a:rPr>
              <a:t>…</a:t>
            </a:r>
            <a:endParaRPr lang="en-US" dirty="0">
              <a:solidFill>
                <a:srgbClr val="333333"/>
              </a:solidFill>
            </a:endParaRPr>
          </a:p>
        </p:txBody>
      </p:sp>
      <p:sp>
        <p:nvSpPr>
          <p:cNvPr id="4" name="Rectangle 3"/>
          <p:cNvSpPr/>
          <p:nvPr/>
        </p:nvSpPr>
        <p:spPr>
          <a:xfrm>
            <a:off x="1271838" y="3606577"/>
            <a:ext cx="1096848" cy="817860"/>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Registers</a:t>
            </a:r>
          </a:p>
        </p:txBody>
      </p:sp>
      <p:cxnSp>
        <p:nvCxnSpPr>
          <p:cNvPr id="26" name="Straight Arrow Connector 25"/>
          <p:cNvCxnSpPr>
            <a:stCxn id="4" idx="3"/>
          </p:cNvCxnSpPr>
          <p:nvPr/>
        </p:nvCxnSpPr>
        <p:spPr>
          <a:xfrm>
            <a:off x="2368686" y="4015507"/>
            <a:ext cx="360794"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Footer Placeholder 5">
            <a:extLst>
              <a:ext uri="{FF2B5EF4-FFF2-40B4-BE49-F238E27FC236}">
                <a16:creationId xmlns="" xmlns:a16="http://schemas.microsoft.com/office/drawing/2014/main" id="{376AD6B3-5748-485F-9751-AFE791277B0A}"/>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00569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Add Arrays</a:t>
            </a:r>
          </a:p>
        </p:txBody>
      </p:sp>
      <p:sp>
        <p:nvSpPr>
          <p:cNvPr id="3" name="Content Placeholder 2">
            <a:extLst>
              <a:ext uri="{FF2B5EF4-FFF2-40B4-BE49-F238E27FC236}">
                <a16:creationId xmlns="" xmlns:a16="http://schemas.microsoft.com/office/drawing/2014/main" id="{5A8D9F1E-6B59-41A1-B12C-65D08DA6090F}"/>
              </a:ext>
            </a:extLst>
          </p:cNvPr>
          <p:cNvSpPr>
            <a:spLocks noGrp="1"/>
          </p:cNvSpPr>
          <p:nvPr>
            <p:ph idx="1"/>
          </p:nvPr>
        </p:nvSpPr>
        <p:spPr/>
        <p:txBody>
          <a:bodyPr/>
          <a:lstStyle/>
          <a:p>
            <a:r>
              <a:rPr lang="en-US" dirty="0"/>
              <a:t>Let’s look at how to vectorize a simple loop</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1967219" y="2979922"/>
            <a:ext cx="5209563" cy="245077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void </a:t>
            </a:r>
            <a:r>
              <a:rPr lang="en-US" sz="1600" b="1" dirty="0" err="1">
                <a:latin typeface="Consolas"/>
                <a:cs typeface="Consolas"/>
              </a:rPr>
              <a:t>addArrays_ref</a:t>
            </a:r>
            <a:r>
              <a:rPr lang="en-US" sz="1600" dirty="0">
                <a:latin typeface="Consolas"/>
                <a:cs typeface="Consolas"/>
              </a:rPr>
              <a:t>(</a:t>
            </a:r>
            <a:r>
              <a:rPr lang="en-US" sz="1600" dirty="0" err="1">
                <a:latin typeface="Consolas"/>
                <a:cs typeface="Consolas"/>
              </a:rPr>
              <a:t>const</a:t>
            </a:r>
            <a:r>
              <a:rPr lang="en-US" sz="1600" dirty="0">
                <a:latin typeface="Consolas"/>
                <a:cs typeface="Consolas"/>
              </a:rPr>
              <a:t> float* </a:t>
            </a:r>
            <a:r>
              <a:rPr lang="en-US" sz="1600" dirty="0" err="1">
                <a:latin typeface="Consolas"/>
                <a:cs typeface="Consolas"/>
              </a:rPr>
              <a:t>dataA</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a:t>
            </a:r>
            <a:r>
              <a:rPr lang="en-US" sz="1600" dirty="0" err="1">
                <a:latin typeface="Consolas"/>
                <a:cs typeface="Consolas"/>
              </a:rPr>
              <a:t>dataB</a:t>
            </a:r>
            <a:r>
              <a:rPr lang="en-US" sz="1600" dirty="0">
                <a:latin typeface="Consolas"/>
                <a:cs typeface="Consolas"/>
              </a:rPr>
              <a:t>,</a:t>
            </a:r>
            <a:br>
              <a:rPr lang="en-US" sz="1600" dirty="0">
                <a:latin typeface="Consolas"/>
                <a:cs typeface="Consolas"/>
              </a:rPr>
            </a:br>
            <a:r>
              <a:rPr lang="en-US" sz="1600" dirty="0">
                <a:latin typeface="Consolas"/>
                <a:cs typeface="Consolas"/>
              </a:rPr>
              <a:t>                   float* results, </a:t>
            </a:r>
            <a:r>
              <a:rPr lang="en-US" sz="1600" dirty="0" err="1">
                <a:latin typeface="Consolas"/>
                <a:cs typeface="Consolas"/>
              </a:rPr>
              <a:t>int</a:t>
            </a:r>
            <a:r>
              <a:rPr lang="en-US" sz="1600" dirty="0">
                <a:latin typeface="Consolas"/>
                <a:cs typeface="Consolas"/>
              </a:rPr>
              <a:t> count)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results[</a:t>
            </a:r>
            <a:r>
              <a:rPr lang="en-US" sz="1600" dirty="0" err="1">
                <a:latin typeface="Consolas"/>
                <a:cs typeface="Consolas"/>
              </a:rPr>
              <a:t>i</a:t>
            </a:r>
            <a:r>
              <a:rPr lang="en-US" sz="1600" dirty="0">
                <a:latin typeface="Consolas"/>
                <a:cs typeface="Consolas"/>
              </a:rPr>
              <a:t>] = </a:t>
            </a:r>
            <a:r>
              <a:rPr lang="en-US" sz="1600" dirty="0" err="1">
                <a:latin typeface="Consolas"/>
                <a:cs typeface="Consolas"/>
              </a:rPr>
              <a:t>dataA</a:t>
            </a:r>
            <a:r>
              <a:rPr lang="en-US" sz="1600" dirty="0">
                <a:latin typeface="Consolas"/>
                <a:cs typeface="Consolas"/>
              </a:rPr>
              <a:t>[</a:t>
            </a:r>
            <a:r>
              <a:rPr lang="en-US" sz="1600" dirty="0" err="1">
                <a:latin typeface="Consolas"/>
                <a:cs typeface="Consolas"/>
              </a:rPr>
              <a:t>i</a:t>
            </a:r>
            <a:r>
              <a:rPr lang="en-US" sz="1600" dirty="0">
                <a:latin typeface="Consolas"/>
                <a:cs typeface="Consolas"/>
              </a:rPr>
              <a:t>] + </a:t>
            </a:r>
            <a:r>
              <a:rPr lang="en-US" sz="1600" dirty="0" err="1">
                <a:latin typeface="Consolas"/>
                <a:cs typeface="Consolas"/>
              </a:rPr>
              <a:t>dataB</a:t>
            </a:r>
            <a:r>
              <a:rPr lang="en-US" sz="1600" dirty="0">
                <a:latin typeface="Consolas"/>
                <a:cs typeface="Consolas"/>
              </a:rPr>
              <a:t>[</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6E9D1E34-AC67-4C38-8899-69CD5B17595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46841575"/>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Add Arrays</a:t>
            </a:r>
          </a:p>
        </p:txBody>
      </p:sp>
      <p:sp>
        <p:nvSpPr>
          <p:cNvPr id="3" name="Content Placeholder 2">
            <a:extLst>
              <a:ext uri="{FF2B5EF4-FFF2-40B4-BE49-F238E27FC236}">
                <a16:creationId xmlns="" xmlns:a16="http://schemas.microsoft.com/office/drawing/2014/main" id="{5A8D9F1E-6B59-41A1-B12C-65D08DA6090F}"/>
              </a:ext>
            </a:extLst>
          </p:cNvPr>
          <p:cNvSpPr>
            <a:spLocks noGrp="1"/>
          </p:cNvSpPr>
          <p:nvPr>
            <p:ph idx="1"/>
          </p:nvPr>
        </p:nvSpPr>
        <p:spPr/>
        <p:txBody>
          <a:bodyPr/>
          <a:lstStyle/>
          <a:p>
            <a:r>
              <a:rPr lang="en-US" dirty="0"/>
              <a:t>We can use SIMD to add four floats every instruction</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1814045" y="2817466"/>
            <a:ext cx="5515911" cy="346729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void </a:t>
            </a:r>
            <a:r>
              <a:rPr lang="en-US" sz="1600" b="1" dirty="0">
                <a:latin typeface="Consolas"/>
                <a:cs typeface="Consolas"/>
              </a:rPr>
              <a:t>addArrays_sse2</a:t>
            </a:r>
            <a:r>
              <a:rPr lang="en-US" sz="1600" dirty="0">
                <a:latin typeface="Consolas"/>
                <a:cs typeface="Consolas"/>
              </a:rPr>
              <a:t>(</a:t>
            </a:r>
            <a:r>
              <a:rPr lang="en-US" sz="1600" dirty="0" err="1">
                <a:latin typeface="Consolas"/>
                <a:cs typeface="Consolas"/>
              </a:rPr>
              <a:t>const</a:t>
            </a:r>
            <a:r>
              <a:rPr lang="en-US" sz="1600" dirty="0">
                <a:latin typeface="Consolas"/>
                <a:cs typeface="Consolas"/>
              </a:rPr>
              <a:t> float* </a:t>
            </a:r>
            <a:r>
              <a:rPr lang="en-US" sz="1600" dirty="0" err="1">
                <a:latin typeface="Consolas"/>
                <a:cs typeface="Consolas"/>
              </a:rPr>
              <a:t>dataA</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a:t>
            </a:r>
            <a:r>
              <a:rPr lang="en-US" sz="1600" dirty="0" err="1">
                <a:latin typeface="Consolas"/>
                <a:cs typeface="Consolas"/>
              </a:rPr>
              <a:t>dataB</a:t>
            </a:r>
            <a:r>
              <a:rPr lang="en-US" sz="1600" dirty="0">
                <a:latin typeface="Consolas"/>
                <a:cs typeface="Consolas"/>
              </a:rPr>
              <a:t>,</a:t>
            </a:r>
            <a:br>
              <a:rPr lang="en-US" sz="1600" dirty="0">
                <a:latin typeface="Consolas"/>
                <a:cs typeface="Consolas"/>
              </a:rPr>
            </a:br>
            <a:r>
              <a:rPr lang="en-US" sz="1600" dirty="0">
                <a:latin typeface="Consolas"/>
                <a:cs typeface="Consolas"/>
              </a:rPr>
              <a:t>                    float* results, </a:t>
            </a:r>
            <a:r>
              <a:rPr lang="en-US" sz="1600" dirty="0" err="1">
                <a:latin typeface="Consolas"/>
                <a:cs typeface="Consolas"/>
              </a:rPr>
              <a:t>int</a:t>
            </a:r>
            <a:r>
              <a:rPr lang="en-US" sz="1600" dirty="0">
                <a:latin typeface="Consolas"/>
                <a:cs typeface="Consolas"/>
              </a:rPr>
              <a:t> count)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b="1" dirty="0" err="1">
                <a:solidFill>
                  <a:srgbClr val="800000"/>
                </a:solidFill>
                <a:latin typeface="Consolas"/>
                <a:cs typeface="Consolas"/>
              </a:rPr>
              <a:t>i</a:t>
            </a:r>
            <a:r>
              <a:rPr lang="en-US" sz="1600" b="1" dirty="0">
                <a:solidFill>
                  <a:srgbClr val="800000"/>
                </a:solidFill>
                <a:latin typeface="Consolas"/>
                <a:cs typeface="Consolas"/>
              </a:rPr>
              <a:t> += 4</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__m128 a = _</a:t>
            </a:r>
            <a:r>
              <a:rPr lang="en-US" sz="1600" dirty="0" err="1">
                <a:latin typeface="Consolas"/>
                <a:cs typeface="Consolas"/>
              </a:rPr>
              <a:t>mm_load_ps</a:t>
            </a:r>
            <a:r>
              <a:rPr lang="en-US" sz="1600" dirty="0">
                <a:latin typeface="Consolas"/>
                <a:cs typeface="Consolas"/>
              </a:rPr>
              <a:t>(&amp;</a:t>
            </a:r>
            <a:r>
              <a:rPr lang="en-US" sz="1600" dirty="0" err="1">
                <a:latin typeface="Consolas"/>
                <a:cs typeface="Consolas"/>
              </a:rPr>
              <a:t>dataA</a:t>
            </a:r>
            <a:r>
              <a:rPr lang="en-US" sz="1600" dirty="0">
                <a:latin typeface="Consolas"/>
                <a:cs typeface="Consolas"/>
              </a:rPr>
              <a:t>[</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__m128 b = _</a:t>
            </a:r>
            <a:r>
              <a:rPr lang="en-US" sz="1600" dirty="0" err="1">
                <a:latin typeface="Consolas"/>
                <a:cs typeface="Consolas"/>
              </a:rPr>
              <a:t>mm_load_ps</a:t>
            </a:r>
            <a:r>
              <a:rPr lang="en-US" sz="1600" dirty="0">
                <a:latin typeface="Consolas"/>
                <a:cs typeface="Consolas"/>
              </a:rPr>
              <a:t>(&amp;</a:t>
            </a:r>
            <a:r>
              <a:rPr lang="en-US" sz="1600" dirty="0" err="1">
                <a:latin typeface="Consolas"/>
                <a:cs typeface="Consolas"/>
              </a:rPr>
              <a:t>dataB</a:t>
            </a:r>
            <a:r>
              <a:rPr lang="en-US" sz="1600" dirty="0">
                <a:latin typeface="Consolas"/>
                <a:cs typeface="Consolas"/>
              </a:rPr>
              <a:t>[</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__m128 r = </a:t>
            </a:r>
            <a:r>
              <a:rPr lang="en-US" sz="1600" b="1" dirty="0">
                <a:latin typeface="Consolas"/>
                <a:cs typeface="Consolas"/>
              </a:rPr>
              <a:t>_</a:t>
            </a:r>
            <a:r>
              <a:rPr lang="en-US" sz="1600" b="1" dirty="0" err="1">
                <a:latin typeface="Consolas"/>
                <a:cs typeface="Consolas"/>
              </a:rPr>
              <a:t>mm_add_ps</a:t>
            </a:r>
            <a:r>
              <a:rPr lang="en-US" sz="1600" dirty="0">
                <a:latin typeface="Consolas"/>
                <a:cs typeface="Consolas"/>
              </a:rPr>
              <a:t>(a, b);</a:t>
            </a:r>
          </a:p>
          <a:p>
            <a:pPr marL="0" indent="0">
              <a:spcBef>
                <a:spcPts val="0"/>
              </a:spcBef>
              <a:buNone/>
            </a:pPr>
            <a:r>
              <a:rPr lang="en-US" sz="1600" dirty="0">
                <a:latin typeface="Consolas"/>
                <a:cs typeface="Consolas"/>
              </a:rPr>
              <a:t>        _</a:t>
            </a:r>
            <a:r>
              <a:rPr lang="en-US" sz="1600" dirty="0" err="1">
                <a:latin typeface="Consolas"/>
                <a:cs typeface="Consolas"/>
              </a:rPr>
              <a:t>mm_store_ps</a:t>
            </a:r>
            <a:r>
              <a:rPr lang="en-US" sz="1600" dirty="0">
                <a:latin typeface="Consolas"/>
                <a:cs typeface="Consolas"/>
              </a:rPr>
              <a:t>(&amp;results[</a:t>
            </a:r>
            <a:r>
              <a:rPr lang="en-US" sz="1600" dirty="0" err="1">
                <a:latin typeface="Consolas"/>
                <a:cs typeface="Consolas"/>
              </a:rPr>
              <a:t>i</a:t>
            </a:r>
            <a:r>
              <a:rPr lang="en-US" sz="1600" dirty="0">
                <a:latin typeface="Consolas"/>
                <a:cs typeface="Consolas"/>
              </a:rPr>
              <a:t>], r);</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4BACCD90-2620-468E-A678-C9D04873BE9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4343945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Batched Dot Product</a:t>
            </a:r>
          </a:p>
        </p:txBody>
      </p:sp>
      <p:sp>
        <p:nvSpPr>
          <p:cNvPr id="3" name="Content Placeholder 2">
            <a:extLst>
              <a:ext uri="{FF2B5EF4-FFF2-40B4-BE49-F238E27FC236}">
                <a16:creationId xmlns="" xmlns:a16="http://schemas.microsoft.com/office/drawing/2014/main" id="{5A8D9F1E-6B59-41A1-B12C-65D08DA6090F}"/>
              </a:ext>
            </a:extLst>
          </p:cNvPr>
          <p:cNvSpPr>
            <a:spLocks noGrp="1"/>
          </p:cNvSpPr>
          <p:nvPr>
            <p:ph idx="1"/>
          </p:nvPr>
        </p:nvSpPr>
        <p:spPr/>
        <p:txBody>
          <a:bodyPr/>
          <a:lstStyle/>
          <a:p>
            <a:r>
              <a:rPr lang="en-US" dirty="0"/>
              <a:t>How about calculating a bunch of four-element dot products?</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1980606" y="2887088"/>
            <a:ext cx="5182788" cy="362912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void </a:t>
            </a:r>
            <a:r>
              <a:rPr lang="en-US" sz="1600" b="1" dirty="0" err="1">
                <a:latin typeface="Consolas"/>
                <a:cs typeface="Consolas"/>
              </a:rPr>
              <a:t>dotArrays_ref</a:t>
            </a:r>
            <a:r>
              <a:rPr lang="en-US" sz="1600" dirty="0">
                <a:latin typeface="Consolas"/>
                <a:cs typeface="Consolas"/>
              </a:rPr>
              <a:t>(float r[],</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a[],</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b[],</a:t>
            </a:r>
            <a:br>
              <a:rPr lang="en-US" sz="1600" dirty="0">
                <a:latin typeface="Consolas"/>
                <a:cs typeface="Consolas"/>
              </a:rPr>
            </a:br>
            <a:r>
              <a:rPr lang="en-US" sz="1600" dirty="0">
                <a:latin typeface="Consolas"/>
                <a:cs typeface="Consolas"/>
              </a:rPr>
              <a:t>                   </a:t>
            </a:r>
            <a:r>
              <a:rPr lang="en-US" sz="1600" dirty="0" err="1">
                <a:latin typeface="Consolas"/>
                <a:cs typeface="Consolas"/>
              </a:rPr>
              <a:t>int</a:t>
            </a:r>
            <a:r>
              <a:rPr lang="en-US" sz="1600" dirty="0">
                <a:latin typeface="Consolas"/>
                <a:cs typeface="Consolas"/>
              </a:rPr>
              <a:t> count)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a:t>
            </a:r>
            <a:r>
              <a:rPr lang="en-US" sz="1600" dirty="0" err="1">
                <a:latin typeface="Consolas"/>
                <a:cs typeface="Consolas"/>
              </a:rPr>
              <a:t>int</a:t>
            </a:r>
            <a:r>
              <a:rPr lang="en-US" sz="1600" dirty="0">
                <a:latin typeface="Consolas"/>
                <a:cs typeface="Consolas"/>
              </a:rPr>
              <a:t> j = </a:t>
            </a:r>
            <a:r>
              <a:rPr lang="en-US" sz="1600" dirty="0" err="1">
                <a:latin typeface="Consolas"/>
                <a:cs typeface="Consolas"/>
              </a:rPr>
              <a:t>i</a:t>
            </a:r>
            <a:r>
              <a:rPr lang="en-US" sz="1600" dirty="0">
                <a:latin typeface="Consolas"/>
                <a:cs typeface="Consolas"/>
              </a:rPr>
              <a:t> * 4;</a:t>
            </a:r>
          </a:p>
          <a:p>
            <a:pPr marL="0" indent="0">
              <a:spcBef>
                <a:spcPts val="0"/>
              </a:spcBef>
              <a:buNone/>
            </a:pPr>
            <a:r>
              <a:rPr lang="en-US" sz="1600" dirty="0">
                <a:latin typeface="Consolas"/>
                <a:cs typeface="Consolas"/>
              </a:rPr>
              <a:t>        r[</a:t>
            </a:r>
            <a:r>
              <a:rPr lang="en-US" sz="1600" dirty="0" err="1">
                <a:latin typeface="Consolas"/>
                <a:cs typeface="Consolas"/>
              </a:rPr>
              <a:t>i</a:t>
            </a:r>
            <a:r>
              <a:rPr lang="en-US" sz="1600" dirty="0">
                <a:latin typeface="Consolas"/>
                <a:cs typeface="Consolas"/>
              </a:rPr>
              <a:t>] = a[j+0]*b[j+0]  // ax*</a:t>
            </a:r>
            <a:r>
              <a:rPr lang="en-US" sz="1600" dirty="0" err="1">
                <a:latin typeface="Consolas"/>
                <a:cs typeface="Consolas"/>
              </a:rPr>
              <a:t>bx</a:t>
            </a:r>
            <a:endParaRPr lang="en-US" sz="1600" dirty="0">
              <a:latin typeface="Consolas"/>
              <a:cs typeface="Consolas"/>
            </a:endParaRPr>
          </a:p>
          <a:p>
            <a:pPr marL="0" indent="0">
              <a:spcBef>
                <a:spcPts val="0"/>
              </a:spcBef>
              <a:buNone/>
            </a:pPr>
            <a:r>
              <a:rPr lang="en-US" sz="1600" dirty="0">
                <a:latin typeface="Consolas"/>
                <a:cs typeface="Consolas"/>
              </a:rPr>
              <a:t>             + a[j+1]*b[j+1]  // ay*by</a:t>
            </a:r>
          </a:p>
          <a:p>
            <a:pPr marL="0" indent="0">
              <a:spcBef>
                <a:spcPts val="0"/>
              </a:spcBef>
              <a:buNone/>
            </a:pPr>
            <a:r>
              <a:rPr lang="en-US" sz="1600" dirty="0">
                <a:latin typeface="Consolas"/>
                <a:cs typeface="Consolas"/>
              </a:rPr>
              <a:t>             + a[j+2]*b[j+2]  // </a:t>
            </a:r>
            <a:r>
              <a:rPr lang="en-US" sz="1600" dirty="0" err="1">
                <a:latin typeface="Consolas"/>
                <a:cs typeface="Consolas"/>
              </a:rPr>
              <a:t>az</a:t>
            </a:r>
            <a:r>
              <a:rPr lang="en-US" sz="1600" dirty="0">
                <a:latin typeface="Consolas"/>
                <a:cs typeface="Consolas"/>
              </a:rPr>
              <a:t>*</a:t>
            </a:r>
            <a:r>
              <a:rPr lang="en-US" sz="1600" dirty="0" err="1">
                <a:latin typeface="Consolas"/>
                <a:cs typeface="Consolas"/>
              </a:rPr>
              <a:t>bz</a:t>
            </a:r>
            <a:endParaRPr lang="en-US" sz="1600" dirty="0">
              <a:latin typeface="Consolas"/>
              <a:cs typeface="Consolas"/>
            </a:endParaRPr>
          </a:p>
          <a:p>
            <a:pPr marL="0" indent="0">
              <a:spcBef>
                <a:spcPts val="0"/>
              </a:spcBef>
              <a:buNone/>
            </a:pPr>
            <a:r>
              <a:rPr lang="en-US" sz="1600" dirty="0">
                <a:latin typeface="Consolas"/>
                <a:cs typeface="Consolas"/>
              </a:rPr>
              <a:t>             + a[j+3]*b[j+3]; // aw*</a:t>
            </a:r>
            <a:r>
              <a:rPr lang="en-US" sz="1600" dirty="0" err="1">
                <a:latin typeface="Consolas"/>
                <a:cs typeface="Consolas"/>
              </a:rPr>
              <a:t>bw</a:t>
            </a:r>
            <a:endParaRPr lang="en-US" sz="1600" dirty="0">
              <a:latin typeface="Consolas"/>
              <a:cs typeface="Consolas"/>
            </a:endParaRP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046E52A2-2C96-492C-A59A-AC4E5B222E0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21000142"/>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Batched Dot Product</a:t>
            </a:r>
          </a:p>
        </p:txBody>
      </p:sp>
      <p:sp>
        <p:nvSpPr>
          <p:cNvPr id="3" name="Content Placeholder 2">
            <a:extLst>
              <a:ext uri="{FF2B5EF4-FFF2-40B4-BE49-F238E27FC236}">
                <a16:creationId xmlns="" xmlns:a16="http://schemas.microsoft.com/office/drawing/2014/main" id="{5A8D9F1E-6B59-41A1-B12C-65D08DA6090F}"/>
              </a:ext>
            </a:extLst>
          </p:cNvPr>
          <p:cNvSpPr>
            <a:spLocks noGrp="1"/>
          </p:cNvSpPr>
          <p:nvPr>
            <p:ph idx="1"/>
          </p:nvPr>
        </p:nvSpPr>
        <p:spPr/>
        <p:txBody>
          <a:bodyPr/>
          <a:lstStyle/>
          <a:p>
            <a:r>
              <a:rPr lang="en-US" dirty="0"/>
              <a:t>Vectorize as before—this time we are required to “add across a register”…</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463332" y="2780333"/>
            <a:ext cx="8216506" cy="3973230"/>
          </a:xfrm>
          <a:prstGeom prst="rect">
            <a:avLst/>
          </a:prstGeom>
        </p:spPr>
        <p:txBody>
          <a:bodyPr vert="horz" lIns="91440" tIns="45720" rIns="91440" bIns="45720" rtlCol="0">
            <a:normAutofit fontScale="85000" lnSpcReduction="2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void </a:t>
            </a:r>
            <a:r>
              <a:rPr lang="en-US" sz="1600" b="1" dirty="0">
                <a:latin typeface="Consolas"/>
                <a:cs typeface="Consolas"/>
              </a:rPr>
              <a:t>dotArrays_sse2</a:t>
            </a:r>
            <a:r>
              <a:rPr lang="en-US" sz="1600" dirty="0">
                <a:latin typeface="Consolas"/>
                <a:cs typeface="Consolas"/>
              </a:rPr>
              <a:t>(float r[],</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a[],</a:t>
            </a:r>
            <a:br>
              <a:rPr lang="en-US" sz="1600" dirty="0">
                <a:latin typeface="Consolas"/>
                <a:cs typeface="Consolas"/>
              </a:rPr>
            </a:b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b[],</a:t>
            </a:r>
            <a:br>
              <a:rPr lang="en-US" sz="1600" dirty="0">
                <a:latin typeface="Consolas"/>
                <a:cs typeface="Consolas"/>
              </a:rPr>
            </a:br>
            <a:r>
              <a:rPr lang="en-US" sz="1600" dirty="0">
                <a:latin typeface="Consolas"/>
                <a:cs typeface="Consolas"/>
              </a:rPr>
              <a:t>                    </a:t>
            </a:r>
            <a:r>
              <a:rPr lang="en-US" sz="1600" dirty="0" err="1">
                <a:latin typeface="Consolas"/>
                <a:cs typeface="Consolas"/>
              </a:rPr>
              <a:t>int</a:t>
            </a:r>
            <a:r>
              <a:rPr lang="en-US" sz="1600" dirty="0">
                <a:latin typeface="Consolas"/>
                <a:cs typeface="Consolas"/>
              </a:rPr>
              <a:t> count)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a:t>
            </a:r>
            <a:r>
              <a:rPr lang="en-US" sz="1600" dirty="0" err="1">
                <a:latin typeface="Consolas"/>
                <a:cs typeface="Consolas"/>
              </a:rPr>
              <a:t>int</a:t>
            </a:r>
            <a:r>
              <a:rPr lang="en-US" sz="1600" dirty="0">
                <a:latin typeface="Consolas"/>
                <a:cs typeface="Consolas"/>
              </a:rPr>
              <a:t> j = </a:t>
            </a:r>
            <a:r>
              <a:rPr lang="en-US" sz="1600" dirty="0" err="1">
                <a:latin typeface="Consolas"/>
                <a:cs typeface="Consolas"/>
              </a:rPr>
              <a:t>i</a:t>
            </a:r>
            <a:r>
              <a:rPr lang="en-US" sz="1600" dirty="0">
                <a:latin typeface="Consolas"/>
                <a:cs typeface="Consolas"/>
              </a:rPr>
              <a:t> * 4;</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__m128 </a:t>
            </a:r>
            <a:r>
              <a:rPr lang="en-US" sz="1600" dirty="0" err="1">
                <a:latin typeface="Consolas"/>
                <a:cs typeface="Consolas"/>
              </a:rPr>
              <a:t>va</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(&amp;a[j]); // </a:t>
            </a:r>
            <a:r>
              <a:rPr lang="en-US" sz="1600" dirty="0" err="1">
                <a:latin typeface="Consolas"/>
                <a:cs typeface="Consolas"/>
              </a:rPr>
              <a:t>ax,ay,az,aw</a:t>
            </a:r>
            <a:endParaRPr lang="en-US" sz="1600" dirty="0">
              <a:latin typeface="Consolas"/>
              <a:cs typeface="Consolas"/>
            </a:endParaRPr>
          </a:p>
          <a:p>
            <a:pPr marL="0" indent="0">
              <a:spcBef>
                <a:spcPts val="0"/>
              </a:spcBef>
              <a:buNone/>
            </a:pPr>
            <a:r>
              <a:rPr lang="en-US" sz="1600" dirty="0">
                <a:latin typeface="Consolas"/>
                <a:cs typeface="Consolas"/>
              </a:rPr>
              <a:t>        __m128 </a:t>
            </a:r>
            <a:r>
              <a:rPr lang="en-US" sz="1600" dirty="0" err="1">
                <a:latin typeface="Consolas"/>
                <a:cs typeface="Consolas"/>
              </a:rPr>
              <a:t>vb</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(&amp;b[j]); // </a:t>
            </a:r>
            <a:r>
              <a:rPr lang="en-US" sz="1600" dirty="0" err="1">
                <a:latin typeface="Consolas"/>
                <a:cs typeface="Consolas"/>
              </a:rPr>
              <a:t>bx,by,bz,bw</a:t>
            </a:r>
            <a:endParaRPr lang="en-US" sz="1600" dirty="0">
              <a:latin typeface="Consolas"/>
              <a:cs typeface="Consolas"/>
            </a:endParaRP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__m128 v0 = </a:t>
            </a:r>
            <a:r>
              <a:rPr lang="en-US" sz="1600" b="1" dirty="0">
                <a:latin typeface="Consolas"/>
                <a:cs typeface="Consolas"/>
              </a:rPr>
              <a:t>_</a:t>
            </a:r>
            <a:r>
              <a:rPr lang="en-US" sz="1600" b="1" dirty="0" err="1">
                <a:latin typeface="Consolas"/>
                <a:cs typeface="Consolas"/>
              </a:rPr>
              <a:t>mm_mul_ps</a:t>
            </a:r>
            <a:r>
              <a:rPr lang="en-US" sz="1600" dirty="0">
                <a:latin typeface="Consolas"/>
                <a:cs typeface="Consolas"/>
              </a:rPr>
              <a:t>(</a:t>
            </a:r>
            <a:r>
              <a:rPr lang="en-US" sz="1600" dirty="0" err="1">
                <a:latin typeface="Consolas"/>
                <a:cs typeface="Consolas"/>
              </a:rPr>
              <a:t>va</a:t>
            </a:r>
            <a:r>
              <a:rPr lang="en-US" sz="1600" dirty="0">
                <a:latin typeface="Consolas"/>
                <a:cs typeface="Consolas"/>
              </a:rPr>
              <a:t>, </a:t>
            </a:r>
            <a:r>
              <a:rPr lang="en-US" sz="1600" dirty="0" err="1">
                <a:latin typeface="Consolas"/>
                <a:cs typeface="Consolas"/>
              </a:rPr>
              <a:t>vb</a:t>
            </a:r>
            <a:r>
              <a:rPr lang="en-US" sz="1600" dirty="0">
                <a:latin typeface="Consolas"/>
                <a:cs typeface="Consolas"/>
              </a:rPr>
              <a:t>); // do the four multiplies</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__m128 v1 = </a:t>
            </a:r>
            <a:r>
              <a:rPr lang="en-US" sz="1600" b="1" dirty="0">
                <a:latin typeface="Consolas"/>
                <a:cs typeface="Consolas"/>
              </a:rPr>
              <a:t>_</a:t>
            </a:r>
            <a:r>
              <a:rPr lang="en-US" sz="1600" b="1" dirty="0" err="1">
                <a:latin typeface="Consolas"/>
                <a:cs typeface="Consolas"/>
              </a:rPr>
              <a:t>mm_hadd_ps</a:t>
            </a:r>
            <a:r>
              <a:rPr lang="en-US" sz="1600" dirty="0">
                <a:latin typeface="Consolas"/>
                <a:cs typeface="Consolas"/>
              </a:rPr>
              <a:t>(v0, v0); // add across the register</a:t>
            </a:r>
            <a:br>
              <a:rPr lang="en-US" sz="1600" dirty="0">
                <a:latin typeface="Consolas"/>
                <a:cs typeface="Consolas"/>
              </a:rPr>
            </a:br>
            <a:r>
              <a:rPr lang="en-US" sz="1600" dirty="0">
                <a:latin typeface="Consolas"/>
                <a:cs typeface="Consolas"/>
              </a:rPr>
              <a:t>                                         // (v0w+v0z, v0y+v0x, v0w+v0z, v0y+v0x)</a:t>
            </a:r>
          </a:p>
          <a:p>
            <a:pPr marL="0" indent="0">
              <a:spcBef>
                <a:spcPts val="0"/>
              </a:spcBef>
              <a:buNone/>
            </a:pPr>
            <a:r>
              <a:rPr lang="en-US" sz="1600" dirty="0">
                <a:latin typeface="Consolas"/>
                <a:cs typeface="Consolas"/>
              </a:rPr>
              <a:t>        __m128 </a:t>
            </a:r>
            <a:r>
              <a:rPr lang="en-US" sz="1600" dirty="0" err="1">
                <a:latin typeface="Consolas"/>
                <a:cs typeface="Consolas"/>
              </a:rPr>
              <a:t>vr</a:t>
            </a:r>
            <a:r>
              <a:rPr lang="en-US" sz="1600" dirty="0">
                <a:latin typeface="Consolas"/>
                <a:cs typeface="Consolas"/>
              </a:rPr>
              <a:t> = </a:t>
            </a:r>
            <a:r>
              <a:rPr lang="en-US" sz="1600" b="1" dirty="0">
                <a:latin typeface="Consolas"/>
                <a:cs typeface="Consolas"/>
              </a:rPr>
              <a:t>_</a:t>
            </a:r>
            <a:r>
              <a:rPr lang="en-US" sz="1600" b="1" dirty="0" err="1">
                <a:latin typeface="Consolas"/>
                <a:cs typeface="Consolas"/>
              </a:rPr>
              <a:t>mm_hadd_ps</a:t>
            </a:r>
            <a:r>
              <a:rPr lang="en-US" sz="1600" dirty="0">
                <a:latin typeface="Consolas"/>
                <a:cs typeface="Consolas"/>
              </a:rPr>
              <a:t>(v1, v1); // add across the register</a:t>
            </a:r>
            <a:br>
              <a:rPr lang="en-US" sz="1600" dirty="0">
                <a:latin typeface="Consolas"/>
                <a:cs typeface="Consolas"/>
              </a:rPr>
            </a:br>
            <a:r>
              <a:rPr lang="en-US" sz="1600" dirty="0">
                <a:latin typeface="Consolas"/>
                <a:cs typeface="Consolas"/>
              </a:rPr>
              <a:t>        // (v0w+v0z+v0y+v0x, v0w+v0z+v0y+v0x, v0w+vt2+v0y+v0x, v0w+vt2+v0y+v0x)</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        _</a:t>
            </a:r>
            <a:r>
              <a:rPr lang="en-US" sz="1600" dirty="0" err="1">
                <a:latin typeface="Consolas"/>
                <a:cs typeface="Consolas"/>
              </a:rPr>
              <a:t>mm_store_</a:t>
            </a:r>
            <a:r>
              <a:rPr lang="en-US" sz="1600" b="1" dirty="0" err="1">
                <a:latin typeface="Consolas"/>
                <a:cs typeface="Consolas"/>
              </a:rPr>
              <a:t>ss</a:t>
            </a:r>
            <a:r>
              <a:rPr lang="en-US" sz="1600" dirty="0">
                <a:latin typeface="Consolas"/>
                <a:cs typeface="Consolas"/>
              </a:rPr>
              <a:t>(&amp;r[</a:t>
            </a:r>
            <a:r>
              <a:rPr lang="en-US" sz="1600" dirty="0" err="1">
                <a:latin typeface="Consolas"/>
                <a:cs typeface="Consolas"/>
              </a:rPr>
              <a:t>i</a:t>
            </a:r>
            <a:r>
              <a:rPr lang="en-US" sz="1600" dirty="0">
                <a:latin typeface="Consolas"/>
                <a:cs typeface="Consolas"/>
              </a:rPr>
              <a:t>], </a:t>
            </a:r>
            <a:r>
              <a:rPr lang="en-US" sz="1600" dirty="0" err="1">
                <a:latin typeface="Consolas"/>
                <a:cs typeface="Consolas"/>
              </a:rPr>
              <a:t>vr</a:t>
            </a:r>
            <a:r>
              <a:rPr lang="en-US" sz="1600" dirty="0">
                <a:latin typeface="Consolas"/>
                <a:cs typeface="Consolas"/>
              </a:rPr>
              <a:t>); // extract </a:t>
            </a:r>
            <a:r>
              <a:rPr lang="en-US" sz="1600" dirty="0" err="1">
                <a:latin typeface="Consolas"/>
                <a:cs typeface="Consolas"/>
              </a:rPr>
              <a:t>vr.x</a:t>
            </a:r>
            <a:r>
              <a:rPr lang="en-US" sz="1600" dirty="0">
                <a:latin typeface="Consolas"/>
                <a:cs typeface="Consolas"/>
              </a:rPr>
              <a:t> as a float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6849C3C1-CD69-4FE6-B390-F30261D19BD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392548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Batched Dot Product</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1027013" y="1582795"/>
            <a:ext cx="7281494" cy="5110428"/>
          </a:xfrm>
          <a:prstGeom prst="rect">
            <a:avLst/>
          </a:prstGeom>
        </p:spPr>
        <p:txBody>
          <a:bodyPr vert="horz" lIns="91440" tIns="45720" rIns="91440" bIns="45720" rtlCol="0">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100" dirty="0">
                <a:latin typeface="Consolas"/>
                <a:cs typeface="Consolas"/>
              </a:rPr>
              <a:t>void </a:t>
            </a:r>
            <a:r>
              <a:rPr lang="en-US" sz="1100" b="1" dirty="0">
                <a:latin typeface="Consolas"/>
                <a:cs typeface="Consolas"/>
              </a:rPr>
              <a:t>dotArrays_sse2_transposed</a:t>
            </a:r>
            <a:r>
              <a:rPr lang="en-US" sz="1100" dirty="0">
                <a:latin typeface="Consolas"/>
                <a:cs typeface="Consolas"/>
              </a:rPr>
              <a:t>(float r[],</a:t>
            </a:r>
            <a:br>
              <a:rPr lang="en-US" sz="1100" dirty="0">
                <a:latin typeface="Consolas"/>
                <a:cs typeface="Consolas"/>
              </a:rPr>
            </a:br>
            <a:r>
              <a:rPr lang="en-US" sz="1100" dirty="0">
                <a:latin typeface="Consolas"/>
                <a:cs typeface="Consolas"/>
              </a:rPr>
              <a:t>                               </a:t>
            </a:r>
            <a:r>
              <a:rPr lang="en-US" sz="1100" dirty="0" err="1">
                <a:latin typeface="Consolas"/>
                <a:cs typeface="Consolas"/>
              </a:rPr>
              <a:t>const</a:t>
            </a:r>
            <a:r>
              <a:rPr lang="en-US" sz="1100" dirty="0">
                <a:latin typeface="Consolas"/>
                <a:cs typeface="Consolas"/>
              </a:rPr>
              <a:t> float a[],</a:t>
            </a:r>
            <a:br>
              <a:rPr lang="en-US" sz="1100" dirty="0">
                <a:latin typeface="Consolas"/>
                <a:cs typeface="Consolas"/>
              </a:rPr>
            </a:br>
            <a:r>
              <a:rPr lang="en-US" sz="1100" dirty="0">
                <a:latin typeface="Consolas"/>
                <a:cs typeface="Consolas"/>
              </a:rPr>
              <a:t>                               </a:t>
            </a:r>
            <a:r>
              <a:rPr lang="en-US" sz="1100" dirty="0" err="1">
                <a:latin typeface="Consolas"/>
                <a:cs typeface="Consolas"/>
              </a:rPr>
              <a:t>const</a:t>
            </a:r>
            <a:r>
              <a:rPr lang="en-US" sz="1100" dirty="0">
                <a:latin typeface="Consolas"/>
                <a:cs typeface="Consolas"/>
              </a:rPr>
              <a:t> float b[],</a:t>
            </a:r>
            <a:br>
              <a:rPr lang="en-US" sz="1100" dirty="0">
                <a:latin typeface="Consolas"/>
                <a:cs typeface="Consolas"/>
              </a:rPr>
            </a:br>
            <a:r>
              <a:rPr lang="en-US" sz="1100" dirty="0">
                <a:latin typeface="Consolas"/>
                <a:cs typeface="Consolas"/>
              </a:rPr>
              <a:t>                               </a:t>
            </a:r>
            <a:r>
              <a:rPr lang="en-US" sz="1100" dirty="0" err="1">
                <a:latin typeface="Consolas"/>
                <a:cs typeface="Consolas"/>
              </a:rPr>
              <a:t>int</a:t>
            </a:r>
            <a:r>
              <a:rPr lang="en-US" sz="1100" dirty="0">
                <a:latin typeface="Consolas"/>
                <a:cs typeface="Consolas"/>
              </a:rPr>
              <a:t> count)</a:t>
            </a:r>
            <a:br>
              <a:rPr lang="en-US" sz="1100" dirty="0">
                <a:latin typeface="Consolas"/>
                <a:cs typeface="Consolas"/>
              </a:rPr>
            </a:br>
            <a:r>
              <a:rPr lang="en-US" sz="1100" dirty="0">
                <a:latin typeface="Consolas"/>
                <a:cs typeface="Consolas"/>
              </a:rPr>
              <a:t>{</a:t>
            </a:r>
          </a:p>
          <a:p>
            <a:pPr marL="0" indent="0">
              <a:spcBef>
                <a:spcPts val="0"/>
              </a:spcBef>
              <a:buNone/>
            </a:pPr>
            <a:r>
              <a:rPr lang="en-US" sz="1100" dirty="0">
                <a:latin typeface="Consolas"/>
                <a:cs typeface="Consolas"/>
              </a:rPr>
              <a:t>    for (</a:t>
            </a:r>
            <a:r>
              <a:rPr lang="en-US" sz="1100" dirty="0" err="1">
                <a:latin typeface="Consolas"/>
                <a:cs typeface="Consolas"/>
              </a:rPr>
              <a:t>int</a:t>
            </a:r>
            <a:r>
              <a:rPr lang="en-US" sz="1100" dirty="0">
                <a:latin typeface="Consolas"/>
                <a:cs typeface="Consolas"/>
              </a:rPr>
              <a:t> </a:t>
            </a:r>
            <a:r>
              <a:rPr lang="en-US" sz="1100" dirty="0" err="1">
                <a:latin typeface="Consolas"/>
                <a:cs typeface="Consolas"/>
              </a:rPr>
              <a:t>i</a:t>
            </a:r>
            <a:r>
              <a:rPr lang="en-US" sz="1100" dirty="0">
                <a:latin typeface="Consolas"/>
                <a:cs typeface="Consolas"/>
              </a:rPr>
              <a:t> = 0; </a:t>
            </a:r>
            <a:r>
              <a:rPr lang="en-US" sz="1100" dirty="0" err="1">
                <a:latin typeface="Consolas"/>
                <a:cs typeface="Consolas"/>
              </a:rPr>
              <a:t>i</a:t>
            </a:r>
            <a:r>
              <a:rPr lang="en-US" sz="1100" dirty="0">
                <a:latin typeface="Consolas"/>
                <a:cs typeface="Consolas"/>
              </a:rPr>
              <a:t> &lt; count; </a:t>
            </a:r>
            <a:r>
              <a:rPr lang="en-US" sz="1100" dirty="0" err="1">
                <a:latin typeface="Consolas"/>
                <a:cs typeface="Consolas"/>
              </a:rPr>
              <a:t>i</a:t>
            </a:r>
            <a:r>
              <a:rPr lang="en-US" sz="1100" dirty="0">
                <a:latin typeface="Consolas"/>
                <a:cs typeface="Consolas"/>
              </a:rPr>
              <a:t> += 4)</a:t>
            </a:r>
          </a:p>
          <a:p>
            <a:pPr marL="0" indent="0">
              <a:spcBef>
                <a:spcPts val="0"/>
              </a:spcBef>
              <a:buNone/>
            </a:pPr>
            <a:r>
              <a:rPr lang="en-US" sz="1100" dirty="0">
                <a:latin typeface="Consolas"/>
                <a:cs typeface="Consolas"/>
              </a:rPr>
              <a:t>    {</a:t>
            </a:r>
          </a:p>
          <a:p>
            <a:pPr marL="0" indent="0">
              <a:spcBef>
                <a:spcPts val="0"/>
              </a:spcBef>
              <a:buNone/>
            </a:pPr>
            <a:r>
              <a:rPr lang="en-US" sz="1100" dirty="0">
                <a:latin typeface="Consolas"/>
                <a:cs typeface="Consolas"/>
              </a:rPr>
              <a:t>        __m128 </a:t>
            </a:r>
            <a:r>
              <a:rPr lang="en-US" sz="1100" dirty="0" err="1">
                <a:latin typeface="Consolas"/>
                <a:cs typeface="Consolas"/>
              </a:rPr>
              <a:t>vaX</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(&amp;a[(i+0)*4]); // a[0,1,2,3]</a:t>
            </a:r>
          </a:p>
          <a:p>
            <a:pPr marL="0" indent="0">
              <a:spcBef>
                <a:spcPts val="0"/>
              </a:spcBef>
              <a:buNone/>
            </a:pPr>
            <a:r>
              <a:rPr lang="en-US" sz="1100" dirty="0">
                <a:latin typeface="Consolas"/>
                <a:cs typeface="Consolas"/>
              </a:rPr>
              <a:t>        __m128 </a:t>
            </a:r>
            <a:r>
              <a:rPr lang="en-US" sz="1100" dirty="0" err="1">
                <a:latin typeface="Consolas"/>
                <a:cs typeface="Consolas"/>
              </a:rPr>
              <a:t>vaY</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(&amp;a[(i+1)*4]); // a[4,5,6,7]</a:t>
            </a:r>
          </a:p>
          <a:p>
            <a:pPr marL="0" indent="0">
              <a:spcBef>
                <a:spcPts val="0"/>
              </a:spcBef>
              <a:buNone/>
            </a:pPr>
            <a:r>
              <a:rPr lang="en-US" sz="1100" dirty="0">
                <a:latin typeface="Consolas"/>
                <a:cs typeface="Consolas"/>
              </a:rPr>
              <a:t>        __m128 </a:t>
            </a:r>
            <a:r>
              <a:rPr lang="en-US" sz="1100" dirty="0" err="1">
                <a:latin typeface="Consolas"/>
                <a:cs typeface="Consolas"/>
              </a:rPr>
              <a:t>vaZ</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(&amp;a[(i+2)*4]); // a[8,9,10,11]</a:t>
            </a:r>
          </a:p>
          <a:p>
            <a:pPr marL="0" indent="0">
              <a:spcBef>
                <a:spcPts val="0"/>
              </a:spcBef>
              <a:buNone/>
            </a:pPr>
            <a:r>
              <a:rPr lang="en-US" sz="1100" dirty="0">
                <a:latin typeface="Consolas"/>
                <a:cs typeface="Consolas"/>
              </a:rPr>
              <a:t>        __m128 </a:t>
            </a:r>
            <a:r>
              <a:rPr lang="en-US" sz="1100" dirty="0" err="1">
                <a:latin typeface="Consolas"/>
                <a:cs typeface="Consolas"/>
              </a:rPr>
              <a:t>vaW</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(&amp;a[(i+3)*4]); // a[12,13,14,15]</a:t>
            </a:r>
          </a:p>
          <a:p>
            <a:pPr marL="0" indent="0">
              <a:spcBef>
                <a:spcPts val="0"/>
              </a:spcBef>
              <a:buNone/>
            </a:pPr>
            <a:endParaRPr lang="en-US" sz="1100" dirty="0">
              <a:latin typeface="Consolas"/>
              <a:cs typeface="Consolas"/>
            </a:endParaRPr>
          </a:p>
          <a:p>
            <a:pPr marL="0" indent="0">
              <a:spcBef>
                <a:spcPts val="0"/>
              </a:spcBef>
              <a:buNone/>
            </a:pPr>
            <a:r>
              <a:rPr lang="en-US" sz="1100" dirty="0">
                <a:latin typeface="Consolas"/>
                <a:cs typeface="Consolas"/>
              </a:rPr>
              <a:t>        __m128 </a:t>
            </a:r>
            <a:r>
              <a:rPr lang="en-US" sz="1100" dirty="0" err="1">
                <a:latin typeface="Consolas"/>
                <a:cs typeface="Consolas"/>
              </a:rPr>
              <a:t>vbX</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(&amp;b[(i+0)*4]); // b[0,1,2,3]</a:t>
            </a:r>
          </a:p>
          <a:p>
            <a:pPr marL="0" indent="0">
              <a:spcBef>
                <a:spcPts val="0"/>
              </a:spcBef>
              <a:buNone/>
            </a:pPr>
            <a:r>
              <a:rPr lang="en-US" sz="1100" dirty="0">
                <a:latin typeface="Consolas"/>
                <a:cs typeface="Consolas"/>
              </a:rPr>
              <a:t>        __m128 </a:t>
            </a:r>
            <a:r>
              <a:rPr lang="en-US" sz="1100" dirty="0" err="1">
                <a:latin typeface="Consolas"/>
                <a:cs typeface="Consolas"/>
              </a:rPr>
              <a:t>vbY</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(&amp;b[(i+1)*4]); // b[4,5,6,7]</a:t>
            </a:r>
          </a:p>
          <a:p>
            <a:pPr marL="0" indent="0">
              <a:spcBef>
                <a:spcPts val="0"/>
              </a:spcBef>
              <a:buNone/>
            </a:pPr>
            <a:r>
              <a:rPr lang="en-US" sz="1100" dirty="0">
                <a:latin typeface="Consolas"/>
                <a:cs typeface="Consolas"/>
              </a:rPr>
              <a:t>        __m128 </a:t>
            </a:r>
            <a:r>
              <a:rPr lang="en-US" sz="1100" dirty="0" err="1">
                <a:latin typeface="Consolas"/>
                <a:cs typeface="Consolas"/>
              </a:rPr>
              <a:t>vbZ</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(&amp;b[(i+2)*4]); // b[8,9,10,11]</a:t>
            </a:r>
          </a:p>
          <a:p>
            <a:pPr marL="0" indent="0">
              <a:spcBef>
                <a:spcPts val="0"/>
              </a:spcBef>
              <a:buNone/>
            </a:pPr>
            <a:r>
              <a:rPr lang="en-US" sz="1100" dirty="0">
                <a:latin typeface="Consolas"/>
                <a:cs typeface="Consolas"/>
              </a:rPr>
              <a:t>        __m128 </a:t>
            </a:r>
            <a:r>
              <a:rPr lang="en-US" sz="1100" dirty="0" err="1">
                <a:latin typeface="Consolas"/>
                <a:cs typeface="Consolas"/>
              </a:rPr>
              <a:t>vbW</a:t>
            </a:r>
            <a:r>
              <a:rPr lang="en-US" sz="1100" dirty="0">
                <a:latin typeface="Consolas"/>
                <a:cs typeface="Consolas"/>
              </a:rPr>
              <a:t> = _</a:t>
            </a:r>
            <a:r>
              <a:rPr lang="en-US" sz="1100" dirty="0" err="1">
                <a:latin typeface="Consolas"/>
                <a:cs typeface="Consolas"/>
              </a:rPr>
              <a:t>mm_load_ps</a:t>
            </a:r>
            <a:r>
              <a:rPr lang="en-US" sz="1100" dirty="0">
                <a:latin typeface="Consolas"/>
                <a:cs typeface="Consolas"/>
              </a:rPr>
              <a:t>(&amp;b[(i+3)*4]); // b[12,13,14,15]</a:t>
            </a:r>
          </a:p>
          <a:p>
            <a:pPr marL="0" indent="0">
              <a:spcBef>
                <a:spcPts val="0"/>
              </a:spcBef>
              <a:buNone/>
            </a:pPr>
            <a:endParaRPr lang="en-US" sz="1100" dirty="0">
              <a:latin typeface="Consolas"/>
              <a:cs typeface="Consolas"/>
            </a:endParaRPr>
          </a:p>
          <a:p>
            <a:pPr marL="0" indent="0">
              <a:spcBef>
                <a:spcPts val="0"/>
              </a:spcBef>
              <a:buNone/>
            </a:pPr>
            <a:r>
              <a:rPr lang="en-US" sz="1100" dirty="0">
                <a:latin typeface="Consolas"/>
                <a:cs typeface="Consolas"/>
              </a:rPr>
              <a:t>        </a:t>
            </a:r>
            <a:r>
              <a:rPr lang="en-US" sz="1100" b="1" dirty="0">
                <a:latin typeface="Consolas"/>
                <a:cs typeface="Consolas"/>
              </a:rPr>
              <a:t>_MM_TRANSPOSE4_PS</a:t>
            </a:r>
            <a:r>
              <a:rPr lang="en-US" sz="1100" dirty="0">
                <a:latin typeface="Consolas"/>
                <a:cs typeface="Consolas"/>
              </a:rPr>
              <a:t>(</a:t>
            </a:r>
            <a:r>
              <a:rPr lang="en-US" sz="1100" dirty="0" err="1">
                <a:latin typeface="Consolas"/>
                <a:cs typeface="Consolas"/>
              </a:rPr>
              <a:t>vaX</a:t>
            </a:r>
            <a:r>
              <a:rPr lang="en-US" sz="1100" dirty="0">
                <a:latin typeface="Consolas"/>
                <a:cs typeface="Consolas"/>
              </a:rPr>
              <a:t>, </a:t>
            </a:r>
            <a:r>
              <a:rPr lang="en-US" sz="1100" dirty="0" err="1">
                <a:latin typeface="Consolas"/>
                <a:cs typeface="Consolas"/>
              </a:rPr>
              <a:t>vaY</a:t>
            </a:r>
            <a:r>
              <a:rPr lang="en-US" sz="1100" dirty="0">
                <a:latin typeface="Consolas"/>
                <a:cs typeface="Consolas"/>
              </a:rPr>
              <a:t>, </a:t>
            </a:r>
            <a:r>
              <a:rPr lang="en-US" sz="1100" dirty="0" err="1">
                <a:latin typeface="Consolas"/>
                <a:cs typeface="Consolas"/>
              </a:rPr>
              <a:t>vaZ</a:t>
            </a:r>
            <a:r>
              <a:rPr lang="en-US" sz="1100" dirty="0">
                <a:latin typeface="Consolas"/>
                <a:cs typeface="Consolas"/>
              </a:rPr>
              <a:t>, </a:t>
            </a:r>
            <a:r>
              <a:rPr lang="en-US" sz="1100" dirty="0" err="1">
                <a:latin typeface="Consolas"/>
                <a:cs typeface="Consolas"/>
              </a:rPr>
              <a:t>vaW</a:t>
            </a:r>
            <a:r>
              <a:rPr lang="en-US" sz="1100" dirty="0">
                <a:latin typeface="Consolas"/>
                <a:cs typeface="Consolas"/>
              </a:rPr>
              <a:t>); // </a:t>
            </a:r>
            <a:r>
              <a:rPr lang="en-US" sz="1100" dirty="0" err="1">
                <a:latin typeface="Consolas"/>
                <a:cs typeface="Consolas"/>
              </a:rPr>
              <a:t>vaX</a:t>
            </a:r>
            <a:r>
              <a:rPr lang="en-US" sz="1100" dirty="0">
                <a:latin typeface="Consolas"/>
                <a:cs typeface="Consolas"/>
              </a:rPr>
              <a:t> = a[0,4,8,12], </a:t>
            </a:r>
            <a:r>
              <a:rPr lang="en-US" sz="1100" dirty="0" err="1">
                <a:latin typeface="Consolas"/>
                <a:cs typeface="Consolas"/>
              </a:rPr>
              <a:t>vaY</a:t>
            </a:r>
            <a:r>
              <a:rPr lang="en-US" sz="1100" dirty="0">
                <a:latin typeface="Consolas"/>
                <a:cs typeface="Consolas"/>
              </a:rPr>
              <a:t> = a[1,5,9,13], ...</a:t>
            </a:r>
          </a:p>
          <a:p>
            <a:pPr marL="0" indent="0">
              <a:spcBef>
                <a:spcPts val="0"/>
              </a:spcBef>
              <a:buNone/>
            </a:pPr>
            <a:r>
              <a:rPr lang="en-US" sz="1100" dirty="0">
                <a:latin typeface="Consolas"/>
                <a:cs typeface="Consolas"/>
              </a:rPr>
              <a:t>        </a:t>
            </a:r>
            <a:r>
              <a:rPr lang="en-US" sz="1100" b="1" dirty="0">
                <a:latin typeface="Consolas"/>
                <a:cs typeface="Consolas"/>
              </a:rPr>
              <a:t>_MM_TRANSPOSE4_PS</a:t>
            </a:r>
            <a:r>
              <a:rPr lang="en-US" sz="1100" dirty="0">
                <a:latin typeface="Consolas"/>
                <a:cs typeface="Consolas"/>
              </a:rPr>
              <a:t>(</a:t>
            </a:r>
            <a:r>
              <a:rPr lang="en-US" sz="1100" dirty="0" err="1">
                <a:latin typeface="Consolas"/>
                <a:cs typeface="Consolas"/>
              </a:rPr>
              <a:t>vbX</a:t>
            </a:r>
            <a:r>
              <a:rPr lang="en-US" sz="1100" dirty="0">
                <a:latin typeface="Consolas"/>
                <a:cs typeface="Consolas"/>
              </a:rPr>
              <a:t>, </a:t>
            </a:r>
            <a:r>
              <a:rPr lang="en-US" sz="1100" dirty="0" err="1">
                <a:latin typeface="Consolas"/>
                <a:cs typeface="Consolas"/>
              </a:rPr>
              <a:t>vbY</a:t>
            </a:r>
            <a:r>
              <a:rPr lang="en-US" sz="1100" dirty="0">
                <a:latin typeface="Consolas"/>
                <a:cs typeface="Consolas"/>
              </a:rPr>
              <a:t>, </a:t>
            </a:r>
            <a:r>
              <a:rPr lang="en-US" sz="1100" dirty="0" err="1">
                <a:latin typeface="Consolas"/>
                <a:cs typeface="Consolas"/>
              </a:rPr>
              <a:t>vbZ</a:t>
            </a:r>
            <a:r>
              <a:rPr lang="en-US" sz="1100" dirty="0">
                <a:latin typeface="Consolas"/>
                <a:cs typeface="Consolas"/>
              </a:rPr>
              <a:t>, </a:t>
            </a:r>
            <a:r>
              <a:rPr lang="en-US" sz="1100" dirty="0" err="1">
                <a:latin typeface="Consolas"/>
                <a:cs typeface="Consolas"/>
              </a:rPr>
              <a:t>vbW</a:t>
            </a:r>
            <a:r>
              <a:rPr lang="en-US" sz="1100" dirty="0">
                <a:latin typeface="Consolas"/>
                <a:cs typeface="Consolas"/>
              </a:rPr>
              <a:t>); // </a:t>
            </a:r>
            <a:r>
              <a:rPr lang="en-US" sz="1100" dirty="0" err="1">
                <a:latin typeface="Consolas"/>
                <a:cs typeface="Consolas"/>
              </a:rPr>
              <a:t>vbX</a:t>
            </a:r>
            <a:r>
              <a:rPr lang="en-US" sz="1100" dirty="0">
                <a:latin typeface="Consolas"/>
                <a:cs typeface="Consolas"/>
              </a:rPr>
              <a:t> = b[0,4,8,12], </a:t>
            </a:r>
            <a:r>
              <a:rPr lang="en-US" sz="1100" dirty="0" err="1">
                <a:latin typeface="Consolas"/>
                <a:cs typeface="Consolas"/>
              </a:rPr>
              <a:t>vbY</a:t>
            </a:r>
            <a:r>
              <a:rPr lang="en-US" sz="1100" dirty="0">
                <a:latin typeface="Consolas"/>
                <a:cs typeface="Consolas"/>
              </a:rPr>
              <a:t> = b[1,5,9,13], ...</a:t>
            </a:r>
          </a:p>
          <a:p>
            <a:pPr marL="0" indent="0">
              <a:spcBef>
                <a:spcPts val="0"/>
              </a:spcBef>
              <a:buNone/>
            </a:pPr>
            <a:endParaRPr lang="en-US" sz="1100" dirty="0">
              <a:latin typeface="Consolas"/>
              <a:cs typeface="Consolas"/>
            </a:endParaRPr>
          </a:p>
          <a:p>
            <a:pPr marL="0" indent="0">
              <a:spcBef>
                <a:spcPts val="0"/>
              </a:spcBef>
              <a:buNone/>
            </a:pPr>
            <a:r>
              <a:rPr lang="en-US" sz="1100" dirty="0">
                <a:latin typeface="Consolas"/>
                <a:cs typeface="Consolas"/>
              </a:rPr>
              <a:t>        __m128 result;</a:t>
            </a:r>
          </a:p>
          <a:p>
            <a:pPr marL="0" indent="0">
              <a:spcBef>
                <a:spcPts val="0"/>
              </a:spcBef>
              <a:buNone/>
            </a:pPr>
            <a:r>
              <a:rPr lang="en-US" sz="1100" dirty="0">
                <a:latin typeface="Consolas"/>
                <a:cs typeface="Consolas"/>
              </a:rPr>
              <a:t>        result = </a:t>
            </a:r>
            <a:r>
              <a:rPr lang="en-US" sz="1100" b="1" dirty="0">
                <a:latin typeface="Consolas"/>
                <a:cs typeface="Consolas"/>
              </a:rPr>
              <a:t>_</a:t>
            </a:r>
            <a:r>
              <a:rPr lang="en-US" sz="1100" b="1" dirty="0" err="1">
                <a:latin typeface="Consolas"/>
                <a:cs typeface="Consolas"/>
              </a:rPr>
              <a:t>mm_mul_ps</a:t>
            </a:r>
            <a:r>
              <a:rPr lang="en-US" sz="1100" dirty="0">
                <a:latin typeface="Consolas"/>
                <a:cs typeface="Consolas"/>
              </a:rPr>
              <a:t>(</a:t>
            </a:r>
            <a:r>
              <a:rPr lang="en-US" sz="1100" dirty="0" err="1">
                <a:latin typeface="Consolas"/>
                <a:cs typeface="Consolas"/>
              </a:rPr>
              <a:t>vaX</a:t>
            </a:r>
            <a:r>
              <a:rPr lang="en-US" sz="1100" dirty="0">
                <a:latin typeface="Consolas"/>
                <a:cs typeface="Consolas"/>
              </a:rPr>
              <a:t>, </a:t>
            </a:r>
            <a:r>
              <a:rPr lang="en-US" sz="1100" dirty="0" err="1">
                <a:latin typeface="Consolas"/>
                <a:cs typeface="Consolas"/>
              </a:rPr>
              <a:t>vbX</a:t>
            </a:r>
            <a:r>
              <a:rPr lang="en-US" sz="1100" dirty="0">
                <a:latin typeface="Consolas"/>
                <a:cs typeface="Consolas"/>
              </a:rPr>
              <a:t>);</a:t>
            </a:r>
          </a:p>
          <a:p>
            <a:pPr marL="0" indent="0">
              <a:spcBef>
                <a:spcPts val="0"/>
              </a:spcBef>
              <a:buNone/>
            </a:pPr>
            <a:r>
              <a:rPr lang="en-US" sz="1100" dirty="0">
                <a:latin typeface="Consolas"/>
                <a:cs typeface="Consolas"/>
              </a:rPr>
              <a:t>        result = </a:t>
            </a:r>
            <a:r>
              <a:rPr lang="en-US" sz="1100" b="1" dirty="0">
                <a:latin typeface="Consolas"/>
                <a:cs typeface="Consolas"/>
              </a:rPr>
              <a:t>_</a:t>
            </a:r>
            <a:r>
              <a:rPr lang="en-US" sz="1100" b="1" dirty="0" err="1">
                <a:latin typeface="Consolas"/>
                <a:cs typeface="Consolas"/>
              </a:rPr>
              <a:t>mm_add_ps</a:t>
            </a:r>
            <a:r>
              <a:rPr lang="en-US" sz="1100" dirty="0">
                <a:latin typeface="Consolas"/>
                <a:cs typeface="Consolas"/>
              </a:rPr>
              <a:t>(result, </a:t>
            </a:r>
            <a:r>
              <a:rPr lang="en-US" sz="1100" b="1" dirty="0">
                <a:latin typeface="Consolas"/>
                <a:cs typeface="Consolas"/>
              </a:rPr>
              <a:t>_</a:t>
            </a:r>
            <a:r>
              <a:rPr lang="en-US" sz="1100" b="1" dirty="0" err="1">
                <a:latin typeface="Consolas"/>
                <a:cs typeface="Consolas"/>
              </a:rPr>
              <a:t>mm_mul_ps</a:t>
            </a:r>
            <a:r>
              <a:rPr lang="en-US" sz="1100" dirty="0">
                <a:latin typeface="Consolas"/>
                <a:cs typeface="Consolas"/>
              </a:rPr>
              <a:t>(</a:t>
            </a:r>
            <a:r>
              <a:rPr lang="en-US" sz="1100" dirty="0" err="1">
                <a:latin typeface="Consolas"/>
                <a:cs typeface="Consolas"/>
              </a:rPr>
              <a:t>vaY</a:t>
            </a:r>
            <a:r>
              <a:rPr lang="en-US" sz="1100" dirty="0">
                <a:latin typeface="Consolas"/>
                <a:cs typeface="Consolas"/>
              </a:rPr>
              <a:t>, </a:t>
            </a:r>
            <a:r>
              <a:rPr lang="en-US" sz="1100" dirty="0" err="1">
                <a:latin typeface="Consolas"/>
                <a:cs typeface="Consolas"/>
              </a:rPr>
              <a:t>vbY</a:t>
            </a:r>
            <a:r>
              <a:rPr lang="en-US" sz="1100" dirty="0">
                <a:latin typeface="Consolas"/>
                <a:cs typeface="Consolas"/>
              </a:rPr>
              <a:t>));</a:t>
            </a:r>
          </a:p>
          <a:p>
            <a:pPr marL="0" indent="0">
              <a:spcBef>
                <a:spcPts val="0"/>
              </a:spcBef>
              <a:buNone/>
            </a:pPr>
            <a:r>
              <a:rPr lang="en-US" sz="1100" dirty="0">
                <a:latin typeface="Consolas"/>
                <a:cs typeface="Consolas"/>
              </a:rPr>
              <a:t>        result = </a:t>
            </a:r>
            <a:r>
              <a:rPr lang="en-US" sz="1100" b="1" dirty="0">
                <a:latin typeface="Consolas"/>
                <a:cs typeface="Consolas"/>
              </a:rPr>
              <a:t>_</a:t>
            </a:r>
            <a:r>
              <a:rPr lang="en-US" sz="1100" b="1" dirty="0" err="1">
                <a:latin typeface="Consolas"/>
                <a:cs typeface="Consolas"/>
              </a:rPr>
              <a:t>mm_add_ps</a:t>
            </a:r>
            <a:r>
              <a:rPr lang="en-US" sz="1100" dirty="0">
                <a:latin typeface="Consolas"/>
                <a:cs typeface="Consolas"/>
              </a:rPr>
              <a:t>(result, </a:t>
            </a:r>
            <a:r>
              <a:rPr lang="en-US" sz="1100" b="1" dirty="0">
                <a:latin typeface="Consolas"/>
                <a:cs typeface="Consolas"/>
              </a:rPr>
              <a:t>_</a:t>
            </a:r>
            <a:r>
              <a:rPr lang="en-US" sz="1100" b="1" dirty="0" err="1">
                <a:latin typeface="Consolas"/>
                <a:cs typeface="Consolas"/>
              </a:rPr>
              <a:t>mm_mul_ps</a:t>
            </a:r>
            <a:r>
              <a:rPr lang="en-US" sz="1100" dirty="0">
                <a:latin typeface="Consolas"/>
                <a:cs typeface="Consolas"/>
              </a:rPr>
              <a:t>(</a:t>
            </a:r>
            <a:r>
              <a:rPr lang="en-US" sz="1100" dirty="0" err="1">
                <a:latin typeface="Consolas"/>
                <a:cs typeface="Consolas"/>
              </a:rPr>
              <a:t>vaZ</a:t>
            </a:r>
            <a:r>
              <a:rPr lang="en-US" sz="1100" dirty="0">
                <a:latin typeface="Consolas"/>
                <a:cs typeface="Consolas"/>
              </a:rPr>
              <a:t>, </a:t>
            </a:r>
            <a:r>
              <a:rPr lang="en-US" sz="1100" dirty="0" err="1">
                <a:latin typeface="Consolas"/>
                <a:cs typeface="Consolas"/>
              </a:rPr>
              <a:t>vbZ</a:t>
            </a:r>
            <a:r>
              <a:rPr lang="en-US" sz="1100" dirty="0">
                <a:latin typeface="Consolas"/>
                <a:cs typeface="Consolas"/>
              </a:rPr>
              <a:t>));</a:t>
            </a:r>
          </a:p>
          <a:p>
            <a:pPr marL="0" indent="0">
              <a:spcBef>
                <a:spcPts val="0"/>
              </a:spcBef>
              <a:buNone/>
            </a:pPr>
            <a:r>
              <a:rPr lang="en-US" sz="1100" dirty="0">
                <a:latin typeface="Consolas"/>
                <a:cs typeface="Consolas"/>
              </a:rPr>
              <a:t>        result = </a:t>
            </a:r>
            <a:r>
              <a:rPr lang="en-US" sz="1100" b="1" dirty="0">
                <a:latin typeface="Consolas"/>
                <a:cs typeface="Consolas"/>
              </a:rPr>
              <a:t>_</a:t>
            </a:r>
            <a:r>
              <a:rPr lang="en-US" sz="1100" b="1" dirty="0" err="1">
                <a:latin typeface="Consolas"/>
                <a:cs typeface="Consolas"/>
              </a:rPr>
              <a:t>mm_add_ps</a:t>
            </a:r>
            <a:r>
              <a:rPr lang="en-US" sz="1100" dirty="0">
                <a:latin typeface="Consolas"/>
                <a:cs typeface="Consolas"/>
              </a:rPr>
              <a:t>(result, </a:t>
            </a:r>
            <a:r>
              <a:rPr lang="en-US" sz="1100" b="1" dirty="0">
                <a:latin typeface="Consolas"/>
                <a:cs typeface="Consolas"/>
              </a:rPr>
              <a:t>_</a:t>
            </a:r>
            <a:r>
              <a:rPr lang="en-US" sz="1100" b="1" dirty="0" err="1">
                <a:latin typeface="Consolas"/>
                <a:cs typeface="Consolas"/>
              </a:rPr>
              <a:t>mm_mul_ps</a:t>
            </a:r>
            <a:r>
              <a:rPr lang="en-US" sz="1100" dirty="0">
                <a:latin typeface="Consolas"/>
                <a:cs typeface="Consolas"/>
              </a:rPr>
              <a:t>(</a:t>
            </a:r>
            <a:r>
              <a:rPr lang="en-US" sz="1100" dirty="0" err="1">
                <a:latin typeface="Consolas"/>
                <a:cs typeface="Consolas"/>
              </a:rPr>
              <a:t>vaW</a:t>
            </a:r>
            <a:r>
              <a:rPr lang="en-US" sz="1100" dirty="0">
                <a:latin typeface="Consolas"/>
                <a:cs typeface="Consolas"/>
              </a:rPr>
              <a:t>, </a:t>
            </a:r>
            <a:r>
              <a:rPr lang="en-US" sz="1100" dirty="0" err="1">
                <a:latin typeface="Consolas"/>
                <a:cs typeface="Consolas"/>
              </a:rPr>
              <a:t>vbW</a:t>
            </a:r>
            <a:r>
              <a:rPr lang="en-US" sz="1100" dirty="0">
                <a:latin typeface="Consolas"/>
                <a:cs typeface="Consolas"/>
              </a:rPr>
              <a:t>));</a:t>
            </a:r>
          </a:p>
          <a:p>
            <a:pPr marL="0" indent="0">
              <a:spcBef>
                <a:spcPts val="0"/>
              </a:spcBef>
              <a:buNone/>
            </a:pPr>
            <a:endParaRPr lang="en-US" sz="1100" dirty="0">
              <a:latin typeface="Consolas"/>
              <a:cs typeface="Consolas"/>
            </a:endParaRPr>
          </a:p>
          <a:p>
            <a:pPr marL="0" indent="0">
              <a:spcBef>
                <a:spcPts val="0"/>
              </a:spcBef>
              <a:buNone/>
            </a:pPr>
            <a:r>
              <a:rPr lang="en-US" sz="1100" dirty="0">
                <a:latin typeface="Consolas"/>
                <a:cs typeface="Consolas"/>
              </a:rPr>
              <a:t>        _</a:t>
            </a:r>
            <a:r>
              <a:rPr lang="en-US" sz="1100" dirty="0" err="1">
                <a:latin typeface="Consolas"/>
                <a:cs typeface="Consolas"/>
              </a:rPr>
              <a:t>mm_store_ps</a:t>
            </a:r>
            <a:r>
              <a:rPr lang="en-US" sz="1100" dirty="0">
                <a:latin typeface="Consolas"/>
                <a:cs typeface="Consolas"/>
              </a:rPr>
              <a:t>(&amp;r[</a:t>
            </a:r>
            <a:r>
              <a:rPr lang="en-US" sz="1100" dirty="0" err="1">
                <a:latin typeface="Consolas"/>
                <a:cs typeface="Consolas"/>
              </a:rPr>
              <a:t>i</a:t>
            </a:r>
            <a:r>
              <a:rPr lang="en-US" sz="1100" dirty="0">
                <a:latin typeface="Consolas"/>
                <a:cs typeface="Consolas"/>
              </a:rPr>
              <a:t>], result);</a:t>
            </a:r>
          </a:p>
          <a:p>
            <a:pPr marL="0" indent="0">
              <a:spcBef>
                <a:spcPts val="0"/>
              </a:spcBef>
              <a:buNone/>
            </a:pPr>
            <a:r>
              <a:rPr lang="en-US" sz="1100" dirty="0">
                <a:latin typeface="Consolas"/>
                <a:cs typeface="Consolas"/>
              </a:rPr>
              <a:t>    }</a:t>
            </a:r>
          </a:p>
          <a:p>
            <a:pPr marL="0" indent="0">
              <a:spcBef>
                <a:spcPts val="0"/>
              </a:spcBef>
              <a:buNone/>
            </a:pPr>
            <a:r>
              <a:rPr lang="en-US" sz="1100" dirty="0">
                <a:latin typeface="Consolas"/>
                <a:cs typeface="Consolas"/>
              </a:rPr>
              <a:t>}</a:t>
            </a:r>
          </a:p>
        </p:txBody>
      </p:sp>
      <p:sp>
        <p:nvSpPr>
          <p:cNvPr id="3" name="Content Placeholder 2">
            <a:extLst>
              <a:ext uri="{FF2B5EF4-FFF2-40B4-BE49-F238E27FC236}">
                <a16:creationId xmlns="" xmlns:a16="http://schemas.microsoft.com/office/drawing/2014/main" id="{5A8D9F1E-6B59-41A1-B12C-65D08DA6090F}"/>
              </a:ext>
            </a:extLst>
          </p:cNvPr>
          <p:cNvSpPr>
            <a:spLocks noGrp="1"/>
          </p:cNvSpPr>
          <p:nvPr>
            <p:ph idx="1"/>
          </p:nvPr>
        </p:nvSpPr>
        <p:spPr>
          <a:xfrm rot="1093657">
            <a:off x="4870976" y="2130301"/>
            <a:ext cx="4146830" cy="697298"/>
          </a:xfrm>
        </p:spPr>
        <p:txBody>
          <a:bodyPr>
            <a:normAutofit fontScale="92500"/>
          </a:bodyPr>
          <a:lstStyle/>
          <a:p>
            <a:pPr marL="0" indent="0">
              <a:buNone/>
            </a:pPr>
            <a:r>
              <a:rPr lang="en-US" dirty="0"/>
              <a:t>… but if we </a:t>
            </a:r>
            <a:r>
              <a:rPr lang="en-US" b="1" i="1" dirty="0"/>
              <a:t>transpose</a:t>
            </a:r>
            <a:r>
              <a:rPr lang="en-US" dirty="0"/>
              <a:t> the data…</a:t>
            </a:r>
          </a:p>
        </p:txBody>
      </p:sp>
      <p:sp>
        <p:nvSpPr>
          <p:cNvPr id="5" name="Footer Placeholder 4">
            <a:extLst>
              <a:ext uri="{FF2B5EF4-FFF2-40B4-BE49-F238E27FC236}">
                <a16:creationId xmlns="" xmlns:a16="http://schemas.microsoft.com/office/drawing/2014/main" id="{E7BE0CCF-2833-4EE4-B964-CC35D04CDF3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63299681"/>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26084-16E1-4581-8417-D386888CE6EB}"/>
              </a:ext>
            </a:extLst>
          </p:cNvPr>
          <p:cNvSpPr>
            <a:spLocks noGrp="1"/>
          </p:cNvSpPr>
          <p:nvPr>
            <p:ph type="title"/>
          </p:nvPr>
        </p:nvSpPr>
        <p:spPr/>
        <p:txBody>
          <a:bodyPr/>
          <a:lstStyle/>
          <a:p>
            <a:r>
              <a:rPr lang="en-US" dirty="0"/>
              <a:t>SIMD Batched Dot Product</a:t>
            </a:r>
          </a:p>
        </p:txBody>
      </p:sp>
      <p:sp>
        <p:nvSpPr>
          <p:cNvPr id="4" name="Content Placeholder 2">
            <a:extLst>
              <a:ext uri="{FF2B5EF4-FFF2-40B4-BE49-F238E27FC236}">
                <a16:creationId xmlns="" xmlns:a16="http://schemas.microsoft.com/office/drawing/2014/main" id="{3A1D09C7-8187-4373-B084-3CF8E04D1DFA}"/>
              </a:ext>
            </a:extLst>
          </p:cNvPr>
          <p:cNvSpPr txBox="1">
            <a:spLocks/>
          </p:cNvSpPr>
          <p:nvPr/>
        </p:nvSpPr>
        <p:spPr>
          <a:xfrm>
            <a:off x="1661701" y="2333959"/>
            <a:ext cx="6266193" cy="343015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#define </a:t>
            </a:r>
            <a:r>
              <a:rPr lang="en-US" sz="1600" b="1" dirty="0">
                <a:latin typeface="Consolas"/>
                <a:cs typeface="Consolas"/>
              </a:rPr>
              <a:t>_MM_TRANSPOSE4_PS</a:t>
            </a:r>
            <a:r>
              <a:rPr lang="en-US" sz="1600" dirty="0">
                <a:latin typeface="Consolas"/>
                <a:cs typeface="Consolas"/>
              </a:rPr>
              <a:t>(row0, row1, row2, row3) { \</a:t>
            </a:r>
          </a:p>
          <a:p>
            <a:pPr marL="0" indent="0">
              <a:spcBef>
                <a:spcPts val="0"/>
              </a:spcBef>
              <a:buNone/>
            </a:pPr>
            <a:r>
              <a:rPr lang="en-US" sz="1600" dirty="0">
                <a:latin typeface="Consolas"/>
                <a:cs typeface="Consolas"/>
              </a:rPr>
              <a:t>    __m128 tmp3, tmp2, tmp1, tmp0;                  \</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tmp0   = _</a:t>
            </a:r>
            <a:r>
              <a:rPr lang="en-US" sz="1600" dirty="0" err="1">
                <a:latin typeface="Consolas"/>
                <a:cs typeface="Consolas"/>
              </a:rPr>
              <a:t>mm_shuffle_ps</a:t>
            </a:r>
            <a:r>
              <a:rPr lang="en-US" sz="1600" dirty="0">
                <a:latin typeface="Consolas"/>
                <a:cs typeface="Consolas"/>
              </a:rPr>
              <a:t>((row0), (row1), 0x44);  \</a:t>
            </a:r>
          </a:p>
          <a:p>
            <a:pPr marL="0" indent="0">
              <a:spcBef>
                <a:spcPts val="0"/>
              </a:spcBef>
              <a:buNone/>
            </a:pPr>
            <a:r>
              <a:rPr lang="en-US" sz="1600" dirty="0">
                <a:latin typeface="Consolas"/>
                <a:cs typeface="Consolas"/>
              </a:rPr>
              <a:t>    tmp2   = _</a:t>
            </a:r>
            <a:r>
              <a:rPr lang="en-US" sz="1600" dirty="0" err="1">
                <a:latin typeface="Consolas"/>
                <a:cs typeface="Consolas"/>
              </a:rPr>
              <a:t>mm_shuffle_ps</a:t>
            </a:r>
            <a:r>
              <a:rPr lang="en-US" sz="1600" dirty="0">
                <a:latin typeface="Consolas"/>
                <a:cs typeface="Consolas"/>
              </a:rPr>
              <a:t>((row0), (row1), 0xEE);  \</a:t>
            </a:r>
          </a:p>
          <a:p>
            <a:pPr marL="0" indent="0">
              <a:spcBef>
                <a:spcPts val="0"/>
              </a:spcBef>
              <a:buNone/>
            </a:pPr>
            <a:r>
              <a:rPr lang="en-US" sz="1600" dirty="0">
                <a:latin typeface="Consolas"/>
                <a:cs typeface="Consolas"/>
              </a:rPr>
              <a:t>    tmp1   = _</a:t>
            </a:r>
            <a:r>
              <a:rPr lang="en-US" sz="1600" dirty="0" err="1">
                <a:latin typeface="Consolas"/>
                <a:cs typeface="Consolas"/>
              </a:rPr>
              <a:t>mm_shuffle_ps</a:t>
            </a:r>
            <a:r>
              <a:rPr lang="en-US" sz="1600" dirty="0">
                <a:latin typeface="Consolas"/>
                <a:cs typeface="Consolas"/>
              </a:rPr>
              <a:t>((row2), (row3), 0x44);  \</a:t>
            </a:r>
          </a:p>
          <a:p>
            <a:pPr marL="0" indent="0">
              <a:spcBef>
                <a:spcPts val="0"/>
              </a:spcBef>
              <a:buNone/>
            </a:pPr>
            <a:r>
              <a:rPr lang="en-US" sz="1600" dirty="0">
                <a:latin typeface="Consolas"/>
                <a:cs typeface="Consolas"/>
              </a:rPr>
              <a:t>    tmp3   = _</a:t>
            </a:r>
            <a:r>
              <a:rPr lang="en-US" sz="1600" dirty="0" err="1">
                <a:latin typeface="Consolas"/>
                <a:cs typeface="Consolas"/>
              </a:rPr>
              <a:t>mm_shuffle_ps</a:t>
            </a:r>
            <a:r>
              <a:rPr lang="en-US" sz="1600" dirty="0">
                <a:latin typeface="Consolas"/>
                <a:cs typeface="Consolas"/>
              </a:rPr>
              <a:t>((row2), (row3), 0xEE);  \</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(row0) = _</a:t>
            </a:r>
            <a:r>
              <a:rPr lang="en-US" sz="1600" dirty="0" err="1">
                <a:latin typeface="Consolas"/>
                <a:cs typeface="Consolas"/>
              </a:rPr>
              <a:t>mm_shuffle_ps</a:t>
            </a:r>
            <a:r>
              <a:rPr lang="en-US" sz="1600" dirty="0">
                <a:latin typeface="Consolas"/>
                <a:cs typeface="Consolas"/>
              </a:rPr>
              <a:t>(tmp0, tmp1, 0x88);      \</a:t>
            </a:r>
          </a:p>
          <a:p>
            <a:pPr marL="0" indent="0">
              <a:spcBef>
                <a:spcPts val="0"/>
              </a:spcBef>
              <a:buNone/>
            </a:pPr>
            <a:r>
              <a:rPr lang="en-US" sz="1600" dirty="0">
                <a:latin typeface="Consolas"/>
                <a:cs typeface="Consolas"/>
              </a:rPr>
              <a:t>    (row1) = _</a:t>
            </a:r>
            <a:r>
              <a:rPr lang="en-US" sz="1600" dirty="0" err="1">
                <a:latin typeface="Consolas"/>
                <a:cs typeface="Consolas"/>
              </a:rPr>
              <a:t>mm_shuffle_ps</a:t>
            </a:r>
            <a:r>
              <a:rPr lang="en-US" sz="1600" dirty="0">
                <a:latin typeface="Consolas"/>
                <a:cs typeface="Consolas"/>
              </a:rPr>
              <a:t>(tmp0, tmp1, 0xDD);      \</a:t>
            </a:r>
          </a:p>
          <a:p>
            <a:pPr marL="0" indent="0">
              <a:spcBef>
                <a:spcPts val="0"/>
              </a:spcBef>
              <a:buNone/>
            </a:pPr>
            <a:r>
              <a:rPr lang="en-US" sz="1600" dirty="0">
                <a:latin typeface="Consolas"/>
                <a:cs typeface="Consolas"/>
              </a:rPr>
              <a:t>    (row2) = _</a:t>
            </a:r>
            <a:r>
              <a:rPr lang="en-US" sz="1600" dirty="0" err="1">
                <a:latin typeface="Consolas"/>
                <a:cs typeface="Consolas"/>
              </a:rPr>
              <a:t>mm_shuffle_ps</a:t>
            </a:r>
            <a:r>
              <a:rPr lang="en-US" sz="1600" dirty="0">
                <a:latin typeface="Consolas"/>
                <a:cs typeface="Consolas"/>
              </a:rPr>
              <a:t>(tmp2, tmp3, 0x88);      \</a:t>
            </a:r>
          </a:p>
          <a:p>
            <a:pPr marL="0" indent="0">
              <a:spcBef>
                <a:spcPts val="0"/>
              </a:spcBef>
              <a:buNone/>
            </a:pPr>
            <a:r>
              <a:rPr lang="en-US" sz="1600" dirty="0">
                <a:latin typeface="Consolas"/>
                <a:cs typeface="Consolas"/>
              </a:rPr>
              <a:t>    (row3) = _</a:t>
            </a:r>
            <a:r>
              <a:rPr lang="en-US" sz="1600" dirty="0" err="1">
                <a:latin typeface="Consolas"/>
                <a:cs typeface="Consolas"/>
              </a:rPr>
              <a:t>mm_shuffle_ps</a:t>
            </a:r>
            <a:r>
              <a:rPr lang="en-US" sz="1600" dirty="0">
                <a:latin typeface="Consolas"/>
                <a:cs typeface="Consolas"/>
              </a:rPr>
              <a:t>(tmp2, tmp3, 0xDD);      \</a:t>
            </a:r>
          </a:p>
          <a:p>
            <a:pPr marL="0" indent="0">
              <a:spcBef>
                <a:spcPts val="0"/>
              </a:spcBef>
              <a:buNone/>
            </a:pPr>
            <a:r>
              <a:rPr lang="en-US" sz="1600" dirty="0">
                <a:latin typeface="Consolas"/>
                <a:cs typeface="Consolas"/>
              </a:rPr>
              <a:t>}</a:t>
            </a:r>
          </a:p>
        </p:txBody>
      </p:sp>
      <p:sp>
        <p:nvSpPr>
          <p:cNvPr id="3" name="Footer Placeholder 2">
            <a:extLst>
              <a:ext uri="{FF2B5EF4-FFF2-40B4-BE49-F238E27FC236}">
                <a16:creationId xmlns="" xmlns:a16="http://schemas.microsoft.com/office/drawing/2014/main" id="{69BF072F-A9CF-472E-8427-AD40F9B3A63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6372508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7B7C7CF-C8E8-4AE6-BA84-431535A49EE4}"/>
              </a:ext>
            </a:extLst>
          </p:cNvPr>
          <p:cNvSpPr>
            <a:spLocks noGrp="1"/>
          </p:cNvSpPr>
          <p:nvPr>
            <p:ph type="title"/>
          </p:nvPr>
        </p:nvSpPr>
        <p:spPr/>
        <p:txBody>
          <a:bodyPr/>
          <a:lstStyle/>
          <a:p>
            <a:r>
              <a:rPr lang="en-US" dirty="0"/>
              <a:t>SIMD Batched Dot Product</a:t>
            </a:r>
          </a:p>
        </p:txBody>
      </p:sp>
      <p:sp>
        <p:nvSpPr>
          <p:cNvPr id="4" name="Content Placeholder 3">
            <a:extLst>
              <a:ext uri="{FF2B5EF4-FFF2-40B4-BE49-F238E27FC236}">
                <a16:creationId xmlns="" xmlns:a16="http://schemas.microsoft.com/office/drawing/2014/main" id="{DB611B66-8821-4EB5-A520-601067710DE0}"/>
              </a:ext>
            </a:extLst>
          </p:cNvPr>
          <p:cNvSpPr>
            <a:spLocks noGrp="1"/>
          </p:cNvSpPr>
          <p:nvPr>
            <p:ph idx="1"/>
          </p:nvPr>
        </p:nvSpPr>
        <p:spPr/>
        <p:txBody>
          <a:bodyPr/>
          <a:lstStyle/>
          <a:p>
            <a:r>
              <a:rPr lang="fr-FR" dirty="0"/>
              <a:t>Performance* on </a:t>
            </a:r>
            <a:r>
              <a:rPr lang="fr-FR" dirty="0" err="1"/>
              <a:t>my</a:t>
            </a:r>
            <a:r>
              <a:rPr lang="fr-FR" dirty="0"/>
              <a:t> Intel </a:t>
            </a:r>
            <a:r>
              <a:rPr lang="fr-FR" dirty="0" err="1"/>
              <a:t>Core</a:t>
            </a:r>
            <a:r>
              <a:rPr lang="fr-FR" dirty="0"/>
              <a:t> i7</a:t>
            </a:r>
          </a:p>
          <a:p>
            <a:pPr lvl="1"/>
            <a:r>
              <a:rPr lang="fr-FR" sz="1800" dirty="0" err="1">
                <a:latin typeface="Consolas" panose="020B0609020204030204" pitchFamily="49" charset="0"/>
              </a:rPr>
              <a:t>dotArray_ref</a:t>
            </a:r>
            <a:r>
              <a:rPr lang="fr-FR" sz="1800" dirty="0">
                <a:latin typeface="Consolas" panose="020B0609020204030204" pitchFamily="49" charset="0"/>
              </a:rPr>
              <a:t>()</a:t>
            </a:r>
            <a:r>
              <a:rPr lang="fr-FR" dirty="0"/>
              <a:t>: 			1400.00 cycles</a:t>
            </a:r>
          </a:p>
          <a:p>
            <a:pPr lvl="1"/>
            <a:r>
              <a:rPr lang="fr-FR" sz="1800" dirty="0">
                <a:latin typeface="Consolas" panose="020B0609020204030204" pitchFamily="49" charset="0"/>
              </a:rPr>
              <a:t>dotArray_sse2()</a:t>
            </a:r>
            <a:r>
              <a:rPr lang="fr-FR" dirty="0"/>
              <a:t>: 			1537.00 cycles</a:t>
            </a:r>
          </a:p>
          <a:p>
            <a:pPr lvl="1"/>
            <a:r>
              <a:rPr lang="fr-FR" sz="1800" dirty="0">
                <a:latin typeface="Consolas" panose="020B0609020204030204" pitchFamily="49" charset="0"/>
              </a:rPr>
              <a:t>dotArray_sse2_transposed()</a:t>
            </a:r>
            <a:r>
              <a:rPr lang="fr-FR" dirty="0"/>
              <a:t>: 	  359.00 cycles</a:t>
            </a:r>
          </a:p>
          <a:p>
            <a:pPr marL="282575" lvl="1" indent="0">
              <a:buNone/>
            </a:pPr>
            <a:r>
              <a:rPr lang="fr-FR" dirty="0"/>
              <a:t/>
            </a:r>
            <a:br>
              <a:rPr lang="fr-FR" dirty="0"/>
            </a:br>
            <a:r>
              <a:rPr lang="fr-FR" sz="1800" dirty="0"/>
              <a:t>*Cycle </a:t>
            </a:r>
            <a:r>
              <a:rPr lang="fr-FR" sz="1800" dirty="0" err="1"/>
              <a:t>counts</a:t>
            </a:r>
            <a:r>
              <a:rPr lang="fr-FR" sz="1800" dirty="0"/>
              <a:t> </a:t>
            </a:r>
            <a:r>
              <a:rPr lang="fr-FR" sz="1800" dirty="0" err="1"/>
              <a:t>gathered</a:t>
            </a:r>
            <a:r>
              <a:rPr lang="fr-FR" sz="1800" dirty="0"/>
              <a:t> in </a:t>
            </a:r>
            <a:r>
              <a:rPr lang="fr-FR" sz="1800" dirty="0" err="1"/>
              <a:t>this</a:t>
            </a:r>
            <a:r>
              <a:rPr lang="fr-FR" sz="1800" dirty="0"/>
              <a:t> </a:t>
            </a:r>
            <a:r>
              <a:rPr lang="fr-FR" sz="1800" dirty="0" err="1"/>
              <a:t>manner</a:t>
            </a:r>
            <a:r>
              <a:rPr lang="fr-FR" sz="1800" dirty="0"/>
              <a:t> </a:t>
            </a:r>
            <a:r>
              <a:rPr lang="fr-FR" sz="1800" dirty="0" err="1"/>
              <a:t>aren’t</a:t>
            </a:r>
            <a:r>
              <a:rPr lang="fr-FR" sz="1800" dirty="0"/>
              <a:t> reliable, but </a:t>
            </a:r>
            <a:r>
              <a:rPr lang="fr-FR" sz="1800" dirty="0" err="1"/>
              <a:t>this</a:t>
            </a:r>
            <a:r>
              <a:rPr lang="fr-FR" sz="1800" dirty="0"/>
              <a:t> </a:t>
            </a:r>
            <a:r>
              <a:rPr lang="fr-FR" sz="1800" dirty="0" err="1"/>
              <a:t>gives</a:t>
            </a:r>
            <a:r>
              <a:rPr lang="fr-FR" sz="1800" dirty="0"/>
              <a:t> us</a:t>
            </a:r>
            <a:br>
              <a:rPr lang="fr-FR" sz="1800" dirty="0"/>
            </a:br>
            <a:r>
              <a:rPr lang="fr-FR" sz="1800" dirty="0"/>
              <a:t>  at least a rough </a:t>
            </a:r>
            <a:r>
              <a:rPr lang="fr-FR" sz="1800" dirty="0" err="1"/>
              <a:t>idea</a:t>
            </a:r>
            <a:r>
              <a:rPr lang="fr-FR" sz="1800" dirty="0"/>
              <a:t> of </a:t>
            </a:r>
            <a:r>
              <a:rPr lang="fr-FR" sz="1800" i="1" dirty="0"/>
              <a:t>relative</a:t>
            </a:r>
            <a:r>
              <a:rPr lang="fr-FR" sz="1800" dirty="0"/>
              <a:t> performance</a:t>
            </a:r>
            <a:endParaRPr lang="en-US" dirty="0"/>
          </a:p>
        </p:txBody>
      </p:sp>
      <p:sp>
        <p:nvSpPr>
          <p:cNvPr id="2" name="Footer Placeholder 1">
            <a:extLst>
              <a:ext uri="{FF2B5EF4-FFF2-40B4-BE49-F238E27FC236}">
                <a16:creationId xmlns="" xmlns:a16="http://schemas.microsoft.com/office/drawing/2014/main" id="{5D132065-61B0-496D-BCBA-8F0E18CA1B5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1287734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Batched Square Root</a:t>
            </a:r>
          </a:p>
        </p:txBody>
      </p:sp>
      <p:sp>
        <p:nvSpPr>
          <p:cNvPr id="3" name="Content Placeholder 2">
            <a:extLst>
              <a:ext uri="{FF2B5EF4-FFF2-40B4-BE49-F238E27FC236}">
                <a16:creationId xmlns="" xmlns:a16="http://schemas.microsoft.com/office/drawing/2014/main" id="{7D960E9F-F593-494F-BC47-AF3F1CBD8A6B}"/>
              </a:ext>
            </a:extLst>
          </p:cNvPr>
          <p:cNvSpPr>
            <a:spLocks noGrp="1"/>
          </p:cNvSpPr>
          <p:nvPr>
            <p:ph idx="1"/>
          </p:nvPr>
        </p:nvSpPr>
        <p:spPr/>
        <p:txBody>
          <a:bodyPr/>
          <a:lstStyle/>
          <a:p>
            <a:r>
              <a:rPr lang="en-US" dirty="0"/>
              <a:t>What about performing a batch of square roots?</a:t>
            </a:r>
          </a:p>
          <a:p>
            <a:pPr lvl="1"/>
            <a:r>
              <a:rPr lang="en-US" dirty="0"/>
              <a:t>In this case, we need an </a:t>
            </a:r>
            <a:r>
              <a:rPr lang="en-US" b="1" dirty="0"/>
              <a:t>if</a:t>
            </a:r>
            <a:r>
              <a:rPr lang="en-US" dirty="0"/>
              <a:t> check to prevent </a:t>
            </a:r>
            <a:r>
              <a:rPr lang="en-US" b="1" dirty="0"/>
              <a:t>sqrt(negative)</a:t>
            </a:r>
          </a:p>
        </p:txBody>
      </p:sp>
      <p:sp>
        <p:nvSpPr>
          <p:cNvPr id="4" name="Content Placeholder 2">
            <a:extLst>
              <a:ext uri="{FF2B5EF4-FFF2-40B4-BE49-F238E27FC236}">
                <a16:creationId xmlns="" xmlns:a16="http://schemas.microsoft.com/office/drawing/2014/main" id="{1246C101-9392-4F58-BCFB-6D05418ED84C}"/>
              </a:ext>
            </a:extLst>
          </p:cNvPr>
          <p:cNvSpPr txBox="1">
            <a:spLocks/>
          </p:cNvSpPr>
          <p:nvPr/>
        </p:nvSpPr>
        <p:spPr>
          <a:xfrm>
            <a:off x="1777741" y="2905658"/>
            <a:ext cx="6461141" cy="354620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#include &lt;</a:t>
            </a:r>
            <a:r>
              <a:rPr lang="en-US" sz="1600" dirty="0" err="1">
                <a:latin typeface="Consolas"/>
                <a:cs typeface="Consolas"/>
              </a:rPr>
              <a:t>cmath</a:t>
            </a:r>
            <a:r>
              <a:rPr lang="en-US" sz="1600" dirty="0">
                <a:latin typeface="Consolas"/>
                <a:cs typeface="Consolas"/>
              </a:rPr>
              <a:t>&gt;</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void </a:t>
            </a:r>
            <a:r>
              <a:rPr lang="en-US" sz="1600" b="1" dirty="0" err="1">
                <a:latin typeface="Consolas"/>
                <a:cs typeface="Consolas"/>
              </a:rPr>
              <a:t>sqrtArray_ref</a:t>
            </a:r>
            <a:r>
              <a:rPr lang="en-US" sz="1600" dirty="0">
                <a:latin typeface="Consolas"/>
                <a:cs typeface="Consolas"/>
              </a:rPr>
              <a:t>(float* __restrict__ r,</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__restrict__ a,</a:t>
            </a:r>
          </a:p>
          <a:p>
            <a:pPr marL="0" indent="0">
              <a:spcBef>
                <a:spcPts val="0"/>
              </a:spcBef>
              <a:buNone/>
            </a:pPr>
            <a:r>
              <a:rPr lang="en-US" sz="1600" dirty="0">
                <a:latin typeface="Consolas"/>
                <a:cs typeface="Consolas"/>
              </a:rPr>
              <a:t>                   unsigned count)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for (unsigned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if (a[</a:t>
            </a:r>
            <a:r>
              <a:rPr lang="en-US" sz="1600" dirty="0" err="1">
                <a:latin typeface="Consolas"/>
                <a:cs typeface="Consolas"/>
              </a:rPr>
              <a:t>i</a:t>
            </a:r>
            <a:r>
              <a:rPr lang="en-US" sz="1600" dirty="0">
                <a:latin typeface="Consolas"/>
                <a:cs typeface="Consolas"/>
              </a:rPr>
              <a:t>] &gt;= 0.0f)</a:t>
            </a:r>
            <a:br>
              <a:rPr lang="en-US" sz="1600" dirty="0">
                <a:latin typeface="Consolas"/>
                <a:cs typeface="Consolas"/>
              </a:rPr>
            </a:br>
            <a:r>
              <a:rPr lang="en-US" sz="1600" dirty="0">
                <a:latin typeface="Consolas"/>
                <a:cs typeface="Consolas"/>
              </a:rPr>
              <a:t>            r[</a:t>
            </a:r>
            <a:r>
              <a:rPr lang="en-US" sz="1600" dirty="0" err="1">
                <a:latin typeface="Consolas"/>
                <a:cs typeface="Consolas"/>
              </a:rPr>
              <a:t>i</a:t>
            </a:r>
            <a:r>
              <a:rPr lang="en-US" sz="1600" dirty="0">
                <a:latin typeface="Consolas"/>
                <a:cs typeface="Consolas"/>
              </a:rPr>
              <a:t>] = </a:t>
            </a:r>
            <a:r>
              <a:rPr lang="en-US" sz="1600" b="1" dirty="0" err="1">
                <a:latin typeface="Consolas"/>
                <a:cs typeface="Consolas"/>
              </a:rPr>
              <a:t>std</a:t>
            </a:r>
            <a:r>
              <a:rPr lang="en-US" sz="1600" b="1" dirty="0">
                <a:latin typeface="Consolas"/>
                <a:cs typeface="Consolas"/>
              </a:rPr>
              <a:t>::sqrt</a:t>
            </a:r>
            <a:r>
              <a:rPr lang="en-US" sz="1600" dirty="0">
                <a:latin typeface="Consolas"/>
                <a:cs typeface="Consolas"/>
              </a:rPr>
              <a:t>(a[</a:t>
            </a:r>
            <a:r>
              <a:rPr lang="en-US" sz="1600" dirty="0" err="1">
                <a:latin typeface="Consolas"/>
                <a:cs typeface="Consolas"/>
              </a:rPr>
              <a:t>i</a:t>
            </a:r>
            <a:r>
              <a:rPr lang="en-US" sz="1600" dirty="0">
                <a:latin typeface="Consolas"/>
                <a:cs typeface="Consolas"/>
              </a:rPr>
              <a:t>]);</a:t>
            </a:r>
            <a:br>
              <a:rPr lang="en-US" sz="1600" dirty="0">
                <a:latin typeface="Consolas"/>
                <a:cs typeface="Consolas"/>
              </a:rPr>
            </a:br>
            <a:r>
              <a:rPr lang="en-US" sz="1600" dirty="0">
                <a:latin typeface="Consolas"/>
                <a:cs typeface="Consolas"/>
              </a:rPr>
              <a:t>        else</a:t>
            </a:r>
            <a:br>
              <a:rPr lang="en-US" sz="1600" dirty="0">
                <a:latin typeface="Consolas"/>
                <a:cs typeface="Consolas"/>
              </a:rPr>
            </a:br>
            <a:r>
              <a:rPr lang="en-US" sz="1600" dirty="0">
                <a:latin typeface="Consolas"/>
                <a:cs typeface="Consolas"/>
              </a:rPr>
              <a:t>            r[</a:t>
            </a:r>
            <a:r>
              <a:rPr lang="en-US" sz="1600" dirty="0" err="1">
                <a:latin typeface="Consolas"/>
                <a:cs typeface="Consolas"/>
              </a:rPr>
              <a:t>i</a:t>
            </a:r>
            <a:r>
              <a:rPr lang="en-US" sz="1600" dirty="0">
                <a:latin typeface="Consolas"/>
                <a:cs typeface="Consolas"/>
              </a:rPr>
              <a:t>] = 0.0f;</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A097255E-C301-44E5-AF96-BE75B756548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973232625"/>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Batched Square Root</a:t>
            </a:r>
          </a:p>
        </p:txBody>
      </p:sp>
      <p:sp>
        <p:nvSpPr>
          <p:cNvPr id="3" name="Content Placeholder 2">
            <a:extLst>
              <a:ext uri="{FF2B5EF4-FFF2-40B4-BE49-F238E27FC236}">
                <a16:creationId xmlns="" xmlns:a16="http://schemas.microsoft.com/office/drawing/2014/main" id="{7D960E9F-F593-494F-BC47-AF3F1CBD8A6B}"/>
              </a:ext>
            </a:extLst>
          </p:cNvPr>
          <p:cNvSpPr>
            <a:spLocks noGrp="1"/>
          </p:cNvSpPr>
          <p:nvPr>
            <p:ph idx="1"/>
          </p:nvPr>
        </p:nvSpPr>
        <p:spPr/>
        <p:txBody>
          <a:bodyPr/>
          <a:lstStyle/>
          <a:p>
            <a:r>
              <a:rPr lang="en-US" dirty="0"/>
              <a:t>Vectorize…</a:t>
            </a:r>
          </a:p>
        </p:txBody>
      </p:sp>
      <p:sp>
        <p:nvSpPr>
          <p:cNvPr id="4" name="Content Placeholder 2">
            <a:extLst>
              <a:ext uri="{FF2B5EF4-FFF2-40B4-BE49-F238E27FC236}">
                <a16:creationId xmlns="" xmlns:a16="http://schemas.microsoft.com/office/drawing/2014/main" id="{1246C101-9392-4F58-BCFB-6D05418ED84C}"/>
              </a:ext>
            </a:extLst>
          </p:cNvPr>
          <p:cNvSpPr txBox="1">
            <a:spLocks/>
          </p:cNvSpPr>
          <p:nvPr/>
        </p:nvSpPr>
        <p:spPr>
          <a:xfrm>
            <a:off x="1777742" y="2515760"/>
            <a:ext cx="6623598" cy="3936098"/>
          </a:xfrm>
          <a:prstGeom prst="rect">
            <a:avLst/>
          </a:prstGeom>
        </p:spPr>
        <p:txBody>
          <a:bodyPr vert="horz" lIns="91440" tIns="45720" rIns="91440" bIns="45720" rtlCol="0">
            <a:normAutofit fontScale="92500"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#include &lt;</a:t>
            </a:r>
            <a:r>
              <a:rPr lang="en-US" sz="1600" dirty="0" err="1">
                <a:latin typeface="Consolas"/>
                <a:cs typeface="Consolas"/>
              </a:rPr>
              <a:t>xmmintrin.h</a:t>
            </a:r>
            <a:r>
              <a:rPr lang="en-US" sz="1600" dirty="0">
                <a:latin typeface="Consolas"/>
                <a:cs typeface="Consolas"/>
              </a:rPr>
              <a:t>&gt;</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void </a:t>
            </a:r>
            <a:r>
              <a:rPr lang="en-US" sz="1600" b="1" dirty="0">
                <a:latin typeface="Consolas"/>
                <a:cs typeface="Consolas"/>
              </a:rPr>
              <a:t>sqrtArray_sse2</a:t>
            </a:r>
            <a:r>
              <a:rPr lang="en-US" sz="1600" dirty="0">
                <a:latin typeface="Consolas"/>
                <a:cs typeface="Consolas"/>
              </a:rPr>
              <a:t>(float* __restrict__ r,</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__restrict__ a,</a:t>
            </a:r>
          </a:p>
          <a:p>
            <a:pPr marL="0" indent="0">
              <a:spcBef>
                <a:spcPts val="0"/>
              </a:spcBef>
              <a:buNone/>
            </a:pPr>
            <a:r>
              <a:rPr lang="en-US" sz="1600" dirty="0">
                <a:latin typeface="Consolas"/>
                <a:cs typeface="Consolas"/>
              </a:rPr>
              <a:t>                    unsigned count)</a:t>
            </a:r>
          </a:p>
          <a:p>
            <a:pPr marL="0" indent="0">
              <a:spcBef>
                <a:spcPts val="0"/>
              </a:spcBef>
              <a:buNone/>
            </a:pPr>
            <a:r>
              <a:rPr lang="en-US" sz="1600" dirty="0">
                <a:latin typeface="Consolas"/>
                <a:cs typeface="Consolas"/>
              </a:rPr>
              <a:t>{</a:t>
            </a:r>
            <a:br>
              <a:rPr lang="en-US" sz="1600" dirty="0">
                <a:latin typeface="Consolas"/>
                <a:cs typeface="Consolas"/>
              </a:rPr>
            </a:br>
            <a:r>
              <a:rPr lang="en-US" sz="1600" dirty="0">
                <a:latin typeface="Consolas"/>
                <a:cs typeface="Consolas"/>
              </a:rPr>
              <a:t>    __m128 zero = _mm_set1_ps(0.0f);</a:t>
            </a:r>
          </a:p>
          <a:p>
            <a:pPr marL="0" indent="0">
              <a:spcBef>
                <a:spcPts val="0"/>
              </a:spcBef>
              <a:buNone/>
            </a:pPr>
            <a:r>
              <a:rPr lang="en-US" sz="1600" dirty="0">
                <a:latin typeface="Consolas"/>
                <a:cs typeface="Consolas"/>
              </a:rPr>
              <a:t>    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 += 4)</a:t>
            </a:r>
          </a:p>
          <a:p>
            <a:pPr marL="0" indent="0">
              <a:spcBef>
                <a:spcPts val="0"/>
              </a:spcBef>
              <a:buNone/>
            </a:pPr>
            <a:r>
              <a:rPr lang="en-US" sz="1600" dirty="0">
                <a:latin typeface="Consolas"/>
                <a:cs typeface="Consolas"/>
              </a:rPr>
              <a:t>    {</a:t>
            </a:r>
            <a:br>
              <a:rPr lang="en-US" sz="1600" dirty="0">
                <a:latin typeface="Consolas"/>
                <a:cs typeface="Consolas"/>
              </a:rPr>
            </a:br>
            <a:r>
              <a:rPr lang="en-US" sz="1600" dirty="0">
                <a:latin typeface="Consolas"/>
                <a:cs typeface="Consolas"/>
              </a:rPr>
              <a:t>        __m128 </a:t>
            </a:r>
            <a:r>
              <a:rPr lang="en-US" sz="1600" dirty="0" err="1">
                <a:latin typeface="Consolas"/>
                <a:cs typeface="Consolas"/>
              </a:rPr>
              <a:t>va</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(a + </a:t>
            </a:r>
            <a:r>
              <a:rPr lang="en-US" sz="1600" dirty="0" err="1">
                <a:latin typeface="Consolas"/>
                <a:cs typeface="Consolas"/>
              </a:rPr>
              <a:t>i</a:t>
            </a:r>
            <a:r>
              <a:rPr lang="en-US" sz="1600" dirty="0">
                <a:latin typeface="Consolas"/>
                <a:cs typeface="Consolas"/>
              </a:rPr>
              <a:t>);</a:t>
            </a:r>
            <a:br>
              <a:rPr lang="en-US" sz="1600" dirty="0">
                <a:latin typeface="Consolas"/>
                <a:cs typeface="Consolas"/>
              </a:rPr>
            </a:br>
            <a:r>
              <a:rPr lang="en-US" sz="1600" dirty="0">
                <a:latin typeface="Consolas"/>
                <a:cs typeface="Consolas"/>
              </a:rPr>
              <a:t>        __m128 </a:t>
            </a:r>
            <a:r>
              <a:rPr lang="en-US" sz="1600" dirty="0" err="1">
                <a:latin typeface="Consolas"/>
                <a:cs typeface="Consolas"/>
              </a:rPr>
              <a:t>vr</a:t>
            </a:r>
            <a:r>
              <a:rPr lang="en-US" sz="1600" dirty="0">
                <a:latin typeface="Consolas"/>
                <a:cs typeface="Consolas"/>
              </a:rPr>
              <a:t>;</a:t>
            </a:r>
          </a:p>
          <a:p>
            <a:pPr marL="0" indent="0">
              <a:spcBef>
                <a:spcPts val="0"/>
              </a:spcBef>
              <a:buNone/>
            </a:pPr>
            <a:r>
              <a:rPr lang="en-US" sz="1600" dirty="0">
                <a:latin typeface="Consolas"/>
                <a:cs typeface="Consolas"/>
              </a:rPr>
              <a:t>        if (</a:t>
            </a:r>
            <a:r>
              <a:rPr lang="en-US" sz="1600" b="1" dirty="0">
                <a:latin typeface="Consolas"/>
                <a:cs typeface="Consolas"/>
              </a:rPr>
              <a:t>_</a:t>
            </a:r>
            <a:r>
              <a:rPr lang="en-US" sz="1600" b="1" dirty="0" err="1">
                <a:latin typeface="Consolas"/>
                <a:cs typeface="Consolas"/>
              </a:rPr>
              <a:t>mm_cmpge_ps</a:t>
            </a:r>
            <a:r>
              <a:rPr lang="en-US" sz="1600" dirty="0">
                <a:latin typeface="Consolas"/>
                <a:cs typeface="Consolas"/>
              </a:rPr>
              <a:t>(</a:t>
            </a:r>
            <a:r>
              <a:rPr lang="en-US" sz="1600" dirty="0" err="1">
                <a:latin typeface="Consolas"/>
                <a:cs typeface="Consolas"/>
              </a:rPr>
              <a:t>va</a:t>
            </a:r>
            <a:r>
              <a:rPr lang="en-US" sz="1600" dirty="0">
                <a:latin typeface="Consolas"/>
                <a:cs typeface="Consolas"/>
              </a:rPr>
              <a:t>, zero)) </a:t>
            </a:r>
            <a:r>
              <a:rPr lang="en-US" sz="1600" b="1" dirty="0">
                <a:latin typeface="Consolas"/>
                <a:cs typeface="Consolas"/>
              </a:rPr>
              <a:t>// ???</a:t>
            </a:r>
            <a:r>
              <a:rPr lang="en-US" sz="1600" dirty="0">
                <a:latin typeface="Consolas"/>
                <a:cs typeface="Consolas"/>
              </a:rPr>
              <a:t/>
            </a:r>
            <a:br>
              <a:rPr lang="en-US" sz="1600" dirty="0">
                <a:latin typeface="Consolas"/>
                <a:cs typeface="Consolas"/>
              </a:rPr>
            </a:br>
            <a:r>
              <a:rPr lang="en-US" sz="1600" dirty="0">
                <a:latin typeface="Consolas"/>
                <a:cs typeface="Consolas"/>
              </a:rPr>
              <a:t>            </a:t>
            </a:r>
            <a:r>
              <a:rPr lang="en-US" sz="1600" dirty="0" err="1">
                <a:latin typeface="Consolas"/>
                <a:cs typeface="Consolas"/>
              </a:rPr>
              <a:t>vr</a:t>
            </a:r>
            <a:r>
              <a:rPr lang="en-US" sz="1600" dirty="0">
                <a:latin typeface="Consolas"/>
                <a:cs typeface="Consolas"/>
              </a:rPr>
              <a:t> = </a:t>
            </a:r>
            <a:r>
              <a:rPr lang="en-US" sz="1600" b="1" dirty="0">
                <a:latin typeface="Consolas"/>
                <a:cs typeface="Consolas"/>
              </a:rPr>
              <a:t>_</a:t>
            </a:r>
            <a:r>
              <a:rPr lang="en-US" sz="1600" b="1" dirty="0" err="1">
                <a:latin typeface="Consolas"/>
                <a:cs typeface="Consolas"/>
              </a:rPr>
              <a:t>mm_sqrt_ps</a:t>
            </a:r>
            <a:r>
              <a:rPr lang="en-US" sz="1600" dirty="0">
                <a:latin typeface="Consolas"/>
                <a:cs typeface="Consolas"/>
              </a:rPr>
              <a:t>(</a:t>
            </a:r>
            <a:r>
              <a:rPr lang="en-US" sz="1600" dirty="0" err="1">
                <a:latin typeface="Consolas"/>
                <a:cs typeface="Consolas"/>
              </a:rPr>
              <a:t>va</a:t>
            </a:r>
            <a:r>
              <a:rPr lang="en-US" sz="1600" dirty="0">
                <a:latin typeface="Consolas"/>
                <a:cs typeface="Consolas"/>
              </a:rPr>
              <a:t>);</a:t>
            </a:r>
            <a:br>
              <a:rPr lang="en-US" sz="1600" dirty="0">
                <a:latin typeface="Consolas"/>
                <a:cs typeface="Consolas"/>
              </a:rPr>
            </a:br>
            <a:r>
              <a:rPr lang="en-US" sz="1600" dirty="0">
                <a:latin typeface="Consolas"/>
                <a:cs typeface="Consolas"/>
              </a:rPr>
              <a:t>        else</a:t>
            </a:r>
            <a:br>
              <a:rPr lang="en-US" sz="1600" dirty="0">
                <a:latin typeface="Consolas"/>
                <a:cs typeface="Consolas"/>
              </a:rPr>
            </a:br>
            <a:r>
              <a:rPr lang="en-US" sz="1600" dirty="0">
                <a:latin typeface="Consolas"/>
                <a:cs typeface="Consolas"/>
              </a:rPr>
              <a:t>            </a:t>
            </a:r>
            <a:r>
              <a:rPr lang="en-US" sz="1600" dirty="0" err="1">
                <a:latin typeface="Consolas"/>
                <a:cs typeface="Consolas"/>
              </a:rPr>
              <a:t>vr</a:t>
            </a:r>
            <a:r>
              <a:rPr lang="en-US" sz="1600" dirty="0">
                <a:latin typeface="Consolas"/>
                <a:cs typeface="Consolas"/>
              </a:rPr>
              <a:t> = zero;</a:t>
            </a:r>
            <a:br>
              <a:rPr lang="en-US" sz="1600" dirty="0">
                <a:latin typeface="Consolas"/>
                <a:cs typeface="Consolas"/>
              </a:rPr>
            </a:br>
            <a:r>
              <a:rPr lang="en-US" sz="1600" dirty="0">
                <a:latin typeface="Consolas"/>
                <a:cs typeface="Consolas"/>
              </a:rPr>
              <a:t>        _</a:t>
            </a:r>
            <a:r>
              <a:rPr lang="en-US" sz="1600" dirty="0" err="1">
                <a:latin typeface="Consolas"/>
                <a:cs typeface="Consolas"/>
              </a:rPr>
              <a:t>mm_store_ps</a:t>
            </a:r>
            <a:r>
              <a:rPr lang="en-US" sz="1600" dirty="0">
                <a:latin typeface="Consolas"/>
                <a:cs typeface="Consolas"/>
              </a:rPr>
              <a:t>(r + </a:t>
            </a:r>
            <a:r>
              <a:rPr lang="en-US" sz="1600" dirty="0" err="1">
                <a:latin typeface="Consolas"/>
                <a:cs typeface="Consolas"/>
              </a:rPr>
              <a:t>i</a:t>
            </a:r>
            <a:r>
              <a:rPr lang="en-US" sz="1600" dirty="0">
                <a:latin typeface="Consolas"/>
                <a:cs typeface="Consolas"/>
              </a:rPr>
              <a:t>, </a:t>
            </a:r>
            <a:r>
              <a:rPr lang="en-US" sz="1600" dirty="0" err="1">
                <a:latin typeface="Consolas"/>
                <a:cs typeface="Consolas"/>
              </a:rPr>
              <a:t>vr</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Footer Placeholder 4">
            <a:extLst>
              <a:ext uri="{FF2B5EF4-FFF2-40B4-BE49-F238E27FC236}">
                <a16:creationId xmlns="" xmlns:a16="http://schemas.microsoft.com/office/drawing/2014/main" id="{F4657711-FC16-499D-B8EE-82A22150579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9211930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Batched Square Root</a:t>
            </a:r>
          </a:p>
        </p:txBody>
      </p:sp>
      <p:sp>
        <p:nvSpPr>
          <p:cNvPr id="3" name="Content Placeholder 2">
            <a:extLst>
              <a:ext uri="{FF2B5EF4-FFF2-40B4-BE49-F238E27FC236}">
                <a16:creationId xmlns="" xmlns:a16="http://schemas.microsoft.com/office/drawing/2014/main" id="{7D960E9F-F593-494F-BC47-AF3F1CBD8A6B}"/>
              </a:ext>
            </a:extLst>
          </p:cNvPr>
          <p:cNvSpPr>
            <a:spLocks noGrp="1"/>
          </p:cNvSpPr>
          <p:nvPr>
            <p:ph idx="1"/>
          </p:nvPr>
        </p:nvSpPr>
        <p:spPr/>
        <p:txBody>
          <a:bodyPr/>
          <a:lstStyle/>
          <a:p>
            <a:r>
              <a:rPr lang="en-US" dirty="0"/>
              <a:t>Problems:</a:t>
            </a:r>
          </a:p>
          <a:p>
            <a:pPr lvl="1"/>
            <a:r>
              <a:rPr lang="en-US" dirty="0"/>
              <a:t>The </a:t>
            </a:r>
            <a:r>
              <a:rPr lang="en-US" b="1" dirty="0"/>
              <a:t>if</a:t>
            </a:r>
            <a:r>
              <a:rPr lang="en-US" dirty="0"/>
              <a:t> check produces a control hazard</a:t>
            </a:r>
          </a:p>
          <a:p>
            <a:pPr lvl="2"/>
            <a:r>
              <a:rPr lang="en-US" dirty="0"/>
              <a:t>Bad for </a:t>
            </a:r>
            <a:r>
              <a:rPr lang="en-US" b="1" dirty="0"/>
              <a:t>pipelining</a:t>
            </a:r>
          </a:p>
          <a:p>
            <a:pPr lvl="1"/>
            <a:r>
              <a:rPr lang="en-US" dirty="0"/>
              <a:t>The </a:t>
            </a:r>
            <a:r>
              <a:rPr lang="en-US" b="1" dirty="0"/>
              <a:t>if</a:t>
            </a:r>
            <a:r>
              <a:rPr lang="en-US" dirty="0"/>
              <a:t> check also prevented the compiler from </a:t>
            </a:r>
            <a:r>
              <a:rPr lang="en-US" b="1" dirty="0"/>
              <a:t>automatically vectorizing </a:t>
            </a:r>
            <a:r>
              <a:rPr lang="en-US" dirty="0"/>
              <a:t>our non-SSE2 loop</a:t>
            </a:r>
          </a:p>
        </p:txBody>
      </p:sp>
      <p:sp>
        <p:nvSpPr>
          <p:cNvPr id="4" name="Footer Placeholder 3">
            <a:extLst>
              <a:ext uri="{FF2B5EF4-FFF2-40B4-BE49-F238E27FC236}">
                <a16:creationId xmlns="" xmlns:a16="http://schemas.microsoft.com/office/drawing/2014/main" id="{F3F4579B-9068-488E-8A52-975FCC4E8DA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5669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65617" y="1808915"/>
            <a:ext cx="6051900" cy="4114983"/>
          </a:xfrm>
          <a:prstGeom prst="roundRect">
            <a:avLst>
              <a:gd name="adj" fmla="val 8717"/>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b="1" dirty="0">
                <a:solidFill>
                  <a:srgbClr val="333333"/>
                </a:solidFill>
              </a:rPr>
              <a:t>CPU Die</a:t>
            </a:r>
          </a:p>
        </p:txBody>
      </p:sp>
      <p:sp>
        <p:nvSpPr>
          <p:cNvPr id="17" name="Rectangle 16"/>
          <p:cNvSpPr/>
          <p:nvPr/>
        </p:nvSpPr>
        <p:spPr>
          <a:xfrm>
            <a:off x="6608641" y="2835270"/>
            <a:ext cx="2321861" cy="2522485"/>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Main</a:t>
            </a:r>
            <a:br>
              <a:rPr lang="en-US" sz="1600" dirty="0">
                <a:solidFill>
                  <a:srgbClr val="333333"/>
                </a:solidFill>
              </a:rPr>
            </a:br>
            <a:r>
              <a:rPr lang="en-US" sz="1600" dirty="0">
                <a:solidFill>
                  <a:srgbClr val="333333"/>
                </a:solidFill>
              </a:rPr>
              <a:t>RAM</a:t>
            </a:r>
          </a:p>
        </p:txBody>
      </p:sp>
      <p:sp>
        <p:nvSpPr>
          <p:cNvPr id="23" name="Rectangle 22"/>
          <p:cNvSpPr/>
          <p:nvPr/>
        </p:nvSpPr>
        <p:spPr>
          <a:xfrm>
            <a:off x="4876818" y="2908213"/>
            <a:ext cx="1425242" cy="1691049"/>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L2</a:t>
            </a:r>
            <a:br>
              <a:rPr lang="en-US" sz="1600" dirty="0">
                <a:solidFill>
                  <a:srgbClr val="333333"/>
                </a:solidFill>
              </a:rPr>
            </a:br>
            <a:r>
              <a:rPr lang="en-US" sz="1600" dirty="0">
                <a:solidFill>
                  <a:srgbClr val="333333"/>
                </a:solidFill>
              </a:rPr>
              <a:t>Cache</a:t>
            </a:r>
          </a:p>
        </p:txBody>
      </p:sp>
      <p:sp>
        <p:nvSpPr>
          <p:cNvPr id="2" name="Title 1"/>
          <p:cNvSpPr>
            <a:spLocks noGrp="1"/>
          </p:cNvSpPr>
          <p:nvPr>
            <p:ph type="title"/>
          </p:nvPr>
        </p:nvSpPr>
        <p:spPr/>
        <p:txBody>
          <a:bodyPr/>
          <a:lstStyle/>
          <a:p>
            <a:r>
              <a:rPr lang="en-US" dirty="0"/>
              <a:t>Memory Cache Hierarchies</a:t>
            </a:r>
          </a:p>
        </p:txBody>
      </p:sp>
      <p:sp>
        <p:nvSpPr>
          <p:cNvPr id="19" name="Rounded Rectangle 18"/>
          <p:cNvSpPr/>
          <p:nvPr/>
        </p:nvSpPr>
        <p:spPr>
          <a:xfrm>
            <a:off x="471452" y="2442324"/>
            <a:ext cx="4175716" cy="3329173"/>
          </a:xfrm>
          <a:prstGeom prst="roundRect">
            <a:avLst>
              <a:gd name="adj" fmla="val 10020"/>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5" name="Manual Operation 4"/>
          <p:cNvSpPr/>
          <p:nvPr/>
        </p:nvSpPr>
        <p:spPr>
          <a:xfrm>
            <a:off x="906240" y="4732337"/>
            <a:ext cx="1125711" cy="615800"/>
          </a:xfrm>
          <a:prstGeom prst="flowChartManualOperation">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cxnSp>
        <p:nvCxnSpPr>
          <p:cNvPr id="9" name="Straight Arrow Connector 8"/>
          <p:cNvCxnSpPr/>
          <p:nvPr/>
        </p:nvCxnSpPr>
        <p:spPr>
          <a:xfrm>
            <a:off x="1108291" y="4424437"/>
            <a:ext cx="0" cy="30790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70629" y="4424437"/>
            <a:ext cx="0" cy="31442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5" idx="2"/>
            <a:endCxn id="4" idx="1"/>
          </p:cNvCxnSpPr>
          <p:nvPr/>
        </p:nvCxnSpPr>
        <p:spPr>
          <a:xfrm rot="5400000" flipH="1">
            <a:off x="521353" y="4400394"/>
            <a:ext cx="1332630" cy="562856"/>
          </a:xfrm>
          <a:prstGeom prst="bentConnector4">
            <a:avLst>
              <a:gd name="adj1" fmla="val -17154"/>
              <a:gd name="adj2" fmla="val 140614"/>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rot="16200000">
            <a:off x="1768595" y="3973420"/>
            <a:ext cx="1892972" cy="70239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 Controller</a:t>
            </a:r>
          </a:p>
        </p:txBody>
      </p:sp>
      <p:sp>
        <p:nvSpPr>
          <p:cNvPr id="16" name="Rectangle 15"/>
          <p:cNvSpPr/>
          <p:nvPr/>
        </p:nvSpPr>
        <p:spPr>
          <a:xfrm>
            <a:off x="3396656" y="2908213"/>
            <a:ext cx="1096848" cy="817860"/>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rPr>
              <a:t>L1</a:t>
            </a:r>
            <a:br>
              <a:rPr lang="en-US" sz="1600" dirty="0">
                <a:solidFill>
                  <a:srgbClr val="333333"/>
                </a:solidFill>
              </a:rPr>
            </a:br>
            <a:r>
              <a:rPr lang="en-US" sz="1600" dirty="0">
                <a:solidFill>
                  <a:srgbClr val="333333"/>
                </a:solidFill>
              </a:rPr>
              <a:t>Cache</a:t>
            </a:r>
          </a:p>
        </p:txBody>
      </p:sp>
      <p:sp>
        <p:nvSpPr>
          <p:cNvPr id="18" name="Rectangle 17"/>
          <p:cNvSpPr/>
          <p:nvPr/>
        </p:nvSpPr>
        <p:spPr>
          <a:xfrm>
            <a:off x="980813" y="2908213"/>
            <a:ext cx="976566" cy="469921"/>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CU</a:t>
            </a:r>
          </a:p>
        </p:txBody>
      </p:sp>
      <p:sp>
        <p:nvSpPr>
          <p:cNvPr id="20" name="Left-Right Arrow 19"/>
          <p:cNvSpPr/>
          <p:nvPr/>
        </p:nvSpPr>
        <p:spPr>
          <a:xfrm>
            <a:off x="3066279" y="4951955"/>
            <a:ext cx="3542361"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Right Arrow 20"/>
          <p:cNvSpPr/>
          <p:nvPr/>
        </p:nvSpPr>
        <p:spPr>
          <a:xfrm rot="16200000">
            <a:off x="3326546" y="4254077"/>
            <a:ext cx="1258064"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986969" y="2465938"/>
            <a:ext cx="1560193" cy="369332"/>
          </a:xfrm>
          <a:prstGeom prst="rect">
            <a:avLst/>
          </a:prstGeom>
          <a:noFill/>
        </p:spPr>
        <p:txBody>
          <a:bodyPr wrap="none" rtlCol="0">
            <a:spAutoFit/>
          </a:bodyPr>
          <a:lstStyle/>
          <a:p>
            <a:r>
              <a:rPr lang="en-US" dirty="0">
                <a:solidFill>
                  <a:srgbClr val="333333"/>
                </a:solidFill>
              </a:rPr>
              <a:t>far </a:t>
            </a:r>
            <a:r>
              <a:rPr lang="en-US" b="1" i="1" dirty="0">
                <a:solidFill>
                  <a:srgbClr val="333333"/>
                </a:solidFill>
              </a:rPr>
              <a:t>far</a:t>
            </a:r>
            <a:r>
              <a:rPr lang="en-US" dirty="0">
                <a:solidFill>
                  <a:srgbClr val="333333"/>
                </a:solidFill>
              </a:rPr>
              <a:t> away</a:t>
            </a:r>
            <a:r>
              <a:rPr lang="is-IS" dirty="0">
                <a:solidFill>
                  <a:srgbClr val="333333"/>
                </a:solidFill>
              </a:rPr>
              <a:t>…</a:t>
            </a:r>
            <a:endParaRPr lang="en-US" dirty="0">
              <a:solidFill>
                <a:srgbClr val="333333"/>
              </a:solidFill>
            </a:endParaRPr>
          </a:p>
        </p:txBody>
      </p:sp>
      <p:sp>
        <p:nvSpPr>
          <p:cNvPr id="4" name="Rectangle 3"/>
          <p:cNvSpPr/>
          <p:nvPr/>
        </p:nvSpPr>
        <p:spPr>
          <a:xfrm>
            <a:off x="906240" y="3606577"/>
            <a:ext cx="1096848" cy="817860"/>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Registers</a:t>
            </a:r>
          </a:p>
        </p:txBody>
      </p:sp>
      <p:cxnSp>
        <p:nvCxnSpPr>
          <p:cNvPr id="26" name="Straight Arrow Connector 25"/>
          <p:cNvCxnSpPr>
            <a:stCxn id="4" idx="3"/>
          </p:cNvCxnSpPr>
          <p:nvPr/>
        </p:nvCxnSpPr>
        <p:spPr>
          <a:xfrm>
            <a:off x="2003088" y="4015507"/>
            <a:ext cx="360794"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004552" y="2249748"/>
            <a:ext cx="1102924" cy="646331"/>
          </a:xfrm>
          <a:prstGeom prst="rect">
            <a:avLst/>
          </a:prstGeom>
          <a:noFill/>
        </p:spPr>
        <p:txBody>
          <a:bodyPr wrap="none" rtlCol="0">
            <a:spAutoFit/>
          </a:bodyPr>
          <a:lstStyle/>
          <a:p>
            <a:pPr algn="ctr"/>
            <a:r>
              <a:rPr lang="en-US" dirty="0">
                <a:solidFill>
                  <a:srgbClr val="333333"/>
                </a:solidFill>
              </a:rPr>
              <a:t>not so far</a:t>
            </a:r>
            <a:br>
              <a:rPr lang="en-US" dirty="0">
                <a:solidFill>
                  <a:srgbClr val="333333"/>
                </a:solidFill>
              </a:rPr>
            </a:br>
            <a:r>
              <a:rPr lang="en-US" dirty="0">
                <a:solidFill>
                  <a:srgbClr val="333333"/>
                </a:solidFill>
              </a:rPr>
              <a:t>away</a:t>
            </a:r>
            <a:r>
              <a:rPr lang="is-IS" dirty="0">
                <a:solidFill>
                  <a:srgbClr val="333333"/>
                </a:solidFill>
              </a:rPr>
              <a:t>…</a:t>
            </a:r>
            <a:endParaRPr lang="en-US" dirty="0">
              <a:solidFill>
                <a:srgbClr val="333333"/>
              </a:solidFill>
            </a:endParaRPr>
          </a:p>
        </p:txBody>
      </p:sp>
      <p:sp>
        <p:nvSpPr>
          <p:cNvPr id="25" name="Left-Right Arrow 24"/>
          <p:cNvSpPr/>
          <p:nvPr/>
        </p:nvSpPr>
        <p:spPr>
          <a:xfrm rot="16200000">
            <a:off x="5344333" y="4671429"/>
            <a:ext cx="423361" cy="279031"/>
          </a:xfrm>
          <a:prstGeom prst="leftRightArrow">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 xmlns:a16="http://schemas.microsoft.com/office/drawing/2014/main" id="{982659DE-6C69-4EDC-A777-4FF0AE5F006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05072243"/>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 Partial Predication</a:t>
            </a:r>
          </a:p>
        </p:txBody>
      </p:sp>
      <p:sp>
        <p:nvSpPr>
          <p:cNvPr id="3" name="Content Placeholder 2"/>
          <p:cNvSpPr>
            <a:spLocks noGrp="1"/>
          </p:cNvSpPr>
          <p:nvPr>
            <p:ph idx="1"/>
          </p:nvPr>
        </p:nvSpPr>
        <p:spPr/>
        <p:txBody>
          <a:bodyPr>
            <a:normAutofit/>
          </a:bodyPr>
          <a:lstStyle/>
          <a:p>
            <a:r>
              <a:rPr lang="is-IS" dirty="0"/>
              <a:t>The solution? Vector select!</a:t>
            </a:r>
          </a:p>
          <a:p>
            <a:pPr lvl="1"/>
            <a:r>
              <a:rPr lang="is-IS" dirty="0"/>
              <a:t>e.g., AltiVec </a:t>
            </a:r>
            <a:r>
              <a:rPr lang="is-IS" b="1" dirty="0"/>
              <a:t>vec_sel</a:t>
            </a:r>
            <a:r>
              <a:rPr lang="is-IS" dirty="0"/>
              <a:t>(va, vb, mask) intrinsic</a:t>
            </a:r>
            <a:br>
              <a:rPr lang="is-IS" dirty="0"/>
            </a:br>
            <a:r>
              <a:rPr lang="is-IS" dirty="0"/>
              <a:t>            </a:t>
            </a:r>
            <a:r>
              <a:rPr lang="is-IS" sz="2000" dirty="0">
                <a:latin typeface="Consolas" panose="020B0609020204030204" pitchFamily="49" charset="0"/>
              </a:rPr>
              <a:t>vr = vec_sel(va, vb, mask);</a:t>
            </a:r>
          </a:p>
          <a:p>
            <a:pPr lvl="2"/>
            <a:r>
              <a:rPr lang="is-IS" dirty="0">
                <a:sym typeface="Wingdings"/>
              </a:rPr>
              <a:t>In lanes where mask=0xFFFFFFFF, move vb.</a:t>
            </a:r>
            <a:r>
              <a:rPr lang="is-IS" i="1" dirty="0">
                <a:sym typeface="Wingdings"/>
              </a:rPr>
              <a:t>x</a:t>
            </a:r>
            <a:r>
              <a:rPr lang="is-IS" dirty="0">
                <a:sym typeface="Wingdings" panose="05000000000000000000" pitchFamily="2" charset="2"/>
              </a:rPr>
              <a:t>vr.</a:t>
            </a:r>
            <a:r>
              <a:rPr lang="is-IS" i="1" dirty="0">
                <a:sym typeface="Wingdings" panose="05000000000000000000" pitchFamily="2" charset="2"/>
              </a:rPr>
              <a:t>x</a:t>
            </a:r>
            <a:endParaRPr lang="is-IS" i="1" dirty="0">
              <a:sym typeface="Wingdings"/>
            </a:endParaRPr>
          </a:p>
          <a:p>
            <a:pPr lvl="2"/>
            <a:r>
              <a:rPr lang="is-IS" dirty="0">
                <a:sym typeface="Wingdings"/>
              </a:rPr>
              <a:t>In lanes where mask=0x00000000, move va.</a:t>
            </a:r>
            <a:r>
              <a:rPr lang="is-IS" i="1" dirty="0">
                <a:sym typeface="Wingdings"/>
              </a:rPr>
              <a:t>x</a:t>
            </a:r>
            <a:r>
              <a:rPr lang="is-IS" dirty="0">
                <a:sym typeface="Wingdings" panose="05000000000000000000" pitchFamily="2" charset="2"/>
              </a:rPr>
              <a:t>vr.</a:t>
            </a:r>
            <a:r>
              <a:rPr lang="is-IS" i="1" dirty="0">
                <a:sym typeface="Wingdings" panose="05000000000000000000" pitchFamily="2" charset="2"/>
              </a:rPr>
              <a:t>x</a:t>
            </a:r>
            <a:endParaRPr lang="is-IS" i="1" dirty="0"/>
          </a:p>
          <a:p>
            <a:pPr marL="282575" lvl="1" indent="0">
              <a:buNone/>
            </a:pPr>
            <a:endParaRPr lang="is-IS" dirty="0"/>
          </a:p>
        </p:txBody>
      </p:sp>
      <p:grpSp>
        <p:nvGrpSpPr>
          <p:cNvPr id="7" name="Group 6">
            <a:extLst>
              <a:ext uri="{FF2B5EF4-FFF2-40B4-BE49-F238E27FC236}">
                <a16:creationId xmlns="" xmlns:a16="http://schemas.microsoft.com/office/drawing/2014/main" id="{2C41596C-D745-44F1-9586-DDAC6D98D97F}"/>
              </a:ext>
            </a:extLst>
          </p:cNvPr>
          <p:cNvGrpSpPr/>
          <p:nvPr/>
        </p:nvGrpSpPr>
        <p:grpSpPr>
          <a:xfrm>
            <a:off x="275953" y="4162103"/>
            <a:ext cx="8592094" cy="2257011"/>
            <a:chOff x="214179" y="4162103"/>
            <a:chExt cx="8592094" cy="2257011"/>
          </a:xfrm>
        </p:grpSpPr>
        <p:sp>
          <p:nvSpPr>
            <p:cNvPr id="4" name="TextBox 3"/>
            <p:cNvSpPr txBox="1"/>
            <p:nvPr/>
          </p:nvSpPr>
          <p:spPr>
            <a:xfrm>
              <a:off x="214179" y="4162103"/>
              <a:ext cx="3267039" cy="2257011"/>
            </a:xfrm>
            <a:prstGeom prst="rect">
              <a:avLst/>
            </a:prstGeom>
            <a:noFill/>
          </p:spPr>
          <p:txBody>
            <a:bodyPr wrap="square" rtlCol="0">
              <a:noAutofit/>
            </a:bodyPr>
            <a:lstStyle/>
            <a:p>
              <a:r>
                <a:rPr lang="en-US" dirty="0" err="1">
                  <a:solidFill>
                    <a:schemeClr val="bg2"/>
                  </a:solidFill>
                  <a:latin typeface="Consolas"/>
                  <a:cs typeface="Consolas"/>
                </a:rPr>
                <a:t>int</a:t>
              </a:r>
              <a:r>
                <a:rPr lang="en-US" dirty="0">
                  <a:solidFill>
                    <a:schemeClr val="bg2"/>
                  </a:solidFill>
                  <a:latin typeface="Consolas"/>
                  <a:cs typeface="Consolas"/>
                </a:rPr>
                <a:t> Max(</a:t>
              </a:r>
              <a:r>
                <a:rPr lang="en-US" dirty="0" err="1">
                  <a:solidFill>
                    <a:schemeClr val="bg2"/>
                  </a:solidFill>
                  <a:latin typeface="Consolas"/>
                  <a:cs typeface="Consolas"/>
                </a:rPr>
                <a:t>int</a:t>
              </a:r>
              <a:r>
                <a:rPr lang="en-US" dirty="0">
                  <a:solidFill>
                    <a:schemeClr val="bg2"/>
                  </a:solidFill>
                  <a:latin typeface="Consolas"/>
                  <a:cs typeface="Consolas"/>
                </a:rPr>
                <a:t> a, </a:t>
              </a:r>
              <a:r>
                <a:rPr lang="en-US" dirty="0" err="1">
                  <a:solidFill>
                    <a:schemeClr val="bg2"/>
                  </a:solidFill>
                  <a:latin typeface="Consolas"/>
                  <a:cs typeface="Consolas"/>
                </a:rPr>
                <a:t>int</a:t>
              </a:r>
              <a:r>
                <a:rPr lang="en-US" dirty="0">
                  <a:solidFill>
                    <a:schemeClr val="bg2"/>
                  </a:solidFill>
                  <a:latin typeface="Consolas"/>
                  <a:cs typeface="Consolas"/>
                </a:rPr>
                <a:t> b)</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result;</a:t>
              </a:r>
            </a:p>
            <a:p>
              <a:r>
                <a:rPr lang="en-US" dirty="0">
                  <a:solidFill>
                    <a:schemeClr val="bg2"/>
                  </a:solidFill>
                  <a:latin typeface="Consolas"/>
                  <a:cs typeface="Consolas"/>
                </a:rPr>
                <a:t>    if( a &lt; b )</a:t>
              </a:r>
            </a:p>
            <a:p>
              <a:r>
                <a:rPr lang="en-US" dirty="0">
                  <a:solidFill>
                    <a:schemeClr val="bg2"/>
                  </a:solidFill>
                  <a:latin typeface="Consolas"/>
                  <a:cs typeface="Consolas"/>
                </a:rPr>
                <a:t>        result = b;</a:t>
              </a:r>
            </a:p>
            <a:p>
              <a:r>
                <a:rPr lang="en-US" dirty="0">
                  <a:solidFill>
                    <a:schemeClr val="bg2"/>
                  </a:solidFill>
                  <a:latin typeface="Consolas"/>
                  <a:cs typeface="Consolas"/>
                </a:rPr>
                <a:t>    else</a:t>
              </a:r>
            </a:p>
            <a:p>
              <a:r>
                <a:rPr lang="en-US" dirty="0">
                  <a:solidFill>
                    <a:schemeClr val="bg2"/>
                  </a:solidFill>
                  <a:latin typeface="Consolas"/>
                  <a:cs typeface="Consolas"/>
                </a:rPr>
                <a:t>        result = a;</a:t>
              </a:r>
            </a:p>
            <a:p>
              <a:r>
                <a:rPr lang="en-US" dirty="0">
                  <a:solidFill>
                    <a:schemeClr val="bg2"/>
                  </a:solidFill>
                  <a:latin typeface="Consolas"/>
                  <a:cs typeface="Consolas"/>
                </a:rPr>
                <a:t>    return result;</a:t>
              </a:r>
            </a:p>
            <a:p>
              <a:r>
                <a:rPr lang="en-US" dirty="0">
                  <a:solidFill>
                    <a:schemeClr val="bg2"/>
                  </a:solidFill>
                  <a:latin typeface="Consolas"/>
                  <a:cs typeface="Consolas"/>
                </a:rPr>
                <a:t>}</a:t>
              </a:r>
            </a:p>
          </p:txBody>
        </p:sp>
        <p:sp>
          <p:nvSpPr>
            <p:cNvPr id="5" name="TextBox 4"/>
            <p:cNvSpPr txBox="1"/>
            <p:nvPr/>
          </p:nvSpPr>
          <p:spPr>
            <a:xfrm>
              <a:off x="3304837" y="4162103"/>
              <a:ext cx="5501436" cy="2257011"/>
            </a:xfrm>
            <a:prstGeom prst="rect">
              <a:avLst/>
            </a:prstGeom>
            <a:noFill/>
          </p:spPr>
          <p:txBody>
            <a:bodyPr wrap="square" rtlCol="0">
              <a:noAutofit/>
            </a:bodyPr>
            <a:lstStyle/>
            <a:p>
              <a:r>
                <a:rPr lang="en-US" dirty="0">
                  <a:solidFill>
                    <a:schemeClr val="bg2"/>
                  </a:solidFill>
                  <a:latin typeface="Consolas"/>
                  <a:cs typeface="Consolas"/>
                </a:rPr>
                <a:t>vector </a:t>
              </a:r>
              <a:r>
                <a:rPr lang="en-US" dirty="0" err="1">
                  <a:solidFill>
                    <a:schemeClr val="bg2"/>
                  </a:solidFill>
                  <a:latin typeface="Consolas"/>
                  <a:cs typeface="Consolas"/>
                </a:rPr>
                <a:t>int</a:t>
              </a:r>
              <a:r>
                <a:rPr lang="en-US" dirty="0">
                  <a:solidFill>
                    <a:schemeClr val="bg2"/>
                  </a:solidFill>
                  <a:latin typeface="Consolas"/>
                  <a:cs typeface="Consolas"/>
                </a:rPr>
                <a:t> Max(vector </a:t>
              </a:r>
              <a:r>
                <a:rPr lang="en-US" dirty="0" err="1">
                  <a:solidFill>
                    <a:schemeClr val="bg2"/>
                  </a:solidFill>
                  <a:latin typeface="Consolas"/>
                  <a:cs typeface="Consolas"/>
                </a:rPr>
                <a:t>int</a:t>
              </a:r>
              <a:r>
                <a:rPr lang="en-US" dirty="0">
                  <a:solidFill>
                    <a:schemeClr val="bg2"/>
                  </a:solidFill>
                  <a:latin typeface="Consolas"/>
                  <a:cs typeface="Consolas"/>
                </a:rPr>
                <a:t> a, vector </a:t>
              </a:r>
              <a:r>
                <a:rPr lang="en-US" dirty="0" err="1">
                  <a:solidFill>
                    <a:schemeClr val="bg2"/>
                  </a:solidFill>
                  <a:latin typeface="Consolas"/>
                  <a:cs typeface="Consolas"/>
                </a:rPr>
                <a:t>int</a:t>
              </a:r>
              <a:r>
                <a:rPr lang="en-US" dirty="0">
                  <a:solidFill>
                    <a:schemeClr val="bg2"/>
                  </a:solidFill>
                  <a:latin typeface="Consolas"/>
                  <a:cs typeface="Consolas"/>
                </a:rPr>
                <a:t> b)</a:t>
              </a:r>
            </a:p>
            <a:p>
              <a:r>
                <a:rPr lang="en-US" dirty="0">
                  <a:solidFill>
                    <a:schemeClr val="bg2"/>
                  </a:solidFill>
                  <a:latin typeface="Consolas"/>
                  <a:cs typeface="Consolas"/>
                </a:rPr>
                <a:t>{</a:t>
              </a:r>
            </a:p>
            <a:p>
              <a:r>
                <a:rPr lang="en-US" dirty="0">
                  <a:solidFill>
                    <a:schemeClr val="bg2"/>
                  </a:solidFill>
                  <a:latin typeface="Consolas"/>
                  <a:cs typeface="Consolas"/>
                </a:rPr>
                <a:t>  vector bool </a:t>
              </a:r>
              <a:r>
                <a:rPr lang="en-US" dirty="0" err="1">
                  <a:solidFill>
                    <a:schemeClr val="bg2"/>
                  </a:solidFill>
                  <a:latin typeface="Consolas"/>
                  <a:cs typeface="Consolas"/>
                </a:rPr>
                <a:t>int</a:t>
              </a:r>
              <a:r>
                <a:rPr lang="en-US" dirty="0">
                  <a:solidFill>
                    <a:schemeClr val="bg2"/>
                  </a:solidFill>
                  <a:latin typeface="Consolas"/>
                  <a:cs typeface="Consolas"/>
                </a:rPr>
                <a:t> mask = </a:t>
              </a:r>
              <a:r>
                <a:rPr lang="en-US" b="1" dirty="0" err="1">
                  <a:solidFill>
                    <a:schemeClr val="bg2"/>
                  </a:solidFill>
                  <a:latin typeface="Consolas"/>
                  <a:cs typeface="Consolas"/>
                </a:rPr>
                <a:t>vec_cmplt</a:t>
              </a:r>
              <a:r>
                <a:rPr lang="en-US" dirty="0">
                  <a:solidFill>
                    <a:schemeClr val="bg2"/>
                  </a:solidFill>
                  <a:latin typeface="Consolas"/>
                  <a:cs typeface="Consolas"/>
                </a:rPr>
                <a:t>(a, b);</a:t>
              </a:r>
            </a:p>
            <a:p>
              <a:r>
                <a:rPr lang="en-US" dirty="0">
                  <a:solidFill>
                    <a:schemeClr val="bg2"/>
                  </a:solidFill>
                  <a:latin typeface="Consolas"/>
                  <a:cs typeface="Consolas"/>
                </a:rPr>
                <a:t>  vector </a:t>
              </a:r>
              <a:r>
                <a:rPr lang="en-US" dirty="0" err="1">
                  <a:solidFill>
                    <a:schemeClr val="bg2"/>
                  </a:solidFill>
                  <a:latin typeface="Consolas"/>
                  <a:cs typeface="Consolas"/>
                </a:rPr>
                <a:t>int</a:t>
              </a:r>
              <a:r>
                <a:rPr lang="en-US" dirty="0">
                  <a:solidFill>
                    <a:schemeClr val="bg2"/>
                  </a:solidFill>
                  <a:latin typeface="Consolas"/>
                  <a:cs typeface="Consolas"/>
                </a:rPr>
                <a:t> result = </a:t>
              </a:r>
              <a:r>
                <a:rPr lang="en-US" b="1" dirty="0" err="1">
                  <a:solidFill>
                    <a:schemeClr val="bg2"/>
                  </a:solidFill>
                  <a:latin typeface="Consolas"/>
                  <a:cs typeface="Consolas"/>
                </a:rPr>
                <a:t>vec_sel</a:t>
              </a:r>
              <a:r>
                <a:rPr lang="en-US" dirty="0">
                  <a:solidFill>
                    <a:schemeClr val="bg2"/>
                  </a:solidFill>
                  <a:latin typeface="Consolas"/>
                  <a:cs typeface="Consolas"/>
                </a:rPr>
                <a:t>(a, b, mask); </a:t>
              </a:r>
              <a:br>
                <a:rPr lang="en-US" dirty="0">
                  <a:solidFill>
                    <a:schemeClr val="bg2"/>
                  </a:solidFill>
                  <a:latin typeface="Consolas"/>
                  <a:cs typeface="Consolas"/>
                </a:rPr>
              </a:br>
              <a:r>
                <a:rPr lang="en-US" dirty="0">
                  <a:solidFill>
                    <a:schemeClr val="bg2"/>
                  </a:solidFill>
                  <a:latin typeface="Consolas"/>
                  <a:cs typeface="Consolas"/>
                </a:rPr>
                <a:t>  return result;</a:t>
              </a:r>
            </a:p>
            <a:p>
              <a:r>
                <a:rPr lang="en-US" dirty="0">
                  <a:solidFill>
                    <a:schemeClr val="bg2"/>
                  </a:solidFill>
                  <a:latin typeface="Consolas"/>
                  <a:cs typeface="Consolas"/>
                </a:rPr>
                <a:t>}</a:t>
              </a:r>
            </a:p>
          </p:txBody>
        </p:sp>
        <p:cxnSp>
          <p:nvCxnSpPr>
            <p:cNvPr id="11" name="Straight Connector 10"/>
            <p:cNvCxnSpPr/>
            <p:nvPr/>
          </p:nvCxnSpPr>
          <p:spPr>
            <a:xfrm>
              <a:off x="3188179" y="4194595"/>
              <a:ext cx="0" cy="1889794"/>
            </a:xfrm>
            <a:prstGeom prst="line">
              <a:avLst/>
            </a:prstGeom>
            <a:ln>
              <a:solidFill>
                <a:schemeClr val="bg2"/>
              </a:solidFill>
              <a:tailEnd type="none"/>
            </a:ln>
          </p:spPr>
          <p:style>
            <a:lnRef idx="2">
              <a:schemeClr val="accent1"/>
            </a:lnRef>
            <a:fillRef idx="0">
              <a:schemeClr val="accent1"/>
            </a:fillRef>
            <a:effectRef idx="1">
              <a:schemeClr val="accent1"/>
            </a:effectRef>
            <a:fontRef idx="minor">
              <a:schemeClr val="tx1"/>
            </a:fontRef>
          </p:style>
        </p:cxnSp>
      </p:grpSp>
      <p:sp>
        <p:nvSpPr>
          <p:cNvPr id="6" name="Footer Placeholder 5">
            <a:extLst>
              <a:ext uri="{FF2B5EF4-FFF2-40B4-BE49-F238E27FC236}">
                <a16:creationId xmlns="" xmlns:a16="http://schemas.microsoft.com/office/drawing/2014/main" id="{D4A5BA05-7CAE-4362-BA7B-54BB717FF3D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9873083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 Partial Predication</a:t>
            </a:r>
          </a:p>
        </p:txBody>
      </p:sp>
      <p:sp>
        <p:nvSpPr>
          <p:cNvPr id="3" name="Content Placeholder 2"/>
          <p:cNvSpPr>
            <a:spLocks noGrp="1"/>
          </p:cNvSpPr>
          <p:nvPr>
            <p:ph idx="1"/>
          </p:nvPr>
        </p:nvSpPr>
        <p:spPr/>
        <p:txBody>
          <a:bodyPr>
            <a:normAutofit/>
          </a:bodyPr>
          <a:lstStyle/>
          <a:p>
            <a:r>
              <a:rPr lang="is-IS" dirty="0"/>
              <a:t>No vector select in SSE2, but can use </a:t>
            </a:r>
            <a:r>
              <a:rPr lang="is-IS" b="1" dirty="0"/>
              <a:t>and+or</a:t>
            </a:r>
            <a:r>
              <a:rPr lang="is-IS" dirty="0"/>
              <a:t>...</a:t>
            </a:r>
          </a:p>
          <a:p>
            <a:pPr marL="282575" lvl="1" indent="0">
              <a:buNone/>
            </a:pPr>
            <a:endParaRPr lang="is-IS" dirty="0"/>
          </a:p>
        </p:txBody>
      </p:sp>
      <p:sp>
        <p:nvSpPr>
          <p:cNvPr id="5" name="TextBox 4"/>
          <p:cNvSpPr txBox="1"/>
          <p:nvPr/>
        </p:nvSpPr>
        <p:spPr>
          <a:xfrm>
            <a:off x="1619850" y="2890298"/>
            <a:ext cx="5902713" cy="2670368"/>
          </a:xfrm>
          <a:prstGeom prst="rect">
            <a:avLst/>
          </a:prstGeom>
          <a:noFill/>
        </p:spPr>
        <p:txBody>
          <a:bodyPr wrap="square" rtlCol="0">
            <a:noAutofit/>
          </a:bodyPr>
          <a:lstStyle/>
          <a:p>
            <a:r>
              <a:rPr lang="en-US" dirty="0">
                <a:solidFill>
                  <a:schemeClr val="bg2"/>
                </a:solidFill>
                <a:latin typeface="Consolas"/>
                <a:cs typeface="Consolas"/>
              </a:rPr>
              <a:t>__m128 </a:t>
            </a:r>
            <a:r>
              <a:rPr lang="en-US" b="1" dirty="0">
                <a:solidFill>
                  <a:schemeClr val="bg2"/>
                </a:solidFill>
                <a:latin typeface="Consolas"/>
                <a:cs typeface="Consolas"/>
              </a:rPr>
              <a:t>_</a:t>
            </a:r>
            <a:r>
              <a:rPr lang="en-US" b="1" dirty="0" err="1">
                <a:solidFill>
                  <a:schemeClr val="bg2"/>
                </a:solidFill>
                <a:latin typeface="Consolas"/>
                <a:cs typeface="Consolas"/>
              </a:rPr>
              <a:t>mm_vecsel_ps</a:t>
            </a:r>
            <a:r>
              <a:rPr lang="en-US" dirty="0">
                <a:solidFill>
                  <a:schemeClr val="bg2"/>
                </a:solidFill>
                <a:latin typeface="Consolas"/>
                <a:cs typeface="Consolas"/>
              </a:rPr>
              <a:t>(</a:t>
            </a:r>
            <a:r>
              <a:rPr lang="en-US" dirty="0" err="1">
                <a:solidFill>
                  <a:schemeClr val="bg2"/>
                </a:solidFill>
                <a:latin typeface="Consolas"/>
                <a:cs typeface="Consolas"/>
              </a:rPr>
              <a:t>const</a:t>
            </a:r>
            <a:r>
              <a:rPr lang="en-US" dirty="0">
                <a:solidFill>
                  <a:schemeClr val="bg2"/>
                </a:solidFill>
                <a:latin typeface="Consolas"/>
                <a:cs typeface="Consolas"/>
              </a:rPr>
              <a:t> __m128&amp; a,</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__m128&amp; b,</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__m128&amp; mask)</a:t>
            </a:r>
          </a:p>
          <a:p>
            <a:r>
              <a:rPr lang="en-US" dirty="0">
                <a:solidFill>
                  <a:schemeClr val="bg2"/>
                </a:solidFill>
                <a:latin typeface="Consolas"/>
                <a:cs typeface="Consolas"/>
              </a:rPr>
              <a:t>{</a:t>
            </a:r>
          </a:p>
          <a:p>
            <a:r>
              <a:rPr lang="en-US" dirty="0">
                <a:solidFill>
                  <a:schemeClr val="bg2"/>
                </a:solidFill>
                <a:latin typeface="Consolas"/>
                <a:cs typeface="Consolas"/>
              </a:rPr>
              <a:t>    // (b &amp; mask) | (a &amp; ~mask)</a:t>
            </a:r>
          </a:p>
          <a:p>
            <a:r>
              <a:rPr lang="en-US" dirty="0">
                <a:solidFill>
                  <a:schemeClr val="bg2"/>
                </a:solidFill>
                <a:latin typeface="Consolas"/>
                <a:cs typeface="Consolas"/>
              </a:rPr>
              <a:t>    __m128 </a:t>
            </a:r>
            <a:r>
              <a:rPr lang="en-US" dirty="0" err="1">
                <a:solidFill>
                  <a:schemeClr val="bg2"/>
                </a:solidFill>
                <a:latin typeface="Consolas"/>
                <a:cs typeface="Consolas"/>
              </a:rPr>
              <a:t>bmask</a:t>
            </a:r>
            <a:r>
              <a:rPr lang="en-US" dirty="0">
                <a:solidFill>
                  <a:schemeClr val="bg2"/>
                </a:solidFill>
                <a:latin typeface="Consolas"/>
                <a:cs typeface="Consolas"/>
              </a:rPr>
              <a:t> = </a:t>
            </a:r>
            <a:r>
              <a:rPr lang="en-US" b="1" dirty="0">
                <a:solidFill>
                  <a:schemeClr val="bg2"/>
                </a:solidFill>
                <a:latin typeface="Consolas"/>
                <a:cs typeface="Consolas"/>
              </a:rPr>
              <a:t>_</a:t>
            </a:r>
            <a:r>
              <a:rPr lang="en-US" b="1" dirty="0" err="1">
                <a:solidFill>
                  <a:schemeClr val="bg2"/>
                </a:solidFill>
                <a:latin typeface="Consolas"/>
                <a:cs typeface="Consolas"/>
              </a:rPr>
              <a:t>mm_and_ps</a:t>
            </a:r>
            <a:r>
              <a:rPr lang="en-US" dirty="0">
                <a:solidFill>
                  <a:schemeClr val="bg2"/>
                </a:solidFill>
                <a:latin typeface="Consolas"/>
                <a:cs typeface="Consolas"/>
              </a:rPr>
              <a:t>(b, mask);</a:t>
            </a:r>
          </a:p>
          <a:p>
            <a:r>
              <a:rPr lang="en-US" dirty="0">
                <a:solidFill>
                  <a:schemeClr val="bg2"/>
                </a:solidFill>
                <a:latin typeface="Consolas"/>
                <a:cs typeface="Consolas"/>
              </a:rPr>
              <a:t>    __m128 </a:t>
            </a:r>
            <a:r>
              <a:rPr lang="en-US" dirty="0" err="1">
                <a:solidFill>
                  <a:schemeClr val="bg2"/>
                </a:solidFill>
                <a:latin typeface="Consolas"/>
                <a:cs typeface="Consolas"/>
              </a:rPr>
              <a:t>anotmask</a:t>
            </a:r>
            <a:r>
              <a:rPr lang="en-US" dirty="0">
                <a:solidFill>
                  <a:schemeClr val="bg2"/>
                </a:solidFill>
                <a:latin typeface="Consolas"/>
                <a:cs typeface="Consolas"/>
              </a:rPr>
              <a:t> = </a:t>
            </a:r>
            <a:r>
              <a:rPr lang="en-US" b="1" dirty="0">
                <a:solidFill>
                  <a:schemeClr val="bg2"/>
                </a:solidFill>
                <a:latin typeface="Consolas"/>
                <a:cs typeface="Consolas"/>
              </a:rPr>
              <a:t>_</a:t>
            </a:r>
            <a:r>
              <a:rPr lang="en-US" b="1" dirty="0" err="1">
                <a:solidFill>
                  <a:schemeClr val="bg2"/>
                </a:solidFill>
                <a:latin typeface="Consolas"/>
                <a:cs typeface="Consolas"/>
              </a:rPr>
              <a:t>mm_andnot_ps</a:t>
            </a:r>
            <a:r>
              <a:rPr lang="en-US" dirty="0">
                <a:solidFill>
                  <a:schemeClr val="bg2"/>
                </a:solidFill>
                <a:latin typeface="Consolas"/>
                <a:cs typeface="Consolas"/>
              </a:rPr>
              <a:t>(mask, a);</a:t>
            </a:r>
          </a:p>
          <a:p>
            <a:r>
              <a:rPr lang="en-US" dirty="0">
                <a:solidFill>
                  <a:schemeClr val="bg2"/>
                </a:solidFill>
                <a:latin typeface="Consolas"/>
                <a:cs typeface="Consolas"/>
              </a:rPr>
              <a:t>    return </a:t>
            </a:r>
            <a:r>
              <a:rPr lang="en-US" b="1" dirty="0">
                <a:solidFill>
                  <a:schemeClr val="bg2"/>
                </a:solidFill>
                <a:latin typeface="Consolas"/>
                <a:cs typeface="Consolas"/>
              </a:rPr>
              <a:t>_</a:t>
            </a:r>
            <a:r>
              <a:rPr lang="en-US" b="1" dirty="0" err="1">
                <a:solidFill>
                  <a:schemeClr val="bg2"/>
                </a:solidFill>
                <a:latin typeface="Consolas"/>
                <a:cs typeface="Consolas"/>
              </a:rPr>
              <a:t>mm_or_ps</a:t>
            </a:r>
            <a:r>
              <a:rPr lang="en-US" dirty="0">
                <a:solidFill>
                  <a:schemeClr val="bg2"/>
                </a:solidFill>
                <a:latin typeface="Consolas"/>
                <a:cs typeface="Consolas"/>
              </a:rPr>
              <a:t>(</a:t>
            </a:r>
            <a:r>
              <a:rPr lang="en-US" dirty="0" err="1">
                <a:solidFill>
                  <a:schemeClr val="bg2"/>
                </a:solidFill>
                <a:latin typeface="Consolas"/>
                <a:cs typeface="Consolas"/>
              </a:rPr>
              <a:t>bmask</a:t>
            </a:r>
            <a:r>
              <a:rPr lang="en-US" dirty="0">
                <a:solidFill>
                  <a:schemeClr val="bg2"/>
                </a:solidFill>
                <a:latin typeface="Consolas"/>
                <a:cs typeface="Consolas"/>
              </a:rPr>
              <a:t>, </a:t>
            </a:r>
            <a:r>
              <a:rPr lang="en-US" dirty="0" err="1">
                <a:solidFill>
                  <a:schemeClr val="bg2"/>
                </a:solidFill>
                <a:latin typeface="Consolas"/>
                <a:cs typeface="Consolas"/>
              </a:rPr>
              <a:t>anotmask</a:t>
            </a:r>
            <a:r>
              <a:rPr lang="en-US" dirty="0">
                <a:solidFill>
                  <a:schemeClr val="bg2"/>
                </a:solidFill>
                <a:latin typeface="Consolas"/>
                <a:cs typeface="Consolas"/>
              </a:rPr>
              <a:t>);</a:t>
            </a:r>
          </a:p>
          <a:p>
            <a:r>
              <a:rPr lang="en-US" dirty="0">
                <a:solidFill>
                  <a:schemeClr val="bg2"/>
                </a:solidFill>
                <a:latin typeface="Consolas"/>
                <a:cs typeface="Consolas"/>
              </a:rPr>
              <a:t>}</a:t>
            </a:r>
          </a:p>
        </p:txBody>
      </p:sp>
      <p:sp>
        <p:nvSpPr>
          <p:cNvPr id="4" name="Footer Placeholder 3">
            <a:extLst>
              <a:ext uri="{FF2B5EF4-FFF2-40B4-BE49-F238E27FC236}">
                <a16:creationId xmlns="" xmlns:a16="http://schemas.microsoft.com/office/drawing/2014/main" id="{9A19BC8E-9243-4A63-99EE-99026008AC4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6009179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 Partial Predication</a:t>
            </a:r>
          </a:p>
        </p:txBody>
      </p:sp>
      <p:sp>
        <p:nvSpPr>
          <p:cNvPr id="3" name="Content Placeholder 2"/>
          <p:cNvSpPr>
            <a:spLocks noGrp="1"/>
          </p:cNvSpPr>
          <p:nvPr>
            <p:ph idx="1"/>
          </p:nvPr>
        </p:nvSpPr>
        <p:spPr/>
        <p:txBody>
          <a:bodyPr>
            <a:normAutofit/>
          </a:bodyPr>
          <a:lstStyle/>
          <a:p>
            <a:r>
              <a:rPr lang="is-IS" dirty="0"/>
              <a:t>Or we could get really clever and use </a:t>
            </a:r>
            <a:r>
              <a:rPr lang="is-IS" b="1" dirty="0"/>
              <a:t>exclusive or</a:t>
            </a:r>
            <a:r>
              <a:rPr lang="is-IS" dirty="0"/>
              <a:t>...</a:t>
            </a:r>
          </a:p>
          <a:p>
            <a:pPr marL="282575" lvl="1" indent="0">
              <a:buNone/>
            </a:pPr>
            <a:endParaRPr lang="is-IS" dirty="0"/>
          </a:p>
        </p:txBody>
      </p:sp>
      <p:sp>
        <p:nvSpPr>
          <p:cNvPr id="5" name="TextBox 4"/>
          <p:cNvSpPr txBox="1"/>
          <p:nvPr/>
        </p:nvSpPr>
        <p:spPr>
          <a:xfrm>
            <a:off x="1310466" y="2373586"/>
            <a:ext cx="6521482" cy="2621677"/>
          </a:xfrm>
          <a:prstGeom prst="rect">
            <a:avLst/>
          </a:prstGeom>
          <a:noFill/>
        </p:spPr>
        <p:txBody>
          <a:bodyPr wrap="square" rtlCol="0">
            <a:noAutofit/>
          </a:bodyPr>
          <a:lstStyle/>
          <a:p>
            <a:r>
              <a:rPr lang="en-US" dirty="0">
                <a:solidFill>
                  <a:schemeClr val="bg2"/>
                </a:solidFill>
                <a:latin typeface="Consolas"/>
                <a:cs typeface="Consolas"/>
              </a:rPr>
              <a:t>__m128 </a:t>
            </a:r>
            <a:r>
              <a:rPr lang="en-US" b="1" dirty="0">
                <a:solidFill>
                  <a:schemeClr val="bg2"/>
                </a:solidFill>
                <a:latin typeface="Consolas"/>
                <a:cs typeface="Consolas"/>
              </a:rPr>
              <a:t>_</a:t>
            </a:r>
            <a:r>
              <a:rPr lang="en-US" b="1" dirty="0" err="1">
                <a:solidFill>
                  <a:schemeClr val="bg2"/>
                </a:solidFill>
                <a:latin typeface="Consolas"/>
                <a:cs typeface="Consolas"/>
              </a:rPr>
              <a:t>mm_vecsel_ps</a:t>
            </a:r>
            <a:r>
              <a:rPr lang="en-US" dirty="0">
                <a:solidFill>
                  <a:schemeClr val="bg2"/>
                </a:solidFill>
                <a:latin typeface="Consolas"/>
                <a:cs typeface="Consolas"/>
              </a:rPr>
              <a:t>(</a:t>
            </a:r>
            <a:r>
              <a:rPr lang="en-US" dirty="0" err="1">
                <a:solidFill>
                  <a:schemeClr val="bg2"/>
                </a:solidFill>
                <a:latin typeface="Consolas"/>
                <a:cs typeface="Consolas"/>
              </a:rPr>
              <a:t>const</a:t>
            </a:r>
            <a:r>
              <a:rPr lang="en-US" dirty="0">
                <a:solidFill>
                  <a:schemeClr val="bg2"/>
                </a:solidFill>
                <a:latin typeface="Consolas"/>
                <a:cs typeface="Consolas"/>
              </a:rPr>
              <a:t> __m128&amp; a,</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__m128&amp; b,</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__m128&amp; mask)</a:t>
            </a:r>
          </a:p>
          <a:p>
            <a:r>
              <a:rPr lang="en-US" dirty="0">
                <a:solidFill>
                  <a:schemeClr val="bg2"/>
                </a:solidFill>
                <a:latin typeface="Consolas"/>
                <a:cs typeface="Consolas"/>
              </a:rPr>
              <a:t>{</a:t>
            </a:r>
          </a:p>
          <a:p>
            <a:r>
              <a:rPr lang="en-US" dirty="0">
                <a:solidFill>
                  <a:schemeClr val="bg2"/>
                </a:solidFill>
                <a:latin typeface="Consolas"/>
                <a:cs typeface="Consolas"/>
              </a:rPr>
              <a:t>    // (((b ^ a) &amp; mask) ^ a)</a:t>
            </a:r>
          </a:p>
          <a:p>
            <a:r>
              <a:rPr lang="en-US" dirty="0">
                <a:solidFill>
                  <a:schemeClr val="bg2"/>
                </a:solidFill>
                <a:latin typeface="Consolas"/>
                <a:cs typeface="Consolas"/>
              </a:rPr>
              <a:t>    __m128 </a:t>
            </a:r>
            <a:r>
              <a:rPr lang="en-US" dirty="0" err="1">
                <a:solidFill>
                  <a:schemeClr val="bg2"/>
                </a:solidFill>
                <a:latin typeface="Consolas"/>
                <a:cs typeface="Consolas"/>
              </a:rPr>
              <a:t>bxora</a:t>
            </a:r>
            <a:r>
              <a:rPr lang="en-US" dirty="0">
                <a:solidFill>
                  <a:schemeClr val="bg2"/>
                </a:solidFill>
                <a:latin typeface="Consolas"/>
                <a:cs typeface="Consolas"/>
              </a:rPr>
              <a:t> = </a:t>
            </a:r>
            <a:r>
              <a:rPr lang="en-US" b="1" dirty="0">
                <a:solidFill>
                  <a:schemeClr val="bg2"/>
                </a:solidFill>
                <a:latin typeface="Consolas"/>
                <a:cs typeface="Consolas"/>
              </a:rPr>
              <a:t>_</a:t>
            </a:r>
            <a:r>
              <a:rPr lang="en-US" b="1" dirty="0" err="1">
                <a:solidFill>
                  <a:schemeClr val="bg2"/>
                </a:solidFill>
                <a:latin typeface="Consolas"/>
                <a:cs typeface="Consolas"/>
              </a:rPr>
              <a:t>mm_xor_ps</a:t>
            </a:r>
            <a:r>
              <a:rPr lang="en-US" dirty="0">
                <a:solidFill>
                  <a:schemeClr val="bg2"/>
                </a:solidFill>
                <a:latin typeface="Consolas"/>
                <a:cs typeface="Consolas"/>
              </a:rPr>
              <a:t>(b, a);</a:t>
            </a:r>
          </a:p>
          <a:p>
            <a:r>
              <a:rPr lang="en-US" dirty="0">
                <a:solidFill>
                  <a:schemeClr val="bg2"/>
                </a:solidFill>
                <a:latin typeface="Consolas"/>
                <a:cs typeface="Consolas"/>
              </a:rPr>
              <a:t>    return </a:t>
            </a:r>
            <a:r>
              <a:rPr lang="en-US" b="1" dirty="0">
                <a:solidFill>
                  <a:schemeClr val="bg2"/>
                </a:solidFill>
                <a:latin typeface="Consolas"/>
                <a:cs typeface="Consolas"/>
              </a:rPr>
              <a:t>_</a:t>
            </a:r>
            <a:r>
              <a:rPr lang="en-US" b="1" dirty="0" err="1">
                <a:solidFill>
                  <a:schemeClr val="bg2"/>
                </a:solidFill>
                <a:latin typeface="Consolas"/>
                <a:cs typeface="Consolas"/>
              </a:rPr>
              <a:t>mm_xor_ps</a:t>
            </a:r>
            <a:r>
              <a:rPr lang="en-US" dirty="0">
                <a:solidFill>
                  <a:schemeClr val="bg2"/>
                </a:solidFill>
                <a:latin typeface="Consolas"/>
                <a:cs typeface="Consolas"/>
              </a:rPr>
              <a:t>(a, </a:t>
            </a:r>
            <a:r>
              <a:rPr lang="en-US" b="1" dirty="0">
                <a:solidFill>
                  <a:schemeClr val="bg2"/>
                </a:solidFill>
                <a:latin typeface="Consolas"/>
                <a:cs typeface="Consolas"/>
              </a:rPr>
              <a:t>_</a:t>
            </a:r>
            <a:r>
              <a:rPr lang="en-US" b="1" dirty="0" err="1">
                <a:solidFill>
                  <a:schemeClr val="bg2"/>
                </a:solidFill>
                <a:latin typeface="Consolas"/>
                <a:cs typeface="Consolas"/>
              </a:rPr>
              <a:t>mm_and_ps</a:t>
            </a:r>
            <a:r>
              <a:rPr lang="en-US" dirty="0">
                <a:solidFill>
                  <a:schemeClr val="bg2"/>
                </a:solidFill>
                <a:latin typeface="Consolas"/>
                <a:cs typeface="Consolas"/>
              </a:rPr>
              <a:t>(mask, </a:t>
            </a:r>
            <a:r>
              <a:rPr lang="en-US" dirty="0" err="1">
                <a:solidFill>
                  <a:schemeClr val="bg2"/>
                </a:solidFill>
                <a:latin typeface="Consolas"/>
                <a:cs typeface="Consolas"/>
              </a:rPr>
              <a:t>bxora</a:t>
            </a:r>
            <a:r>
              <a:rPr lang="en-US" dirty="0">
                <a:solidFill>
                  <a:schemeClr val="bg2"/>
                </a:solidFill>
                <a:latin typeface="Consolas"/>
                <a:cs typeface="Consolas"/>
              </a:rPr>
              <a:t>));</a:t>
            </a:r>
          </a:p>
          <a:p>
            <a:r>
              <a:rPr lang="en-US" dirty="0">
                <a:solidFill>
                  <a:schemeClr val="bg2"/>
                </a:solidFill>
                <a:latin typeface="Consolas"/>
                <a:cs typeface="Consolas"/>
              </a:rPr>
              <a:t>}</a:t>
            </a:r>
          </a:p>
        </p:txBody>
      </p:sp>
      <p:pic>
        <p:nvPicPr>
          <p:cNvPr id="9" name="Picture 8">
            <a:extLst>
              <a:ext uri="{FF2B5EF4-FFF2-40B4-BE49-F238E27FC236}">
                <a16:creationId xmlns="" xmlns:a16="http://schemas.microsoft.com/office/drawing/2014/main" id="{39B9C627-E6F4-48E8-8FDA-00AAC3236487}"/>
              </a:ext>
            </a:extLst>
          </p:cNvPr>
          <p:cNvPicPr>
            <a:picLocks noChangeAspect="1"/>
          </p:cNvPicPr>
          <p:nvPr/>
        </p:nvPicPr>
        <p:blipFill>
          <a:blip r:embed="rId2"/>
          <a:stretch>
            <a:fillRect/>
          </a:stretch>
        </p:blipFill>
        <p:spPr>
          <a:xfrm>
            <a:off x="208861" y="4995263"/>
            <a:ext cx="2203210" cy="1637333"/>
          </a:xfrm>
          <a:prstGeom prst="rect">
            <a:avLst/>
          </a:prstGeom>
        </p:spPr>
      </p:pic>
      <p:sp>
        <p:nvSpPr>
          <p:cNvPr id="4" name="Rectangle 3"/>
          <p:cNvSpPr/>
          <p:nvPr/>
        </p:nvSpPr>
        <p:spPr>
          <a:xfrm>
            <a:off x="2627585" y="6297449"/>
            <a:ext cx="6350001" cy="33514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latin typeface="Consolas"/>
                <a:cs typeface="Consolas"/>
              </a:rPr>
              <a:t>https://</a:t>
            </a:r>
            <a:r>
              <a:rPr lang="en-US" sz="1200" dirty="0" err="1">
                <a:solidFill>
                  <a:srgbClr val="333333"/>
                </a:solidFill>
                <a:latin typeface="Consolas"/>
                <a:cs typeface="Consolas"/>
              </a:rPr>
              <a:t>markplusplus.wordpress.com</a:t>
            </a:r>
            <a:r>
              <a:rPr lang="en-US" sz="1200" dirty="0">
                <a:solidFill>
                  <a:srgbClr val="333333"/>
                </a:solidFill>
                <a:latin typeface="Consolas"/>
                <a:cs typeface="Consolas"/>
              </a:rPr>
              <a:t>/2007/03/14/fast-</a:t>
            </a:r>
            <a:r>
              <a:rPr lang="en-US" sz="1200" dirty="0" err="1">
                <a:solidFill>
                  <a:srgbClr val="333333"/>
                </a:solidFill>
                <a:latin typeface="Consolas"/>
                <a:cs typeface="Consolas"/>
              </a:rPr>
              <a:t>sse</a:t>
            </a:r>
            <a:r>
              <a:rPr lang="en-US" sz="1200" dirty="0">
                <a:solidFill>
                  <a:srgbClr val="333333"/>
                </a:solidFill>
                <a:latin typeface="Consolas"/>
                <a:cs typeface="Consolas"/>
              </a:rPr>
              <a:t>-select-operation/</a:t>
            </a:r>
          </a:p>
        </p:txBody>
      </p:sp>
      <p:sp>
        <p:nvSpPr>
          <p:cNvPr id="6" name="Footer Placeholder 5">
            <a:extLst>
              <a:ext uri="{FF2B5EF4-FFF2-40B4-BE49-F238E27FC236}">
                <a16:creationId xmlns="" xmlns:a16="http://schemas.microsoft.com/office/drawing/2014/main" id="{C42F0E30-43AC-4194-AA7C-011FC564632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7458056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Batched Square Root</a:t>
            </a:r>
          </a:p>
        </p:txBody>
      </p:sp>
      <p:sp>
        <p:nvSpPr>
          <p:cNvPr id="4" name="Content Placeholder 2">
            <a:extLst>
              <a:ext uri="{FF2B5EF4-FFF2-40B4-BE49-F238E27FC236}">
                <a16:creationId xmlns="" xmlns:a16="http://schemas.microsoft.com/office/drawing/2014/main" id="{1246C101-9392-4F58-BCFB-6D05418ED84C}"/>
              </a:ext>
            </a:extLst>
          </p:cNvPr>
          <p:cNvSpPr txBox="1">
            <a:spLocks/>
          </p:cNvSpPr>
          <p:nvPr/>
        </p:nvSpPr>
        <p:spPr>
          <a:xfrm>
            <a:off x="1122480" y="1782384"/>
            <a:ext cx="6897454" cy="4818006"/>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#include &lt;</a:t>
            </a:r>
            <a:r>
              <a:rPr lang="en-US" sz="1600" dirty="0" err="1">
                <a:latin typeface="Consolas"/>
                <a:cs typeface="Consolas"/>
              </a:rPr>
              <a:t>xmmintrin.h</a:t>
            </a:r>
            <a:r>
              <a:rPr lang="en-US" sz="1600" dirty="0">
                <a:latin typeface="Consolas"/>
                <a:cs typeface="Consolas"/>
              </a:rPr>
              <a:t>&gt;</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void </a:t>
            </a:r>
            <a:r>
              <a:rPr lang="en-US" sz="1600" b="1" dirty="0">
                <a:latin typeface="Consolas"/>
                <a:cs typeface="Consolas"/>
              </a:rPr>
              <a:t>sqrtArray_sse2_pred</a:t>
            </a:r>
            <a:r>
              <a:rPr lang="en-US" sz="1600" dirty="0">
                <a:latin typeface="Consolas"/>
                <a:cs typeface="Consolas"/>
              </a:rPr>
              <a:t>(float* __restrict__ r,</a:t>
            </a:r>
          </a:p>
          <a:p>
            <a:pPr marL="0" indent="0">
              <a:spcBef>
                <a:spcPts val="0"/>
              </a:spcBef>
              <a:buNone/>
            </a:pPr>
            <a:r>
              <a:rPr lang="en-US" sz="1600" dirty="0">
                <a:latin typeface="Consolas"/>
                <a:cs typeface="Consolas"/>
              </a:rPr>
              <a:t>                         </a:t>
            </a:r>
            <a:r>
              <a:rPr lang="en-US" sz="1600" dirty="0" err="1">
                <a:latin typeface="Consolas"/>
                <a:cs typeface="Consolas"/>
              </a:rPr>
              <a:t>const</a:t>
            </a:r>
            <a:r>
              <a:rPr lang="en-US" sz="1600" dirty="0">
                <a:latin typeface="Consolas"/>
                <a:cs typeface="Consolas"/>
              </a:rPr>
              <a:t> float* __restrict__ a,</a:t>
            </a:r>
          </a:p>
          <a:p>
            <a:pPr marL="0" indent="0">
              <a:spcBef>
                <a:spcPts val="0"/>
              </a:spcBef>
              <a:buNone/>
            </a:pPr>
            <a:r>
              <a:rPr lang="en-US" sz="1600" dirty="0">
                <a:latin typeface="Consolas"/>
                <a:cs typeface="Consolas"/>
              </a:rPr>
              <a:t>                         unsigned count)</a:t>
            </a:r>
          </a:p>
          <a:p>
            <a:pPr marL="0" indent="0">
              <a:spcBef>
                <a:spcPts val="0"/>
              </a:spcBef>
              <a:buNone/>
            </a:pPr>
            <a:r>
              <a:rPr lang="en-US" sz="1600" dirty="0">
                <a:latin typeface="Consolas"/>
                <a:cs typeface="Consolas"/>
              </a:rPr>
              <a:t>{</a:t>
            </a:r>
            <a:br>
              <a:rPr lang="en-US" sz="1600" dirty="0">
                <a:latin typeface="Consolas"/>
                <a:cs typeface="Consolas"/>
              </a:rPr>
            </a:br>
            <a:r>
              <a:rPr lang="en-US" sz="1600" dirty="0">
                <a:latin typeface="Consolas"/>
                <a:cs typeface="Consolas"/>
              </a:rPr>
              <a:t>    __m128 zero = _mm_set1_ps(0.f);</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for (unsigned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count; </a:t>
            </a:r>
            <a:r>
              <a:rPr lang="en-US" sz="1600" dirty="0" err="1">
                <a:latin typeface="Consolas"/>
                <a:cs typeface="Consolas"/>
              </a:rPr>
              <a:t>i</a:t>
            </a:r>
            <a:r>
              <a:rPr lang="en-US" sz="1600" dirty="0">
                <a:latin typeface="Consolas"/>
                <a:cs typeface="Consolas"/>
              </a:rPr>
              <a:t> += 4)</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        __m128 </a:t>
            </a:r>
            <a:r>
              <a:rPr lang="en-US" sz="1600" dirty="0" err="1">
                <a:latin typeface="Consolas"/>
                <a:cs typeface="Consolas"/>
              </a:rPr>
              <a:t>va</a:t>
            </a:r>
            <a:r>
              <a:rPr lang="en-US" sz="1600" dirty="0">
                <a:latin typeface="Consolas"/>
                <a:cs typeface="Consolas"/>
              </a:rPr>
              <a:t>   = _</a:t>
            </a:r>
            <a:r>
              <a:rPr lang="en-US" sz="1600" dirty="0" err="1">
                <a:latin typeface="Consolas"/>
                <a:cs typeface="Consolas"/>
              </a:rPr>
              <a:t>mm_load_ps</a:t>
            </a:r>
            <a:r>
              <a:rPr lang="en-US" sz="1600" dirty="0">
                <a:latin typeface="Consolas"/>
                <a:cs typeface="Consolas"/>
              </a:rPr>
              <a:t>(a +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        __m128 </a:t>
            </a:r>
            <a:r>
              <a:rPr lang="en-US" sz="1600" b="1" dirty="0">
                <a:latin typeface="Consolas"/>
                <a:cs typeface="Consolas"/>
              </a:rPr>
              <a:t>mask</a:t>
            </a:r>
            <a:r>
              <a:rPr lang="en-US" sz="1600" dirty="0">
                <a:latin typeface="Consolas"/>
                <a:cs typeface="Consolas"/>
              </a:rPr>
              <a:t> = </a:t>
            </a:r>
            <a:r>
              <a:rPr lang="en-US" sz="1600" b="1" dirty="0">
                <a:latin typeface="Consolas"/>
                <a:cs typeface="Consolas"/>
              </a:rPr>
              <a:t>_</a:t>
            </a:r>
            <a:r>
              <a:rPr lang="en-US" sz="1600" b="1" dirty="0" err="1">
                <a:latin typeface="Consolas"/>
                <a:cs typeface="Consolas"/>
              </a:rPr>
              <a:t>mm_cmpge_ps</a:t>
            </a:r>
            <a:r>
              <a:rPr lang="en-US" sz="1600" dirty="0">
                <a:latin typeface="Consolas"/>
                <a:cs typeface="Consolas"/>
              </a:rPr>
              <a:t>(</a:t>
            </a:r>
            <a:r>
              <a:rPr lang="en-US" sz="1600" dirty="0" err="1">
                <a:latin typeface="Consolas"/>
                <a:cs typeface="Consolas"/>
              </a:rPr>
              <a:t>va</a:t>
            </a:r>
            <a:r>
              <a:rPr lang="en-US" sz="1600" dirty="0">
                <a:latin typeface="Consolas"/>
                <a:cs typeface="Consolas"/>
              </a:rPr>
              <a:t>, zero);</a:t>
            </a:r>
          </a:p>
          <a:p>
            <a:pPr marL="0" indent="0">
              <a:spcBef>
                <a:spcPts val="0"/>
              </a:spcBef>
              <a:buNone/>
            </a:pPr>
            <a:r>
              <a:rPr lang="en-US" sz="1600" dirty="0">
                <a:latin typeface="Consolas"/>
                <a:cs typeface="Consolas"/>
              </a:rPr>
              <a:t>        __m128 sqrt = _</a:t>
            </a:r>
            <a:r>
              <a:rPr lang="en-US" sz="1600" dirty="0" err="1">
                <a:latin typeface="Consolas"/>
                <a:cs typeface="Consolas"/>
              </a:rPr>
              <a:t>mm_sqrt_ps</a:t>
            </a:r>
            <a:r>
              <a:rPr lang="en-US" sz="1600" dirty="0">
                <a:latin typeface="Consolas"/>
                <a:cs typeface="Consolas"/>
              </a:rPr>
              <a:t>(</a:t>
            </a:r>
            <a:r>
              <a:rPr lang="en-US" sz="1600" dirty="0" err="1">
                <a:latin typeface="Consolas"/>
                <a:cs typeface="Consolas"/>
              </a:rPr>
              <a:t>va</a:t>
            </a:r>
            <a:r>
              <a:rPr lang="en-US" sz="1600" dirty="0">
                <a:latin typeface="Consolas"/>
                <a:cs typeface="Consolas"/>
              </a:rPr>
              <a:t>); // might be </a:t>
            </a:r>
            <a:r>
              <a:rPr lang="en-US" sz="1600" dirty="0" err="1">
                <a:latin typeface="Consolas"/>
                <a:cs typeface="Consolas"/>
              </a:rPr>
              <a:t>QNaN</a:t>
            </a:r>
            <a:endParaRPr lang="en-US" sz="1600" dirty="0">
              <a:latin typeface="Consolas"/>
              <a:cs typeface="Consolas"/>
            </a:endParaRPr>
          </a:p>
          <a:p>
            <a:pPr marL="0" indent="0">
              <a:spcBef>
                <a:spcPts val="0"/>
              </a:spcBef>
              <a:buNone/>
            </a:pPr>
            <a:r>
              <a:rPr lang="en-US" sz="1600" dirty="0">
                <a:latin typeface="Consolas"/>
                <a:cs typeface="Consolas"/>
              </a:rPr>
              <a:t>        __m128 </a:t>
            </a:r>
            <a:r>
              <a:rPr lang="en-US" sz="1600" dirty="0" err="1">
                <a:latin typeface="Consolas"/>
                <a:cs typeface="Consolas"/>
              </a:rPr>
              <a:t>vr</a:t>
            </a:r>
            <a:r>
              <a:rPr lang="en-US" sz="1600" dirty="0">
                <a:latin typeface="Consolas"/>
                <a:cs typeface="Consolas"/>
              </a:rPr>
              <a:t>   = </a:t>
            </a:r>
            <a:r>
              <a:rPr lang="en-US" sz="1600" b="1" dirty="0">
                <a:latin typeface="Consolas"/>
                <a:cs typeface="Consolas"/>
              </a:rPr>
              <a:t>_</a:t>
            </a:r>
            <a:r>
              <a:rPr lang="en-US" sz="1600" b="1" dirty="0" err="1">
                <a:latin typeface="Consolas"/>
                <a:cs typeface="Consolas"/>
              </a:rPr>
              <a:t>mm_vecsel_ps</a:t>
            </a:r>
            <a:r>
              <a:rPr lang="en-US" sz="1600" dirty="0">
                <a:latin typeface="Consolas"/>
                <a:cs typeface="Consolas"/>
              </a:rPr>
              <a:t>(zero, sqrt, </a:t>
            </a:r>
            <a:r>
              <a:rPr lang="en-US" sz="1600" b="1" dirty="0">
                <a:latin typeface="Consolas"/>
                <a:cs typeface="Consolas"/>
              </a:rPr>
              <a:t>mask</a:t>
            </a:r>
            <a:r>
              <a:rPr lang="en-US" sz="1600" dirty="0">
                <a:latin typeface="Consolas"/>
                <a:cs typeface="Consolas"/>
              </a:rPr>
              <a:t>);</a:t>
            </a:r>
          </a:p>
          <a:p>
            <a:pPr marL="0" indent="0">
              <a:spcBef>
                <a:spcPts val="0"/>
              </a:spcBef>
              <a:buNone/>
            </a:pPr>
            <a:r>
              <a:rPr lang="en-US" sz="1600" dirty="0">
                <a:latin typeface="Consolas"/>
                <a:cs typeface="Consolas"/>
              </a:rPr>
              <a:t>        _</a:t>
            </a:r>
            <a:r>
              <a:rPr lang="en-US" sz="1600" dirty="0" err="1">
                <a:latin typeface="Consolas"/>
                <a:cs typeface="Consolas"/>
              </a:rPr>
              <a:t>mm_store_ps</a:t>
            </a:r>
            <a:r>
              <a:rPr lang="en-US" sz="1600" dirty="0">
                <a:latin typeface="Consolas"/>
                <a:cs typeface="Consolas"/>
              </a:rPr>
              <a:t>(r + </a:t>
            </a:r>
            <a:r>
              <a:rPr lang="en-US" sz="1600" dirty="0" err="1">
                <a:latin typeface="Consolas"/>
                <a:cs typeface="Consolas"/>
              </a:rPr>
              <a:t>i</a:t>
            </a:r>
            <a:r>
              <a:rPr lang="en-US" sz="1600" dirty="0">
                <a:latin typeface="Consolas"/>
                <a:cs typeface="Consolas"/>
              </a:rPr>
              <a:t>, </a:t>
            </a:r>
            <a:r>
              <a:rPr lang="en-US" sz="1600" dirty="0" err="1">
                <a:latin typeface="Consolas"/>
                <a:cs typeface="Consolas"/>
              </a:rPr>
              <a:t>vr</a:t>
            </a:r>
            <a:r>
              <a:rPr lang="en-US" sz="1600" dirty="0">
                <a:latin typeface="Consolas"/>
                <a:cs typeface="Consolas"/>
              </a:rPr>
              <a:t>);</a:t>
            </a:r>
          </a:p>
          <a:p>
            <a:pPr marL="0" indent="0">
              <a:spcBef>
                <a:spcPts val="0"/>
              </a:spcBef>
              <a:buNone/>
            </a:pP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3" name="Footer Placeholder 2">
            <a:extLst>
              <a:ext uri="{FF2B5EF4-FFF2-40B4-BE49-F238E27FC236}">
                <a16:creationId xmlns="" xmlns:a16="http://schemas.microsoft.com/office/drawing/2014/main" id="{EDBC0BC0-BDA5-410F-B356-FF8EEEE8211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4661463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 Vector/Matrix Multiplication</a:t>
            </a:r>
          </a:p>
        </p:txBody>
      </p:sp>
      <p:sp>
        <p:nvSpPr>
          <p:cNvPr id="3" name="Content Placeholder 2"/>
          <p:cNvSpPr>
            <a:spLocks noGrp="1"/>
          </p:cNvSpPr>
          <p:nvPr>
            <p:ph idx="1"/>
          </p:nvPr>
        </p:nvSpPr>
        <p:spPr/>
        <p:txBody>
          <a:bodyPr>
            <a:normAutofit/>
          </a:bodyPr>
          <a:lstStyle/>
          <a:p>
            <a:r>
              <a:rPr lang="is-IS" dirty="0"/>
              <a:t>Exercise: Write an SSE2 function to multiple a 4-element vector by a 4×4 matrix</a:t>
            </a:r>
          </a:p>
          <a:p>
            <a:r>
              <a:rPr lang="is-IS" dirty="0"/>
              <a:t>Bonus: Use this function to multiply two 4×4 matrices</a:t>
            </a:r>
          </a:p>
        </p:txBody>
      </p:sp>
      <p:sp>
        <p:nvSpPr>
          <p:cNvPr id="6" name="Content Placeholder 2">
            <a:extLst>
              <a:ext uri="{FF2B5EF4-FFF2-40B4-BE49-F238E27FC236}">
                <a16:creationId xmlns="" xmlns:a16="http://schemas.microsoft.com/office/drawing/2014/main" id="{89CD06E5-3535-4E2C-8495-A15695298DF0}"/>
              </a:ext>
            </a:extLst>
          </p:cNvPr>
          <p:cNvSpPr txBox="1">
            <a:spLocks/>
          </p:cNvSpPr>
          <p:nvPr/>
        </p:nvSpPr>
        <p:spPr>
          <a:xfrm>
            <a:off x="1122480" y="3337328"/>
            <a:ext cx="7529508" cy="3263062"/>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union </a:t>
            </a:r>
            <a:r>
              <a:rPr lang="en-US" sz="1600" b="1" dirty="0">
                <a:latin typeface="Consolas"/>
                <a:cs typeface="Consolas"/>
              </a:rPr>
              <a:t>Mat44</a:t>
            </a:r>
            <a:r>
              <a:rPr lang="en-US" sz="1600" dirty="0">
                <a:latin typeface="Consolas"/>
                <a:cs typeface="Consolas"/>
              </a:rPr>
              <a:t/>
            </a:r>
            <a:br>
              <a:rPr lang="en-US" sz="1600" dirty="0">
                <a:latin typeface="Consolas"/>
                <a:cs typeface="Consolas"/>
              </a:rPr>
            </a:br>
            <a:r>
              <a:rPr lang="en-US" sz="1600" dirty="0">
                <a:latin typeface="Consolas"/>
                <a:cs typeface="Consolas"/>
              </a:rPr>
              <a:t>{</a:t>
            </a:r>
          </a:p>
          <a:p>
            <a:pPr marL="0" indent="0">
              <a:spcBef>
                <a:spcPts val="0"/>
              </a:spcBef>
              <a:buNone/>
            </a:pPr>
            <a:r>
              <a:rPr lang="en-US" sz="1600" dirty="0">
                <a:latin typeface="Consolas"/>
                <a:cs typeface="Consolas"/>
              </a:rPr>
              <a:t>    float  m[4][4];</a:t>
            </a:r>
          </a:p>
          <a:p>
            <a:pPr marL="0" indent="0">
              <a:spcBef>
                <a:spcPts val="0"/>
              </a:spcBef>
              <a:buNone/>
            </a:pPr>
            <a:r>
              <a:rPr lang="en-US" sz="1600" dirty="0">
                <a:latin typeface="Consolas"/>
                <a:cs typeface="Consolas"/>
              </a:rPr>
              <a:t>    __m128 row[4];</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a:r>
            <a:br>
              <a:rPr lang="en-US" sz="1600" dirty="0">
                <a:latin typeface="Consolas"/>
                <a:cs typeface="Consolas"/>
              </a:rPr>
            </a:br>
            <a:r>
              <a:rPr lang="en-US" sz="1600" dirty="0">
                <a:latin typeface="Consolas"/>
                <a:cs typeface="Consolas"/>
              </a:rPr>
              <a:t>__m128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const</a:t>
            </a:r>
            <a:r>
              <a:rPr lang="en-US" sz="1600" dirty="0">
                <a:latin typeface="Consolas"/>
                <a:cs typeface="Consolas"/>
              </a:rPr>
              <a:t> __m128&amp; v, </a:t>
            </a:r>
            <a:r>
              <a:rPr lang="en-US" sz="1600" dirty="0" err="1">
                <a:latin typeface="Consolas"/>
                <a:cs typeface="Consolas"/>
              </a:rPr>
              <a:t>const</a:t>
            </a:r>
            <a:r>
              <a:rPr lang="en-US" sz="1600" dirty="0">
                <a:latin typeface="Consolas"/>
                <a:cs typeface="Consolas"/>
              </a:rPr>
              <a:t> Mat44&amp; M);</a:t>
            </a:r>
            <a:br>
              <a:rPr lang="en-US" sz="1600" dirty="0">
                <a:latin typeface="Consolas"/>
                <a:cs typeface="Consolas"/>
              </a:rPr>
            </a:br>
            <a:r>
              <a:rPr lang="en-US" sz="1600" dirty="0">
                <a:latin typeface="Consolas"/>
                <a:cs typeface="Consolas"/>
              </a:rPr>
              <a:t/>
            </a:r>
            <a:br>
              <a:rPr lang="en-US" sz="1600" dirty="0">
                <a:latin typeface="Consolas"/>
                <a:cs typeface="Consolas"/>
              </a:rPr>
            </a:br>
            <a:r>
              <a:rPr lang="en-US" sz="1600" dirty="0">
                <a:latin typeface="Consolas"/>
                <a:cs typeface="Consolas"/>
              </a:rPr>
              <a:t>void </a:t>
            </a:r>
            <a:r>
              <a:rPr lang="en-US" sz="1600" b="1" dirty="0">
                <a:latin typeface="Consolas"/>
                <a:cs typeface="Consolas"/>
              </a:rPr>
              <a:t>mulMatMat_sse2</a:t>
            </a:r>
            <a:r>
              <a:rPr lang="en-US" sz="1600" dirty="0">
                <a:latin typeface="Consolas"/>
                <a:cs typeface="Consolas"/>
              </a:rPr>
              <a:t>(Mat44&amp; R, </a:t>
            </a:r>
            <a:r>
              <a:rPr lang="en-US" sz="1600" dirty="0" err="1">
                <a:latin typeface="Consolas"/>
                <a:cs typeface="Consolas"/>
              </a:rPr>
              <a:t>const</a:t>
            </a:r>
            <a:r>
              <a:rPr lang="en-US" sz="1600" dirty="0">
                <a:latin typeface="Consolas"/>
                <a:cs typeface="Consolas"/>
              </a:rPr>
              <a:t> Mat44&amp; A, </a:t>
            </a:r>
            <a:r>
              <a:rPr lang="en-US" sz="1600" dirty="0" err="1">
                <a:latin typeface="Consolas"/>
                <a:cs typeface="Consolas"/>
              </a:rPr>
              <a:t>const</a:t>
            </a:r>
            <a:r>
              <a:rPr lang="en-US" sz="1600" dirty="0">
                <a:latin typeface="Consolas"/>
                <a:cs typeface="Consolas"/>
              </a:rPr>
              <a:t> Mat44&amp; B);</a:t>
            </a:r>
          </a:p>
          <a:p>
            <a:pPr marL="0" indent="0">
              <a:spcBef>
                <a:spcPts val="0"/>
              </a:spcBef>
              <a:buNone/>
            </a:pPr>
            <a:endParaRPr lang="en-US" sz="1600" dirty="0">
              <a:latin typeface="Consolas"/>
              <a:cs typeface="Consolas"/>
            </a:endParaRPr>
          </a:p>
        </p:txBody>
      </p:sp>
      <p:sp>
        <p:nvSpPr>
          <p:cNvPr id="4" name="Footer Placeholder 3">
            <a:extLst>
              <a:ext uri="{FF2B5EF4-FFF2-40B4-BE49-F238E27FC236}">
                <a16:creationId xmlns="" xmlns:a16="http://schemas.microsoft.com/office/drawing/2014/main" id="{0F3FFC22-3089-4C79-882A-5ECDBE180FB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041943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Vector/Matrix Multiplication</a:t>
            </a:r>
          </a:p>
        </p:txBody>
      </p:sp>
      <p:sp>
        <p:nvSpPr>
          <p:cNvPr id="4" name="Content Placeholder 2">
            <a:extLst>
              <a:ext uri="{FF2B5EF4-FFF2-40B4-BE49-F238E27FC236}">
                <a16:creationId xmlns="" xmlns:a16="http://schemas.microsoft.com/office/drawing/2014/main" id="{1246C101-9392-4F58-BCFB-6D05418ED84C}"/>
              </a:ext>
            </a:extLst>
          </p:cNvPr>
          <p:cNvSpPr txBox="1">
            <a:spLocks/>
          </p:cNvSpPr>
          <p:nvPr/>
        </p:nvSpPr>
        <p:spPr>
          <a:xfrm>
            <a:off x="601864" y="1782384"/>
            <a:ext cx="8157823" cy="4818006"/>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union Mat44</a:t>
            </a:r>
            <a:br>
              <a:rPr lang="en-US" sz="1600" dirty="0">
                <a:latin typeface="Consolas"/>
                <a:cs typeface="Consolas"/>
              </a:rPr>
            </a:br>
            <a:r>
              <a:rPr lang="en-US" sz="1600" dirty="0">
                <a:latin typeface="Consolas"/>
                <a:cs typeface="Consolas"/>
              </a:rPr>
              <a:t>{</a:t>
            </a:r>
          </a:p>
          <a:p>
            <a:pPr marL="0" indent="0">
              <a:spcBef>
                <a:spcPts val="0"/>
              </a:spcBef>
              <a:buNone/>
            </a:pPr>
            <a:r>
              <a:rPr lang="en-US" sz="1600" dirty="0">
                <a:latin typeface="Consolas"/>
                <a:cs typeface="Consolas"/>
              </a:rPr>
              <a:t>    float  m[4][4];</a:t>
            </a:r>
          </a:p>
          <a:p>
            <a:pPr marL="0" indent="0">
              <a:spcBef>
                <a:spcPts val="0"/>
              </a:spcBef>
              <a:buNone/>
            </a:pPr>
            <a:r>
              <a:rPr lang="en-US" sz="1600" dirty="0">
                <a:latin typeface="Consolas"/>
                <a:cs typeface="Consolas"/>
              </a:rPr>
              <a:t>    __m128 row[4];</a:t>
            </a:r>
          </a:p>
          <a:p>
            <a:pPr marL="0" indent="0">
              <a:spcBef>
                <a:spcPts val="0"/>
              </a:spcBef>
              <a:buNone/>
            </a:pPr>
            <a:r>
              <a:rPr lang="en-US" sz="1600" dirty="0">
                <a:latin typeface="Consolas"/>
                <a:cs typeface="Consolas"/>
              </a:rPr>
              <a:t>};</a:t>
            </a:r>
          </a:p>
          <a:p>
            <a:pPr marL="0" indent="0">
              <a:spcBef>
                <a:spcPts val="0"/>
              </a:spcBef>
              <a:buNone/>
            </a:pPr>
            <a:endParaRPr lang="en-US" sz="1600" dirty="0">
              <a:latin typeface="Consolas"/>
              <a:cs typeface="Consolas"/>
            </a:endParaRPr>
          </a:p>
          <a:p>
            <a:pPr marL="0" indent="0">
              <a:spcBef>
                <a:spcPts val="0"/>
              </a:spcBef>
              <a:buNone/>
            </a:pPr>
            <a:r>
              <a:rPr lang="en-US" sz="1600" dirty="0">
                <a:latin typeface="Consolas"/>
                <a:cs typeface="Consolas"/>
              </a:rPr>
              <a:t>__m128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const</a:t>
            </a:r>
            <a:r>
              <a:rPr lang="en-US" sz="1600" dirty="0">
                <a:latin typeface="Consolas"/>
                <a:cs typeface="Consolas"/>
              </a:rPr>
              <a:t> __m128&amp; v, </a:t>
            </a:r>
            <a:r>
              <a:rPr lang="en-US" sz="1600" dirty="0" err="1">
                <a:latin typeface="Consolas"/>
                <a:cs typeface="Consolas"/>
              </a:rPr>
              <a:t>const</a:t>
            </a:r>
            <a:r>
              <a:rPr lang="en-US" sz="1600" dirty="0">
                <a:latin typeface="Consolas"/>
                <a:cs typeface="Consolas"/>
              </a:rPr>
              <a:t> Mat44&amp; M)</a:t>
            </a:r>
            <a:br>
              <a:rPr lang="en-US" sz="1600" dirty="0">
                <a:latin typeface="Consolas"/>
                <a:cs typeface="Consolas"/>
              </a:rPr>
            </a:br>
            <a:r>
              <a:rPr lang="en-US" sz="1600" dirty="0">
                <a:latin typeface="Consolas"/>
                <a:cs typeface="Consolas"/>
              </a:rPr>
              <a:t>{</a:t>
            </a:r>
          </a:p>
          <a:p>
            <a:pPr marL="0" indent="0">
              <a:spcBef>
                <a:spcPts val="0"/>
              </a:spcBef>
              <a:buNone/>
            </a:pPr>
            <a:r>
              <a:rPr lang="en-US" sz="1600" dirty="0">
                <a:latin typeface="Consolas"/>
                <a:cs typeface="Consolas"/>
              </a:rPr>
              <a:t>    __m128 result =             _</a:t>
            </a:r>
            <a:r>
              <a:rPr lang="en-US" sz="1600" dirty="0" err="1">
                <a:latin typeface="Consolas"/>
                <a:cs typeface="Consolas"/>
              </a:rPr>
              <a:t>mm_mul_ps</a:t>
            </a:r>
            <a:r>
              <a:rPr lang="en-US" sz="1600" dirty="0">
                <a:latin typeface="Consolas"/>
                <a:cs typeface="Consolas"/>
              </a:rPr>
              <a:t>(</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(v, v, </a:t>
            </a:r>
            <a:r>
              <a:rPr lang="en-US" sz="1600" b="1" dirty="0">
                <a:latin typeface="Consolas"/>
                <a:cs typeface="Consolas"/>
              </a:rPr>
              <a:t>0x00</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M.row</a:t>
            </a:r>
            <a:r>
              <a:rPr lang="en-US" sz="1600" dirty="0">
                <a:latin typeface="Consolas"/>
                <a:cs typeface="Consolas"/>
              </a:rPr>
              <a:t>[0]);</a:t>
            </a:r>
          </a:p>
          <a:p>
            <a:pPr marL="0" indent="0">
              <a:spcBef>
                <a:spcPts val="0"/>
              </a:spcBef>
              <a:buNone/>
            </a:pPr>
            <a:r>
              <a:rPr lang="en-US" sz="1600" dirty="0">
                <a:latin typeface="Consolas"/>
                <a:cs typeface="Consolas"/>
              </a:rPr>
              <a:t>    result = _</a:t>
            </a:r>
            <a:r>
              <a:rPr lang="en-US" sz="1600" dirty="0" err="1">
                <a:latin typeface="Consolas"/>
                <a:cs typeface="Consolas"/>
              </a:rPr>
              <a:t>mm_add_ps</a:t>
            </a:r>
            <a:r>
              <a:rPr lang="en-US" sz="1600" dirty="0">
                <a:latin typeface="Consolas"/>
                <a:cs typeface="Consolas"/>
              </a:rPr>
              <a:t>(result, _</a:t>
            </a:r>
            <a:r>
              <a:rPr lang="en-US" sz="1600" dirty="0" err="1">
                <a:latin typeface="Consolas"/>
                <a:cs typeface="Consolas"/>
              </a:rPr>
              <a:t>mm_mul_ps</a:t>
            </a:r>
            <a:r>
              <a:rPr lang="en-US" sz="1600" dirty="0">
                <a:latin typeface="Consolas"/>
                <a:cs typeface="Consolas"/>
              </a:rPr>
              <a:t>(</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(v, v, </a:t>
            </a:r>
            <a:r>
              <a:rPr lang="en-US" sz="1600" b="1" dirty="0">
                <a:latin typeface="Consolas"/>
                <a:cs typeface="Consolas"/>
              </a:rPr>
              <a:t>0x55</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M.row</a:t>
            </a:r>
            <a:r>
              <a:rPr lang="en-US" sz="1600" dirty="0">
                <a:latin typeface="Consolas"/>
                <a:cs typeface="Consolas"/>
              </a:rPr>
              <a:t>[1]));</a:t>
            </a:r>
          </a:p>
          <a:p>
            <a:pPr marL="0" indent="0">
              <a:spcBef>
                <a:spcPts val="0"/>
              </a:spcBef>
              <a:buNone/>
            </a:pPr>
            <a:r>
              <a:rPr lang="en-US" sz="1600" dirty="0">
                <a:latin typeface="Consolas"/>
                <a:cs typeface="Consolas"/>
              </a:rPr>
              <a:t>    result = _</a:t>
            </a:r>
            <a:r>
              <a:rPr lang="en-US" sz="1600" dirty="0" err="1">
                <a:latin typeface="Consolas"/>
                <a:cs typeface="Consolas"/>
              </a:rPr>
              <a:t>mm_add_ps</a:t>
            </a:r>
            <a:r>
              <a:rPr lang="en-US" sz="1600" dirty="0">
                <a:latin typeface="Consolas"/>
                <a:cs typeface="Consolas"/>
              </a:rPr>
              <a:t>(result, _</a:t>
            </a:r>
            <a:r>
              <a:rPr lang="en-US" sz="1600" dirty="0" err="1">
                <a:latin typeface="Consolas"/>
                <a:cs typeface="Consolas"/>
              </a:rPr>
              <a:t>mm_mul_ps</a:t>
            </a:r>
            <a:r>
              <a:rPr lang="en-US" sz="1600" dirty="0">
                <a:latin typeface="Consolas"/>
                <a:cs typeface="Consolas"/>
              </a:rPr>
              <a:t>(</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(v, v, </a:t>
            </a:r>
            <a:r>
              <a:rPr lang="en-US" sz="1600" b="1" dirty="0">
                <a:latin typeface="Consolas"/>
                <a:cs typeface="Consolas"/>
              </a:rPr>
              <a:t>0xAA</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M.row</a:t>
            </a:r>
            <a:r>
              <a:rPr lang="en-US" sz="1600" dirty="0">
                <a:latin typeface="Consolas"/>
                <a:cs typeface="Consolas"/>
              </a:rPr>
              <a:t>[2]));</a:t>
            </a:r>
          </a:p>
          <a:p>
            <a:pPr marL="0" indent="0">
              <a:spcBef>
                <a:spcPts val="0"/>
              </a:spcBef>
              <a:buNone/>
            </a:pPr>
            <a:r>
              <a:rPr lang="en-US" sz="1600" dirty="0">
                <a:latin typeface="Consolas"/>
                <a:cs typeface="Consolas"/>
              </a:rPr>
              <a:t>    result = _</a:t>
            </a:r>
            <a:r>
              <a:rPr lang="en-US" sz="1600" dirty="0" err="1">
                <a:latin typeface="Consolas"/>
                <a:cs typeface="Consolas"/>
              </a:rPr>
              <a:t>mm_add_ps</a:t>
            </a:r>
            <a:r>
              <a:rPr lang="en-US" sz="1600" dirty="0">
                <a:latin typeface="Consolas"/>
                <a:cs typeface="Consolas"/>
              </a:rPr>
              <a:t>(result, _</a:t>
            </a:r>
            <a:r>
              <a:rPr lang="en-US" sz="1600" dirty="0" err="1">
                <a:latin typeface="Consolas"/>
                <a:cs typeface="Consolas"/>
              </a:rPr>
              <a:t>mm_mul_ps</a:t>
            </a:r>
            <a:r>
              <a:rPr lang="en-US" sz="1600" dirty="0">
                <a:latin typeface="Consolas"/>
                <a:cs typeface="Consolas"/>
              </a:rPr>
              <a:t>(</a:t>
            </a:r>
            <a:r>
              <a:rPr lang="en-US" sz="1600" b="1" dirty="0">
                <a:latin typeface="Consolas"/>
                <a:cs typeface="Consolas"/>
              </a:rPr>
              <a:t>_</a:t>
            </a:r>
            <a:r>
              <a:rPr lang="en-US" sz="1600" b="1" dirty="0" err="1">
                <a:latin typeface="Consolas"/>
                <a:cs typeface="Consolas"/>
              </a:rPr>
              <a:t>mm_shuffle_ps</a:t>
            </a:r>
            <a:r>
              <a:rPr lang="en-US" sz="1600" dirty="0">
                <a:latin typeface="Consolas"/>
                <a:cs typeface="Consolas"/>
              </a:rPr>
              <a:t>(v, v, </a:t>
            </a:r>
            <a:r>
              <a:rPr lang="en-US" sz="1600" b="1" dirty="0">
                <a:latin typeface="Consolas"/>
                <a:cs typeface="Consolas"/>
              </a:rPr>
              <a:t>0xFF</a:t>
            </a: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M.row</a:t>
            </a:r>
            <a:r>
              <a:rPr lang="en-US" sz="1600" dirty="0">
                <a:latin typeface="Consolas"/>
                <a:cs typeface="Consolas"/>
              </a:rPr>
              <a:t>[3]));</a:t>
            </a:r>
            <a:br>
              <a:rPr lang="en-US" sz="1600" dirty="0">
                <a:latin typeface="Consolas"/>
                <a:cs typeface="Consolas"/>
              </a:rPr>
            </a:br>
            <a:r>
              <a:rPr lang="en-US" sz="1600" dirty="0">
                <a:latin typeface="Consolas"/>
                <a:cs typeface="Consolas"/>
              </a:rPr>
              <a:t>    return result;</a:t>
            </a:r>
          </a:p>
          <a:p>
            <a:pPr marL="0" indent="0">
              <a:spcBef>
                <a:spcPts val="0"/>
              </a:spcBef>
              <a:buNone/>
            </a:pPr>
            <a:r>
              <a:rPr lang="en-US" sz="1600" dirty="0">
                <a:latin typeface="Consolas"/>
                <a:cs typeface="Consolas"/>
              </a:rPr>
              <a:t>}</a:t>
            </a:r>
          </a:p>
        </p:txBody>
      </p:sp>
      <p:grpSp>
        <p:nvGrpSpPr>
          <p:cNvPr id="6" name="Group 5">
            <a:extLst>
              <a:ext uri="{FF2B5EF4-FFF2-40B4-BE49-F238E27FC236}">
                <a16:creationId xmlns="" xmlns:a16="http://schemas.microsoft.com/office/drawing/2014/main" id="{D49695F7-C873-4325-B936-3B2608C8414A}"/>
              </a:ext>
            </a:extLst>
          </p:cNvPr>
          <p:cNvGrpSpPr/>
          <p:nvPr/>
        </p:nvGrpSpPr>
        <p:grpSpPr>
          <a:xfrm>
            <a:off x="3432842" y="1838083"/>
            <a:ext cx="5183407" cy="1930646"/>
            <a:chOff x="3432842" y="1838083"/>
            <a:chExt cx="5183407" cy="1930646"/>
          </a:xfrm>
        </p:grpSpPr>
        <p:sp>
          <p:nvSpPr>
            <p:cNvPr id="3" name="TextBox 2">
              <a:extLst>
                <a:ext uri="{FF2B5EF4-FFF2-40B4-BE49-F238E27FC236}">
                  <a16:creationId xmlns="" xmlns:a16="http://schemas.microsoft.com/office/drawing/2014/main" id="{51310219-3228-4188-930C-8A7B9C0C54DF}"/>
                </a:ext>
              </a:extLst>
            </p:cNvPr>
            <p:cNvSpPr txBox="1"/>
            <p:nvPr/>
          </p:nvSpPr>
          <p:spPr>
            <a:xfrm>
              <a:off x="3432842" y="1838083"/>
              <a:ext cx="5183407" cy="830997"/>
            </a:xfrm>
            <a:prstGeom prst="rect">
              <a:avLst/>
            </a:prstGeom>
            <a:noFill/>
          </p:spPr>
          <p:txBody>
            <a:bodyPr wrap="none" rtlCol="0">
              <a:spAutoFit/>
            </a:bodyPr>
            <a:lstStyle/>
            <a:p>
              <a:pPr algn="ctr"/>
              <a:r>
                <a:rPr lang="en-US" sz="2400" dirty="0">
                  <a:solidFill>
                    <a:schemeClr val="bg2"/>
                  </a:solidFill>
                </a:rPr>
                <a:t>These shuffles replicate </a:t>
              </a:r>
              <a:r>
                <a:rPr lang="en-US" sz="2400" i="1" dirty="0" err="1">
                  <a:solidFill>
                    <a:schemeClr val="bg2"/>
                  </a:solidFill>
                </a:rPr>
                <a:t>v</a:t>
              </a:r>
              <a:r>
                <a:rPr lang="en-US" sz="2400" i="1" baseline="-25000" dirty="0" err="1">
                  <a:solidFill>
                    <a:schemeClr val="bg2"/>
                  </a:solidFill>
                </a:rPr>
                <a:t>x</a:t>
              </a:r>
              <a:r>
                <a:rPr lang="en-US" sz="2400" dirty="0">
                  <a:solidFill>
                    <a:schemeClr val="bg2"/>
                  </a:solidFill>
                </a:rPr>
                <a:t>, </a:t>
              </a:r>
              <a:r>
                <a:rPr lang="en-US" sz="2400" i="1" dirty="0" err="1">
                  <a:solidFill>
                    <a:schemeClr val="bg2"/>
                  </a:solidFill>
                </a:rPr>
                <a:t>v</a:t>
              </a:r>
              <a:r>
                <a:rPr lang="en-US" sz="2400" i="1" baseline="-25000" dirty="0" err="1">
                  <a:solidFill>
                    <a:schemeClr val="bg2"/>
                  </a:solidFill>
                </a:rPr>
                <a:t>y</a:t>
              </a:r>
              <a:r>
                <a:rPr lang="en-US" sz="2400" dirty="0">
                  <a:solidFill>
                    <a:schemeClr val="bg2"/>
                  </a:solidFill>
                </a:rPr>
                <a:t>, </a:t>
              </a:r>
              <a:r>
                <a:rPr lang="en-US" sz="2400" i="1" dirty="0" err="1">
                  <a:solidFill>
                    <a:schemeClr val="bg2"/>
                  </a:solidFill>
                </a:rPr>
                <a:t>v</a:t>
              </a:r>
              <a:r>
                <a:rPr lang="en-US" sz="2400" i="1" baseline="-25000" dirty="0" err="1">
                  <a:solidFill>
                    <a:schemeClr val="bg2"/>
                  </a:solidFill>
                </a:rPr>
                <a:t>z</a:t>
              </a:r>
              <a:r>
                <a:rPr lang="en-US" sz="2400" dirty="0">
                  <a:solidFill>
                    <a:schemeClr val="bg2"/>
                  </a:solidFill>
                </a:rPr>
                <a:t> and </a:t>
              </a:r>
              <a:r>
                <a:rPr lang="en-US" sz="2400" i="1" dirty="0" err="1">
                  <a:solidFill>
                    <a:schemeClr val="bg2"/>
                  </a:solidFill>
                </a:rPr>
                <a:t>v</a:t>
              </a:r>
              <a:r>
                <a:rPr lang="en-US" sz="2400" i="1" baseline="-25000" dirty="0" err="1">
                  <a:solidFill>
                    <a:schemeClr val="bg2"/>
                  </a:solidFill>
                </a:rPr>
                <a:t>w</a:t>
              </a:r>
              <a:r>
                <a:rPr lang="en-US" sz="2400" dirty="0">
                  <a:solidFill>
                    <a:schemeClr val="bg2"/>
                  </a:solidFill>
                </a:rPr>
                <a:t/>
              </a:r>
              <a:br>
                <a:rPr lang="en-US" sz="2400" dirty="0">
                  <a:solidFill>
                    <a:schemeClr val="bg2"/>
                  </a:solidFill>
                </a:rPr>
              </a:br>
              <a:r>
                <a:rPr lang="en-US" sz="2400" dirty="0">
                  <a:solidFill>
                    <a:schemeClr val="bg2"/>
                  </a:solidFill>
                </a:rPr>
                <a:t>across all four SIMD lanes </a:t>
              </a:r>
            </a:p>
          </p:txBody>
        </p:sp>
        <p:sp>
          <p:nvSpPr>
            <p:cNvPr id="5" name="Arrow: Right 4">
              <a:extLst>
                <a:ext uri="{FF2B5EF4-FFF2-40B4-BE49-F238E27FC236}">
                  <a16:creationId xmlns="" xmlns:a16="http://schemas.microsoft.com/office/drawing/2014/main" id="{C6E4BA7D-F6EC-4867-A2A4-467E96194C98}"/>
                </a:ext>
              </a:extLst>
            </p:cNvPr>
            <p:cNvSpPr/>
            <p:nvPr/>
          </p:nvSpPr>
          <p:spPr>
            <a:xfrm rot="4687946">
              <a:off x="5082580" y="3114260"/>
              <a:ext cx="1025799" cy="283139"/>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7" name="Footer Placeholder 6">
            <a:extLst>
              <a:ext uri="{FF2B5EF4-FFF2-40B4-BE49-F238E27FC236}">
                <a16:creationId xmlns="" xmlns:a16="http://schemas.microsoft.com/office/drawing/2014/main" id="{F6230296-007A-4C06-920C-F14C0F378DA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02434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D37C2-C024-4C31-8809-A5FB8B0EA674}"/>
              </a:ext>
            </a:extLst>
          </p:cNvPr>
          <p:cNvSpPr>
            <a:spLocks noGrp="1"/>
          </p:cNvSpPr>
          <p:nvPr>
            <p:ph type="title"/>
          </p:nvPr>
        </p:nvSpPr>
        <p:spPr/>
        <p:txBody>
          <a:bodyPr/>
          <a:lstStyle/>
          <a:p>
            <a:r>
              <a:rPr lang="en-US" dirty="0"/>
              <a:t>SIMD Vector/Matrix Multiplication</a:t>
            </a:r>
          </a:p>
        </p:txBody>
      </p:sp>
      <p:sp>
        <p:nvSpPr>
          <p:cNvPr id="4" name="Content Placeholder 2">
            <a:extLst>
              <a:ext uri="{FF2B5EF4-FFF2-40B4-BE49-F238E27FC236}">
                <a16:creationId xmlns="" xmlns:a16="http://schemas.microsoft.com/office/drawing/2014/main" id="{1246C101-9392-4F58-BCFB-6D05418ED84C}"/>
              </a:ext>
            </a:extLst>
          </p:cNvPr>
          <p:cNvSpPr txBox="1">
            <a:spLocks/>
          </p:cNvSpPr>
          <p:nvPr/>
        </p:nvSpPr>
        <p:spPr>
          <a:xfrm>
            <a:off x="1029647" y="2158355"/>
            <a:ext cx="7083119" cy="3198079"/>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dirty="0">
                <a:latin typeface="Consolas"/>
                <a:cs typeface="Consolas"/>
              </a:rPr>
              <a:t>void </a:t>
            </a:r>
            <a:r>
              <a:rPr lang="en-US" sz="1600" b="1" dirty="0">
                <a:latin typeface="Consolas"/>
                <a:cs typeface="Consolas"/>
              </a:rPr>
              <a:t>mulMatMat_sse2</a:t>
            </a:r>
            <a:r>
              <a:rPr lang="en-US" sz="1600" dirty="0">
                <a:latin typeface="Consolas"/>
                <a:cs typeface="Consolas"/>
              </a:rPr>
              <a:t>(Mat44&amp; R, </a:t>
            </a:r>
            <a:r>
              <a:rPr lang="en-US" sz="1600" dirty="0" err="1">
                <a:latin typeface="Consolas"/>
                <a:cs typeface="Consolas"/>
              </a:rPr>
              <a:t>const</a:t>
            </a:r>
            <a:r>
              <a:rPr lang="en-US" sz="1600" dirty="0">
                <a:latin typeface="Consolas"/>
                <a:cs typeface="Consolas"/>
              </a:rPr>
              <a:t> Mat44&amp; A, </a:t>
            </a:r>
            <a:r>
              <a:rPr lang="en-US" sz="1600" dirty="0" err="1">
                <a:latin typeface="Consolas"/>
                <a:cs typeface="Consolas"/>
              </a:rPr>
              <a:t>const</a:t>
            </a:r>
            <a:r>
              <a:rPr lang="en-US" sz="1600" dirty="0">
                <a:latin typeface="Consolas"/>
                <a:cs typeface="Consolas"/>
              </a:rPr>
              <a:t> Mat44&amp; B)</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a:t>
            </a:r>
            <a:r>
              <a:rPr lang="en-US" sz="1600" dirty="0" err="1">
                <a:latin typeface="Consolas"/>
                <a:cs typeface="Consolas"/>
              </a:rPr>
              <a:t>R.row</a:t>
            </a:r>
            <a:r>
              <a:rPr lang="en-US" sz="1600" dirty="0">
                <a:latin typeface="Consolas"/>
                <a:cs typeface="Consolas"/>
              </a:rPr>
              <a:t>[0] =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A.row</a:t>
            </a:r>
            <a:r>
              <a:rPr lang="en-US" sz="1600" dirty="0">
                <a:latin typeface="Consolas"/>
                <a:cs typeface="Consolas"/>
              </a:rPr>
              <a:t>[0], B);</a:t>
            </a:r>
          </a:p>
          <a:p>
            <a:pPr marL="0" indent="0">
              <a:spcBef>
                <a:spcPts val="0"/>
              </a:spcBef>
              <a:buNone/>
            </a:pPr>
            <a:r>
              <a:rPr lang="en-US" sz="1600" dirty="0">
                <a:latin typeface="Consolas"/>
                <a:cs typeface="Consolas"/>
              </a:rPr>
              <a:t>    </a:t>
            </a:r>
            <a:r>
              <a:rPr lang="en-US" sz="1600" dirty="0" err="1">
                <a:latin typeface="Consolas"/>
                <a:cs typeface="Consolas"/>
              </a:rPr>
              <a:t>R.row</a:t>
            </a:r>
            <a:r>
              <a:rPr lang="en-US" sz="1600" dirty="0">
                <a:latin typeface="Consolas"/>
                <a:cs typeface="Consolas"/>
              </a:rPr>
              <a:t>[1] =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A.row</a:t>
            </a:r>
            <a:r>
              <a:rPr lang="en-US" sz="1600" dirty="0">
                <a:latin typeface="Consolas"/>
                <a:cs typeface="Consolas"/>
              </a:rPr>
              <a:t>[1], B);</a:t>
            </a:r>
          </a:p>
          <a:p>
            <a:pPr marL="0" indent="0">
              <a:spcBef>
                <a:spcPts val="0"/>
              </a:spcBef>
              <a:buNone/>
            </a:pPr>
            <a:r>
              <a:rPr lang="en-US" sz="1600" dirty="0">
                <a:latin typeface="Consolas"/>
                <a:cs typeface="Consolas"/>
              </a:rPr>
              <a:t>    </a:t>
            </a:r>
            <a:r>
              <a:rPr lang="en-US" sz="1600" dirty="0" err="1">
                <a:latin typeface="Consolas"/>
                <a:cs typeface="Consolas"/>
              </a:rPr>
              <a:t>R.row</a:t>
            </a:r>
            <a:r>
              <a:rPr lang="en-US" sz="1600" dirty="0">
                <a:latin typeface="Consolas"/>
                <a:cs typeface="Consolas"/>
              </a:rPr>
              <a:t>[2] =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A.row</a:t>
            </a:r>
            <a:r>
              <a:rPr lang="en-US" sz="1600" dirty="0">
                <a:latin typeface="Consolas"/>
                <a:cs typeface="Consolas"/>
              </a:rPr>
              <a:t>[2], B);</a:t>
            </a:r>
          </a:p>
          <a:p>
            <a:pPr marL="0" indent="0">
              <a:spcBef>
                <a:spcPts val="0"/>
              </a:spcBef>
              <a:buNone/>
            </a:pPr>
            <a:r>
              <a:rPr lang="en-US" sz="1600" dirty="0">
                <a:latin typeface="Consolas"/>
                <a:cs typeface="Consolas"/>
              </a:rPr>
              <a:t>    </a:t>
            </a:r>
            <a:r>
              <a:rPr lang="en-US" sz="1600" dirty="0" err="1">
                <a:latin typeface="Consolas"/>
                <a:cs typeface="Consolas"/>
              </a:rPr>
              <a:t>R.row</a:t>
            </a:r>
            <a:r>
              <a:rPr lang="en-US" sz="1600" dirty="0">
                <a:latin typeface="Consolas"/>
                <a:cs typeface="Consolas"/>
              </a:rPr>
              <a:t>[3] = </a:t>
            </a:r>
            <a:r>
              <a:rPr lang="en-US" sz="1600" b="1" dirty="0">
                <a:latin typeface="Consolas"/>
                <a:cs typeface="Consolas"/>
              </a:rPr>
              <a:t>mulVecMat_sse2</a:t>
            </a:r>
            <a:r>
              <a:rPr lang="en-US" sz="1600" dirty="0">
                <a:latin typeface="Consolas"/>
                <a:cs typeface="Consolas"/>
              </a:rPr>
              <a:t>(</a:t>
            </a:r>
            <a:r>
              <a:rPr lang="en-US" sz="1600" dirty="0" err="1">
                <a:latin typeface="Consolas"/>
                <a:cs typeface="Consolas"/>
              </a:rPr>
              <a:t>A.row</a:t>
            </a:r>
            <a:r>
              <a:rPr lang="en-US" sz="1600" dirty="0">
                <a:latin typeface="Consolas"/>
                <a:cs typeface="Consolas"/>
              </a:rPr>
              <a:t>[3], B);</a:t>
            </a:r>
          </a:p>
          <a:p>
            <a:pPr marL="0" indent="0">
              <a:spcBef>
                <a:spcPts val="0"/>
              </a:spcBef>
              <a:buNone/>
            </a:pPr>
            <a:r>
              <a:rPr lang="en-US" sz="1600" dirty="0">
                <a:latin typeface="Consolas"/>
                <a:cs typeface="Consolas"/>
              </a:rPr>
              <a:t>}</a:t>
            </a:r>
          </a:p>
        </p:txBody>
      </p:sp>
      <p:sp>
        <p:nvSpPr>
          <p:cNvPr id="3" name="Footer Placeholder 2">
            <a:extLst>
              <a:ext uri="{FF2B5EF4-FFF2-40B4-BE49-F238E27FC236}">
                <a16:creationId xmlns="" xmlns:a16="http://schemas.microsoft.com/office/drawing/2014/main" id="{2078D45B-61DF-4464-9018-D0445C97C43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5457925"/>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Architecture</a:t>
            </a:r>
          </a:p>
        </p:txBody>
      </p:sp>
      <p:sp>
        <p:nvSpPr>
          <p:cNvPr id="3" name="Text Placeholder 2"/>
          <p:cNvSpPr>
            <a:spLocks noGrp="1"/>
          </p:cNvSpPr>
          <p:nvPr>
            <p:ph type="body" idx="1"/>
          </p:nvPr>
        </p:nvSpPr>
        <p:spPr/>
        <p:txBody>
          <a:bodyPr/>
          <a:lstStyle/>
          <a:p>
            <a:r>
              <a:rPr lang="en-US" dirty="0" err="1"/>
              <a:t>Manycore</a:t>
            </a:r>
            <a:r>
              <a:rPr lang="en-US" dirty="0"/>
              <a:t>/SIMT</a:t>
            </a:r>
          </a:p>
        </p:txBody>
      </p:sp>
      <p:sp>
        <p:nvSpPr>
          <p:cNvPr id="4" name="Footer Placeholder 3">
            <a:extLst>
              <a:ext uri="{FF2B5EF4-FFF2-40B4-BE49-F238E27FC236}">
                <a16:creationId xmlns="" xmlns:a16="http://schemas.microsoft.com/office/drawing/2014/main" id="{A184DA8E-34AF-446B-B9B7-07B12A8C9A8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89832789"/>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16" name="Content Placeholder 15"/>
          <p:cNvSpPr>
            <a:spLocks noGrp="1"/>
          </p:cNvSpPr>
          <p:nvPr>
            <p:ph idx="1"/>
          </p:nvPr>
        </p:nvSpPr>
        <p:spPr/>
        <p:txBody>
          <a:bodyPr/>
          <a:lstStyle/>
          <a:p>
            <a:r>
              <a:rPr lang="en-US" dirty="0"/>
              <a:t>Typical CPU core</a:t>
            </a:r>
          </a:p>
        </p:txBody>
      </p:sp>
      <p:grpSp>
        <p:nvGrpSpPr>
          <p:cNvPr id="15" name="Group 14"/>
          <p:cNvGrpSpPr/>
          <p:nvPr/>
        </p:nvGrpSpPr>
        <p:grpSpPr>
          <a:xfrm>
            <a:off x="2686965" y="2594809"/>
            <a:ext cx="3770070" cy="2867322"/>
            <a:chOff x="1423977" y="2164925"/>
            <a:chExt cx="3770070" cy="2867322"/>
          </a:xfrm>
        </p:grpSpPr>
        <p:sp>
          <p:nvSpPr>
            <p:cNvPr id="4" name="Rectangle 3"/>
            <p:cNvSpPr/>
            <p:nvPr/>
          </p:nvSpPr>
          <p:spPr>
            <a:xfrm>
              <a:off x="1423977" y="2164925"/>
              <a:ext cx="1808835" cy="62542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Fetch/Decode</a:t>
              </a:r>
            </a:p>
          </p:txBody>
        </p:sp>
        <p:sp>
          <p:nvSpPr>
            <p:cNvPr id="5" name="Rectangle 4"/>
            <p:cNvSpPr/>
            <p:nvPr/>
          </p:nvSpPr>
          <p:spPr>
            <a:xfrm>
              <a:off x="1423977" y="2942747"/>
              <a:ext cx="1808835"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6" name="Rectangle 5"/>
            <p:cNvSpPr/>
            <p:nvPr/>
          </p:nvSpPr>
          <p:spPr>
            <a:xfrm>
              <a:off x="1423977" y="3731743"/>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7" name="Rectangle 6"/>
            <p:cNvSpPr/>
            <p:nvPr/>
          </p:nvSpPr>
          <p:spPr>
            <a:xfrm>
              <a:off x="1547515" y="435871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8" name="Rectangle 7"/>
            <p:cNvSpPr/>
            <p:nvPr/>
          </p:nvSpPr>
          <p:spPr>
            <a:xfrm>
              <a:off x="1547515" y="456807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9" name="Rectangle 8"/>
            <p:cNvSpPr/>
            <p:nvPr/>
          </p:nvSpPr>
          <p:spPr>
            <a:xfrm>
              <a:off x="1547515" y="4777426"/>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0" name="Rectangle 9"/>
            <p:cNvSpPr/>
            <p:nvPr/>
          </p:nvSpPr>
          <p:spPr>
            <a:xfrm>
              <a:off x="2384585" y="435871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1" name="Rectangle 10"/>
            <p:cNvSpPr/>
            <p:nvPr/>
          </p:nvSpPr>
          <p:spPr>
            <a:xfrm>
              <a:off x="2384585" y="456807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2" name="Rectangle 11"/>
            <p:cNvSpPr/>
            <p:nvPr/>
          </p:nvSpPr>
          <p:spPr>
            <a:xfrm>
              <a:off x="2384585" y="4777426"/>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3" name="Rectangle 12"/>
            <p:cNvSpPr/>
            <p:nvPr/>
          </p:nvSpPr>
          <p:spPr>
            <a:xfrm>
              <a:off x="3385212" y="2164925"/>
              <a:ext cx="1808835" cy="1403244"/>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Cache</a:t>
              </a:r>
            </a:p>
          </p:txBody>
        </p:sp>
        <p:sp>
          <p:nvSpPr>
            <p:cNvPr id="14" name="Rectangle 13"/>
            <p:cNvSpPr/>
            <p:nvPr/>
          </p:nvSpPr>
          <p:spPr>
            <a:xfrm>
              <a:off x="3385212" y="3731743"/>
              <a:ext cx="1808835" cy="130050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Out-of-order execution</a:t>
              </a:r>
              <a:br>
                <a:rPr lang="en-US" sz="1600" dirty="0">
                  <a:solidFill>
                    <a:schemeClr val="bg2"/>
                  </a:solidFill>
                </a:rPr>
              </a:br>
              <a:r>
                <a:rPr lang="en-US" sz="1600" dirty="0">
                  <a:solidFill>
                    <a:schemeClr val="bg2"/>
                  </a:solidFill>
                </a:rPr>
                <a:t>Branch predictor</a:t>
              </a:r>
              <a:br>
                <a:rPr lang="en-US" sz="1600" dirty="0">
                  <a:solidFill>
                    <a:schemeClr val="bg2"/>
                  </a:solidFill>
                </a:rPr>
              </a:br>
              <a:r>
                <a:rPr lang="en-US" sz="1600" dirty="0">
                  <a:solidFill>
                    <a:schemeClr val="bg2"/>
                  </a:solidFill>
                </a:rPr>
                <a:t>Memory </a:t>
              </a:r>
              <a:r>
                <a:rPr lang="en-US" sz="1600" dirty="0" err="1">
                  <a:solidFill>
                    <a:schemeClr val="bg2"/>
                  </a:solidFill>
                </a:rPr>
                <a:t>prefetch</a:t>
              </a:r>
              <a:endParaRPr lang="en-US" sz="1600" dirty="0">
                <a:solidFill>
                  <a:schemeClr val="bg2"/>
                </a:solidFill>
              </a:endParaRPr>
            </a:p>
          </p:txBody>
        </p:sp>
      </p:grpSp>
      <p:sp>
        <p:nvSpPr>
          <p:cNvPr id="17" name="TextBox 16"/>
          <p:cNvSpPr txBox="1"/>
          <p:nvPr/>
        </p:nvSpPr>
        <p:spPr>
          <a:xfrm>
            <a:off x="2420667" y="6066894"/>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3" name="Footer Placeholder 2">
            <a:extLst>
              <a:ext uri="{FF2B5EF4-FFF2-40B4-BE49-F238E27FC236}">
                <a16:creationId xmlns="" xmlns:a16="http://schemas.microsoft.com/office/drawing/2014/main" id="{B11DB174-ECA2-4885-8888-28B0FEF3468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89160418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p:txBody>
          <a:bodyPr/>
          <a:lstStyle/>
          <a:p>
            <a:r>
              <a:rPr lang="en-US" dirty="0"/>
              <a:t>Remove fancy OOO logic, branch predictor, cache</a:t>
            </a:r>
          </a:p>
        </p:txBody>
      </p:sp>
      <p:grpSp>
        <p:nvGrpSpPr>
          <p:cNvPr id="15" name="Group 14"/>
          <p:cNvGrpSpPr/>
          <p:nvPr/>
        </p:nvGrpSpPr>
        <p:grpSpPr>
          <a:xfrm>
            <a:off x="2686965" y="2594809"/>
            <a:ext cx="1808835" cy="2867322"/>
            <a:chOff x="1423977" y="2164925"/>
            <a:chExt cx="1808835" cy="2867322"/>
          </a:xfrm>
        </p:grpSpPr>
        <p:sp>
          <p:nvSpPr>
            <p:cNvPr id="4" name="Rectangle 3"/>
            <p:cNvSpPr/>
            <p:nvPr/>
          </p:nvSpPr>
          <p:spPr>
            <a:xfrm>
              <a:off x="1423977" y="2164925"/>
              <a:ext cx="1808835" cy="625422"/>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Fetch/Decode</a:t>
              </a:r>
            </a:p>
          </p:txBody>
        </p:sp>
        <p:sp>
          <p:nvSpPr>
            <p:cNvPr id="5" name="Rectangle 4"/>
            <p:cNvSpPr/>
            <p:nvPr/>
          </p:nvSpPr>
          <p:spPr>
            <a:xfrm>
              <a:off x="1423977" y="2942747"/>
              <a:ext cx="1808835" cy="625422"/>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ALU</a:t>
              </a:r>
            </a:p>
          </p:txBody>
        </p:sp>
        <p:sp>
          <p:nvSpPr>
            <p:cNvPr id="6" name="Rectangle 5"/>
            <p:cNvSpPr/>
            <p:nvPr/>
          </p:nvSpPr>
          <p:spPr>
            <a:xfrm>
              <a:off x="1423977" y="3731743"/>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7" name="Rectangle 6"/>
            <p:cNvSpPr/>
            <p:nvPr/>
          </p:nvSpPr>
          <p:spPr>
            <a:xfrm>
              <a:off x="1547515" y="435871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8" name="Rectangle 7"/>
            <p:cNvSpPr/>
            <p:nvPr/>
          </p:nvSpPr>
          <p:spPr>
            <a:xfrm>
              <a:off x="1547515" y="456807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9" name="Rectangle 8"/>
            <p:cNvSpPr/>
            <p:nvPr/>
          </p:nvSpPr>
          <p:spPr>
            <a:xfrm>
              <a:off x="1547515" y="4777426"/>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0" name="Rectangle 9"/>
            <p:cNvSpPr/>
            <p:nvPr/>
          </p:nvSpPr>
          <p:spPr>
            <a:xfrm>
              <a:off x="2384585" y="435871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1" name="Rectangle 10"/>
            <p:cNvSpPr/>
            <p:nvPr/>
          </p:nvSpPr>
          <p:spPr>
            <a:xfrm>
              <a:off x="2384585" y="456807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sp>
          <p:nvSpPr>
            <p:cNvPr id="12" name="Rectangle 11"/>
            <p:cNvSpPr/>
            <p:nvPr/>
          </p:nvSpPr>
          <p:spPr>
            <a:xfrm>
              <a:off x="2384585" y="4777426"/>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dirty="0">
                <a:solidFill>
                  <a:schemeClr val="bg2"/>
                </a:solidFill>
              </a:endParaRPr>
            </a:p>
          </p:txBody>
        </p:sp>
      </p:grpSp>
      <p:sp>
        <p:nvSpPr>
          <p:cNvPr id="16" name="TextBox 15"/>
          <p:cNvSpPr txBox="1"/>
          <p:nvPr/>
        </p:nvSpPr>
        <p:spPr>
          <a:xfrm>
            <a:off x="2420667" y="6066894"/>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13" name="Footer Placeholder 12">
            <a:extLst>
              <a:ext uri="{FF2B5EF4-FFF2-40B4-BE49-F238E27FC236}">
                <a16:creationId xmlns="" xmlns:a16="http://schemas.microsoft.com/office/drawing/2014/main" id="{7AC2870D-B866-44DA-B996-A1544D1DA8A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190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fontScale="92500" lnSpcReduction="10000"/>
          </a:bodyPr>
          <a:lstStyle/>
          <a:p>
            <a:r>
              <a:rPr lang="en-US" dirty="0"/>
              <a:t>Memory cache hierarchies reduce </a:t>
            </a:r>
            <a:r>
              <a:rPr lang="en-US" b="1" dirty="0"/>
              <a:t>average</a:t>
            </a:r>
            <a:r>
              <a:rPr lang="en-US" dirty="0"/>
              <a:t> memory access latency</a:t>
            </a:r>
            <a:r>
              <a:rPr lang="is-IS" dirty="0"/>
              <a:t>…</a:t>
            </a:r>
            <a:endParaRPr lang="en-US" dirty="0"/>
          </a:p>
          <a:p>
            <a:pPr lvl="1"/>
            <a:r>
              <a:rPr lang="en-US" dirty="0"/>
              <a:t>by taking advantage of </a:t>
            </a:r>
            <a:r>
              <a:rPr lang="en-US" b="1" dirty="0"/>
              <a:t>temporal</a:t>
            </a:r>
            <a:r>
              <a:rPr lang="en-US" dirty="0"/>
              <a:t> and </a:t>
            </a:r>
            <a:r>
              <a:rPr lang="en-US" b="1" dirty="0"/>
              <a:t>spatial</a:t>
            </a:r>
            <a:r>
              <a:rPr lang="en-US" dirty="0"/>
              <a:t> </a:t>
            </a:r>
            <a:r>
              <a:rPr lang="en-US" b="1" dirty="0"/>
              <a:t>locality</a:t>
            </a:r>
          </a:p>
          <a:p>
            <a:r>
              <a:rPr lang="en-US" b="1" dirty="0"/>
              <a:t>Temporal</a:t>
            </a:r>
            <a:r>
              <a:rPr lang="en-US" dirty="0"/>
              <a:t> </a:t>
            </a:r>
            <a:r>
              <a:rPr lang="en-US" b="1" dirty="0"/>
              <a:t>locality</a:t>
            </a:r>
          </a:p>
          <a:p>
            <a:pPr lvl="1"/>
            <a:r>
              <a:rPr lang="en-US" dirty="0"/>
              <a:t>Data tends to be accessed repeatedly in a short time window</a:t>
            </a:r>
          </a:p>
          <a:p>
            <a:pPr lvl="1"/>
            <a:r>
              <a:rPr lang="en-US" dirty="0"/>
              <a:t>If a program accesses address </a:t>
            </a:r>
            <a:r>
              <a:rPr lang="en-US" i="1" dirty="0"/>
              <a:t>x</a:t>
            </a:r>
            <a:r>
              <a:rPr lang="en-US" dirty="0"/>
              <a:t>, there’s a good chance it’ll access address </a:t>
            </a:r>
            <a:r>
              <a:rPr lang="en-US" i="1" dirty="0"/>
              <a:t>x</a:t>
            </a:r>
            <a:r>
              <a:rPr lang="en-US" dirty="0"/>
              <a:t> again in the near future</a:t>
            </a:r>
          </a:p>
          <a:p>
            <a:r>
              <a:rPr lang="en-US" b="1" dirty="0"/>
              <a:t>Spatial</a:t>
            </a:r>
            <a:r>
              <a:rPr lang="en-US" dirty="0"/>
              <a:t> </a:t>
            </a:r>
            <a:r>
              <a:rPr lang="en-US" b="1" dirty="0"/>
              <a:t>locality</a:t>
            </a:r>
          </a:p>
          <a:p>
            <a:pPr lvl="1"/>
            <a:r>
              <a:rPr lang="en-US" dirty="0"/>
              <a:t>Data tends to be accessed sequentially, or in blocks</a:t>
            </a:r>
          </a:p>
          <a:p>
            <a:pPr lvl="1"/>
            <a:r>
              <a:rPr lang="en-US" dirty="0"/>
              <a:t>If program accesses address </a:t>
            </a:r>
            <a:r>
              <a:rPr lang="en-US" i="1" dirty="0"/>
              <a:t>x</a:t>
            </a:r>
            <a:r>
              <a:rPr lang="en-US" dirty="0"/>
              <a:t>, there’s a good chance it’ll access address </a:t>
            </a:r>
            <a:r>
              <a:rPr lang="en-US" i="1" dirty="0"/>
              <a:t>x </a:t>
            </a:r>
            <a:r>
              <a:rPr lang="en-US" dirty="0"/>
              <a:t>+ </a:t>
            </a:r>
            <a:r>
              <a:rPr lang="en-US" i="1" dirty="0"/>
              <a:t>n</a:t>
            </a:r>
            <a:r>
              <a:rPr lang="en-US" dirty="0"/>
              <a:t> as well (for small |</a:t>
            </a:r>
            <a:r>
              <a:rPr lang="en-US" i="1" dirty="0"/>
              <a:t>n</a:t>
            </a:r>
            <a:r>
              <a:rPr lang="en-US" dirty="0"/>
              <a:t>|)</a:t>
            </a:r>
          </a:p>
        </p:txBody>
      </p:sp>
      <p:sp>
        <p:nvSpPr>
          <p:cNvPr id="4" name="Footer Placeholder 3">
            <a:extLst>
              <a:ext uri="{FF2B5EF4-FFF2-40B4-BE49-F238E27FC236}">
                <a16:creationId xmlns="" xmlns:a16="http://schemas.microsoft.com/office/drawing/2014/main" id="{E2083EF2-C9DF-4F98-ACC2-905F1BB9271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8355799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287" name="Content Placeholder 286"/>
          <p:cNvSpPr>
            <a:spLocks noGrp="1"/>
          </p:cNvSpPr>
          <p:nvPr>
            <p:ph idx="1"/>
          </p:nvPr>
        </p:nvSpPr>
        <p:spPr/>
        <p:txBody>
          <a:bodyPr/>
          <a:lstStyle/>
          <a:p>
            <a:r>
              <a:rPr lang="en-US" dirty="0"/>
              <a:t>Duplicate 16 times</a:t>
            </a:r>
          </a:p>
        </p:txBody>
      </p:sp>
      <p:pic>
        <p:nvPicPr>
          <p:cNvPr id="288" name="Picture 287" descr="gpu-many-instr-streams.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88534" y="3022011"/>
            <a:ext cx="6378746" cy="2186054"/>
          </a:xfrm>
          <a:prstGeom prst="rect">
            <a:avLst/>
          </a:prstGeom>
        </p:spPr>
      </p:pic>
      <p:sp>
        <p:nvSpPr>
          <p:cNvPr id="289" name="TextBox 288"/>
          <p:cNvSpPr txBox="1"/>
          <p:nvPr/>
        </p:nvSpPr>
        <p:spPr>
          <a:xfrm>
            <a:off x="2420667" y="6066894"/>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3" name="Footer Placeholder 2">
            <a:extLst>
              <a:ext uri="{FF2B5EF4-FFF2-40B4-BE49-F238E27FC236}">
                <a16:creationId xmlns="" xmlns:a16="http://schemas.microsoft.com/office/drawing/2014/main" id="{78F7C63D-CECA-458D-9FF0-DF0824F6FB3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3345221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287" name="Content Placeholder 286"/>
          <p:cNvSpPr>
            <a:spLocks noGrp="1"/>
          </p:cNvSpPr>
          <p:nvPr>
            <p:ph idx="1"/>
          </p:nvPr>
        </p:nvSpPr>
        <p:spPr>
          <a:xfrm>
            <a:off x="779462" y="1828800"/>
            <a:ext cx="7805737" cy="4297363"/>
          </a:xfrm>
        </p:spPr>
        <p:txBody>
          <a:bodyPr/>
          <a:lstStyle/>
          <a:p>
            <a:r>
              <a:rPr lang="en-US" dirty="0"/>
              <a:t>Group </a:t>
            </a:r>
            <a:r>
              <a:rPr lang="en-US" b="1" dirty="0"/>
              <a:t>16 ALUs </a:t>
            </a:r>
            <a:r>
              <a:rPr lang="en-US" dirty="0"/>
              <a:t>and </a:t>
            </a:r>
            <a:r>
              <a:rPr lang="en-US" b="1" dirty="0"/>
              <a:t>16 execution contexts</a:t>
            </a:r>
            <a:r>
              <a:rPr lang="en-US" dirty="0"/>
              <a:t>, managed by </a:t>
            </a:r>
            <a:r>
              <a:rPr lang="en-US" b="1" dirty="0"/>
              <a:t>one fetch/decode unit </a:t>
            </a:r>
            <a:r>
              <a:rPr lang="en-US" dirty="0"/>
              <a:t>to make a </a:t>
            </a:r>
            <a:r>
              <a:rPr lang="en-US" b="1" dirty="0"/>
              <a:t>SIMD unit</a:t>
            </a:r>
          </a:p>
          <a:p>
            <a:r>
              <a:rPr lang="en-US" dirty="0"/>
              <a:t>Four SIMDs per </a:t>
            </a:r>
            <a:r>
              <a:rPr lang="en-US" b="1" dirty="0"/>
              <a:t>compute unit </a:t>
            </a:r>
            <a:r>
              <a:rPr lang="en-US" dirty="0"/>
              <a:t>(CU) = 64 “lanes”</a:t>
            </a:r>
          </a:p>
        </p:txBody>
      </p:sp>
      <p:grpSp>
        <p:nvGrpSpPr>
          <p:cNvPr id="55" name="Group 54"/>
          <p:cNvGrpSpPr/>
          <p:nvPr/>
        </p:nvGrpSpPr>
        <p:grpSpPr>
          <a:xfrm>
            <a:off x="375026" y="3729549"/>
            <a:ext cx="5966508" cy="2261142"/>
            <a:chOff x="375026" y="3865021"/>
            <a:chExt cx="5966508" cy="2261142"/>
          </a:xfrm>
        </p:grpSpPr>
        <p:sp>
          <p:nvSpPr>
            <p:cNvPr id="372" name="Rectangle 371"/>
            <p:cNvSpPr/>
            <p:nvPr/>
          </p:nvSpPr>
          <p:spPr>
            <a:xfrm>
              <a:off x="375026" y="3865021"/>
              <a:ext cx="5966508" cy="226114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SIMD Unit</a:t>
              </a:r>
            </a:p>
          </p:txBody>
        </p:sp>
        <p:pic>
          <p:nvPicPr>
            <p:cNvPr id="53" name="Picture 52" descr="gpu-alus-contexts.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530" y="4226332"/>
              <a:ext cx="5787598" cy="1817486"/>
            </a:xfrm>
            <a:prstGeom prst="rect">
              <a:avLst/>
            </a:prstGeom>
          </p:spPr>
        </p:pic>
        <p:sp>
          <p:nvSpPr>
            <p:cNvPr id="376" name="Rectangle 375"/>
            <p:cNvSpPr/>
            <p:nvPr/>
          </p:nvSpPr>
          <p:spPr>
            <a:xfrm>
              <a:off x="491591" y="4251733"/>
              <a:ext cx="5724670" cy="227134"/>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54" name="Group 53"/>
          <p:cNvGrpSpPr/>
          <p:nvPr/>
        </p:nvGrpSpPr>
        <p:grpSpPr>
          <a:xfrm>
            <a:off x="6839717" y="3996520"/>
            <a:ext cx="1896532" cy="1727200"/>
            <a:chOff x="6688667" y="3581401"/>
            <a:chExt cx="1896532" cy="1727200"/>
          </a:xfrm>
        </p:grpSpPr>
        <p:sp>
          <p:nvSpPr>
            <p:cNvPr id="381" name="Rectangle 380"/>
            <p:cNvSpPr/>
            <p:nvPr/>
          </p:nvSpPr>
          <p:spPr>
            <a:xfrm>
              <a:off x="6688667" y="3581401"/>
              <a:ext cx="1896532" cy="1727200"/>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CU</a:t>
              </a:r>
            </a:p>
          </p:txBody>
        </p:sp>
        <p:sp>
          <p:nvSpPr>
            <p:cNvPr id="377" name="Rectangle 376"/>
            <p:cNvSpPr/>
            <p:nvPr/>
          </p:nvSpPr>
          <p:spPr>
            <a:xfrm>
              <a:off x="6858766" y="4025246"/>
              <a:ext cx="752767" cy="538291"/>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SIMD</a:t>
              </a:r>
            </a:p>
          </p:txBody>
        </p:sp>
        <p:sp>
          <p:nvSpPr>
            <p:cNvPr id="378" name="Rectangle 377"/>
            <p:cNvSpPr/>
            <p:nvPr/>
          </p:nvSpPr>
          <p:spPr>
            <a:xfrm>
              <a:off x="7692349" y="4025246"/>
              <a:ext cx="752767" cy="538291"/>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SIMD</a:t>
              </a:r>
            </a:p>
          </p:txBody>
        </p:sp>
        <p:sp>
          <p:nvSpPr>
            <p:cNvPr id="379" name="Rectangle 378"/>
            <p:cNvSpPr/>
            <p:nvPr/>
          </p:nvSpPr>
          <p:spPr>
            <a:xfrm>
              <a:off x="6858766" y="4624267"/>
              <a:ext cx="752767" cy="538291"/>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SIMD</a:t>
              </a:r>
            </a:p>
          </p:txBody>
        </p:sp>
        <p:sp>
          <p:nvSpPr>
            <p:cNvPr id="380" name="Rectangle 379"/>
            <p:cNvSpPr/>
            <p:nvPr/>
          </p:nvSpPr>
          <p:spPr>
            <a:xfrm>
              <a:off x="7692349" y="4624267"/>
              <a:ext cx="752767" cy="538291"/>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SIMD</a:t>
              </a:r>
            </a:p>
          </p:txBody>
        </p:sp>
      </p:grpSp>
      <p:sp>
        <p:nvSpPr>
          <p:cNvPr id="382" name="Right Arrow 381"/>
          <p:cNvSpPr/>
          <p:nvPr/>
        </p:nvSpPr>
        <p:spPr>
          <a:xfrm>
            <a:off x="6400215" y="4686553"/>
            <a:ext cx="397167" cy="34713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TextBox 382"/>
          <p:cNvSpPr txBox="1"/>
          <p:nvPr/>
        </p:nvSpPr>
        <p:spPr>
          <a:xfrm>
            <a:off x="2420667" y="6320888"/>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3" name="Footer Placeholder 2">
            <a:extLst>
              <a:ext uri="{FF2B5EF4-FFF2-40B4-BE49-F238E27FC236}">
                <a16:creationId xmlns="" xmlns:a16="http://schemas.microsoft.com/office/drawing/2014/main" id="{0522EF4A-EF2F-45CE-B438-B41DAD4871C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8649753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pic>
        <p:nvPicPr>
          <p:cNvPr id="3" name="Picture 2" descr="radeon-gcn-cu.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01806"/>
            <a:ext cx="9144000" cy="4914900"/>
          </a:xfrm>
          <a:prstGeom prst="rect">
            <a:avLst/>
          </a:prstGeom>
        </p:spPr>
      </p:pic>
      <p:sp>
        <p:nvSpPr>
          <p:cNvPr id="7" name="TextBox 6"/>
          <p:cNvSpPr txBox="1"/>
          <p:nvPr/>
        </p:nvSpPr>
        <p:spPr>
          <a:xfrm>
            <a:off x="4089401" y="1571001"/>
            <a:ext cx="4916731"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https://</a:t>
            </a:r>
            <a:r>
              <a:rPr lang="en-US" dirty="0" err="1"/>
              <a:t>www.amd.com</a:t>
            </a:r>
            <a:r>
              <a:rPr lang="en-US" dirty="0"/>
              <a:t>/Documents/</a:t>
            </a:r>
            <a:r>
              <a:rPr lang="en-US" dirty="0" err="1"/>
              <a:t>GCN_Architecture_whitepaper.pdf</a:t>
            </a:r>
            <a:endParaRPr lang="en-US" dirty="0"/>
          </a:p>
        </p:txBody>
      </p:sp>
      <p:sp>
        <p:nvSpPr>
          <p:cNvPr id="4" name="Footer Placeholder 3">
            <a:extLst>
              <a:ext uri="{FF2B5EF4-FFF2-40B4-BE49-F238E27FC236}">
                <a16:creationId xmlns="" xmlns:a16="http://schemas.microsoft.com/office/drawing/2014/main" id="{649BED7F-D10F-46DA-97CC-D98AC851E69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6760515"/>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10" name="Content Placeholder 9"/>
          <p:cNvSpPr>
            <a:spLocks noGrp="1"/>
          </p:cNvSpPr>
          <p:nvPr>
            <p:ph idx="1"/>
          </p:nvPr>
        </p:nvSpPr>
        <p:spPr/>
        <p:txBody>
          <a:bodyPr/>
          <a:lstStyle/>
          <a:p>
            <a:r>
              <a:rPr lang="en-US" dirty="0" err="1"/>
              <a:t>Vectorization</a:t>
            </a:r>
            <a:r>
              <a:rPr lang="en-US" dirty="0"/>
              <a:t> of </a:t>
            </a:r>
            <a:r>
              <a:rPr lang="en-US" dirty="0" err="1"/>
              <a:t>shader</a:t>
            </a:r>
            <a:r>
              <a:rPr lang="en-US" dirty="0"/>
              <a:t> code can be </a:t>
            </a:r>
            <a:r>
              <a:rPr lang="en-US" b="1" dirty="0"/>
              <a:t>implicit</a:t>
            </a:r>
            <a:r>
              <a:rPr lang="en-US" dirty="0"/>
              <a:t> (automatic) or </a:t>
            </a:r>
            <a:r>
              <a:rPr lang="en-US" b="1" dirty="0"/>
              <a:t>explicit</a:t>
            </a:r>
          </a:p>
        </p:txBody>
      </p:sp>
      <p:sp>
        <p:nvSpPr>
          <p:cNvPr id="6" name="Content Placeholder 2"/>
          <p:cNvSpPr txBox="1">
            <a:spLocks/>
          </p:cNvSpPr>
          <p:nvPr/>
        </p:nvSpPr>
        <p:spPr>
          <a:xfrm>
            <a:off x="779463" y="3199847"/>
            <a:ext cx="3177307" cy="2049209"/>
          </a:xfrm>
          <a:prstGeom prst="rect">
            <a:avLst/>
          </a:prstGeom>
          <a:solidFill>
            <a:schemeClr val="tx2"/>
          </a:solidFill>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Font typeface="Calisto MT" pitchFamily="18" charset="0"/>
              <a:buNone/>
            </a:pPr>
            <a:r>
              <a:rPr lang="en-US" sz="1400" b="1" dirty="0">
                <a:latin typeface="Consolas"/>
                <a:cs typeface="Consolas"/>
              </a:rPr>
              <a:t>sample r0, v4, t0, s0</a:t>
            </a:r>
            <a:br>
              <a:rPr lang="en-US" sz="1400" b="1" dirty="0">
                <a:latin typeface="Consolas"/>
                <a:cs typeface="Consolas"/>
              </a:rPr>
            </a:br>
            <a:r>
              <a:rPr lang="en-US" sz="1400" b="1" dirty="0" err="1">
                <a:latin typeface="Consolas"/>
                <a:cs typeface="Consolas"/>
              </a:rPr>
              <a:t>mul</a:t>
            </a:r>
            <a:r>
              <a:rPr lang="en-US" sz="1400" b="1" dirty="0">
                <a:latin typeface="Consolas"/>
                <a:cs typeface="Consolas"/>
              </a:rPr>
              <a:t>    r3, v0, cb0[0]</a:t>
            </a:r>
            <a:br>
              <a:rPr lang="en-US" sz="1400" b="1" dirty="0">
                <a:latin typeface="Consolas"/>
                <a:cs typeface="Consolas"/>
              </a:rPr>
            </a:br>
            <a:r>
              <a:rPr lang="en-US" sz="1400" b="1" dirty="0" err="1">
                <a:latin typeface="Consolas"/>
                <a:cs typeface="Consolas"/>
              </a:rPr>
              <a:t>madd</a:t>
            </a:r>
            <a:r>
              <a:rPr lang="en-US" sz="1400" b="1" dirty="0">
                <a:latin typeface="Consolas"/>
                <a:cs typeface="Consolas"/>
              </a:rPr>
              <a:t>   r3, v1, cb0[1], r3</a:t>
            </a:r>
            <a:br>
              <a:rPr lang="en-US" sz="1400" b="1" dirty="0">
                <a:latin typeface="Consolas"/>
                <a:cs typeface="Consolas"/>
              </a:rPr>
            </a:br>
            <a:r>
              <a:rPr lang="en-US" sz="1400" b="1" dirty="0" err="1">
                <a:latin typeface="Consolas"/>
                <a:cs typeface="Consolas"/>
              </a:rPr>
              <a:t>madd</a:t>
            </a:r>
            <a:r>
              <a:rPr lang="en-US" sz="1400" b="1" dirty="0">
                <a:latin typeface="Consolas"/>
                <a:cs typeface="Consolas"/>
              </a:rPr>
              <a:t>   r3, v2, cb0[2], r3</a:t>
            </a:r>
            <a:br>
              <a:rPr lang="en-US" sz="1400" b="1" dirty="0">
                <a:latin typeface="Consolas"/>
                <a:cs typeface="Consolas"/>
              </a:rPr>
            </a:br>
            <a:r>
              <a:rPr lang="en-US" sz="1400" b="1" dirty="0" err="1">
                <a:latin typeface="Consolas"/>
                <a:cs typeface="Consolas"/>
              </a:rPr>
              <a:t>clmp</a:t>
            </a:r>
            <a:r>
              <a:rPr lang="en-US" sz="1400" b="1" dirty="0">
                <a:latin typeface="Consolas"/>
                <a:cs typeface="Consolas"/>
              </a:rPr>
              <a:t>   r3, r3, l(0.0), l(1.0)</a:t>
            </a:r>
            <a:br>
              <a:rPr lang="en-US" sz="1400" b="1" dirty="0">
                <a:latin typeface="Consolas"/>
                <a:cs typeface="Consolas"/>
              </a:rPr>
            </a:br>
            <a:r>
              <a:rPr lang="en-US" sz="1400" b="1" dirty="0" err="1">
                <a:latin typeface="Consolas"/>
                <a:cs typeface="Consolas"/>
              </a:rPr>
              <a:t>mul</a:t>
            </a:r>
            <a:r>
              <a:rPr lang="en-US" sz="1400" b="1" dirty="0">
                <a:latin typeface="Consolas"/>
                <a:cs typeface="Consolas"/>
              </a:rPr>
              <a:t>    o0, r0, r3</a:t>
            </a:r>
            <a:br>
              <a:rPr lang="en-US" sz="1400" b="1" dirty="0">
                <a:latin typeface="Consolas"/>
                <a:cs typeface="Consolas"/>
              </a:rPr>
            </a:br>
            <a:r>
              <a:rPr lang="en-US" sz="1400" b="1" dirty="0" err="1">
                <a:latin typeface="Consolas"/>
                <a:cs typeface="Consolas"/>
              </a:rPr>
              <a:t>mul</a:t>
            </a:r>
            <a:r>
              <a:rPr lang="en-US" sz="1400" b="1" dirty="0">
                <a:latin typeface="Consolas"/>
                <a:cs typeface="Consolas"/>
              </a:rPr>
              <a:t>    o1, r1, r3</a:t>
            </a:r>
            <a:br>
              <a:rPr lang="en-US" sz="1400" b="1" dirty="0">
                <a:latin typeface="Consolas"/>
                <a:cs typeface="Consolas"/>
              </a:rPr>
            </a:br>
            <a:r>
              <a:rPr lang="en-US" sz="1400" b="1" dirty="0" err="1">
                <a:latin typeface="Consolas"/>
                <a:cs typeface="Consolas"/>
              </a:rPr>
              <a:t>mul</a:t>
            </a:r>
            <a:r>
              <a:rPr lang="en-US" sz="1400" b="1" dirty="0">
                <a:latin typeface="Consolas"/>
                <a:cs typeface="Consolas"/>
              </a:rPr>
              <a:t>    o2, r2, r3</a:t>
            </a:r>
            <a:br>
              <a:rPr lang="en-US" sz="1400" b="1" dirty="0">
                <a:latin typeface="Consolas"/>
                <a:cs typeface="Consolas"/>
              </a:rPr>
            </a:br>
            <a:r>
              <a:rPr lang="en-US" sz="1400" b="1" dirty="0" err="1">
                <a:latin typeface="Consolas"/>
                <a:cs typeface="Consolas"/>
              </a:rPr>
              <a:t>mov</a:t>
            </a:r>
            <a:r>
              <a:rPr lang="en-US" sz="1400" b="1" dirty="0">
                <a:latin typeface="Consolas"/>
                <a:cs typeface="Consolas"/>
              </a:rPr>
              <a:t>    o3, l(1.0)</a:t>
            </a:r>
          </a:p>
        </p:txBody>
      </p:sp>
      <p:sp>
        <p:nvSpPr>
          <p:cNvPr id="7" name="Content Placeholder 2"/>
          <p:cNvSpPr txBox="1">
            <a:spLocks/>
          </p:cNvSpPr>
          <p:nvPr/>
        </p:nvSpPr>
        <p:spPr>
          <a:xfrm>
            <a:off x="4741333" y="3166255"/>
            <a:ext cx="3869267" cy="2108477"/>
          </a:xfrm>
          <a:prstGeom prst="rect">
            <a:avLst/>
          </a:prstGeom>
          <a:solidFill>
            <a:schemeClr val="tx2"/>
          </a:solidFill>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400" b="1" dirty="0">
                <a:latin typeface="Consolas"/>
                <a:cs typeface="Consolas"/>
              </a:rPr>
              <a:t>vec16_sample vr0, vv4, t0, vs0</a:t>
            </a:r>
            <a:br>
              <a:rPr lang="en-US" sz="1400" b="1" dirty="0">
                <a:latin typeface="Consolas"/>
                <a:cs typeface="Consolas"/>
              </a:rPr>
            </a:br>
            <a:r>
              <a:rPr lang="en-US" sz="1400" b="1" dirty="0">
                <a:latin typeface="Consolas"/>
                <a:cs typeface="Consolas"/>
              </a:rPr>
              <a:t>vec16_mul    vr3, vv0, cb0[0]</a:t>
            </a:r>
            <a:br>
              <a:rPr lang="en-US" sz="1400" b="1" dirty="0">
                <a:latin typeface="Consolas"/>
                <a:cs typeface="Consolas"/>
              </a:rPr>
            </a:br>
            <a:r>
              <a:rPr lang="en-US" sz="1400" b="1" dirty="0">
                <a:latin typeface="Consolas"/>
                <a:cs typeface="Consolas"/>
              </a:rPr>
              <a:t>vec16_madd   vr3, vv1, cb0[1], vr3</a:t>
            </a:r>
            <a:br>
              <a:rPr lang="en-US" sz="1400" b="1" dirty="0">
                <a:latin typeface="Consolas"/>
                <a:cs typeface="Consolas"/>
              </a:rPr>
            </a:br>
            <a:r>
              <a:rPr lang="en-US" sz="1400" b="1" dirty="0">
                <a:latin typeface="Consolas"/>
                <a:cs typeface="Consolas"/>
              </a:rPr>
              <a:t>vec16_madd   vr3, vv2, cb0[2], vr3</a:t>
            </a:r>
            <a:br>
              <a:rPr lang="en-US" sz="1400" b="1" dirty="0">
                <a:latin typeface="Consolas"/>
                <a:cs typeface="Consolas"/>
              </a:rPr>
            </a:br>
            <a:r>
              <a:rPr lang="en-US" sz="1400" b="1" dirty="0">
                <a:latin typeface="Consolas"/>
                <a:cs typeface="Consolas"/>
              </a:rPr>
              <a:t>vec16_clmp   vr3, vr3, l(0.0), l(1.0)</a:t>
            </a:r>
            <a:br>
              <a:rPr lang="en-US" sz="1400" b="1" dirty="0">
                <a:latin typeface="Consolas"/>
                <a:cs typeface="Consolas"/>
              </a:rPr>
            </a:br>
            <a:r>
              <a:rPr lang="en-US" sz="1400" b="1" dirty="0">
                <a:latin typeface="Consolas"/>
                <a:cs typeface="Consolas"/>
              </a:rPr>
              <a:t>vec16_mul    vo0, vr0, vr3</a:t>
            </a:r>
            <a:br>
              <a:rPr lang="en-US" sz="1400" b="1" dirty="0">
                <a:latin typeface="Consolas"/>
                <a:cs typeface="Consolas"/>
              </a:rPr>
            </a:br>
            <a:r>
              <a:rPr lang="en-US" sz="1400" b="1" dirty="0">
                <a:latin typeface="Consolas"/>
                <a:cs typeface="Consolas"/>
              </a:rPr>
              <a:t>vec16_mul    vo1, vr1, vr3</a:t>
            </a:r>
            <a:br>
              <a:rPr lang="en-US" sz="1400" b="1" dirty="0">
                <a:latin typeface="Consolas"/>
                <a:cs typeface="Consolas"/>
              </a:rPr>
            </a:br>
            <a:r>
              <a:rPr lang="en-US" sz="1400" b="1" dirty="0">
                <a:latin typeface="Consolas"/>
                <a:cs typeface="Consolas"/>
              </a:rPr>
              <a:t>vec16_mul    vo2, vr2, vr3</a:t>
            </a:r>
            <a:br>
              <a:rPr lang="en-US" sz="1400" b="1" dirty="0">
                <a:latin typeface="Consolas"/>
                <a:cs typeface="Consolas"/>
              </a:rPr>
            </a:br>
            <a:r>
              <a:rPr lang="en-US" sz="1400" b="1" dirty="0">
                <a:latin typeface="Consolas"/>
                <a:cs typeface="Consolas"/>
              </a:rPr>
              <a:t>vec16_mov    o3, l(1.0)</a:t>
            </a:r>
          </a:p>
        </p:txBody>
      </p:sp>
      <p:sp>
        <p:nvSpPr>
          <p:cNvPr id="8" name="Right Arrow 7"/>
          <p:cNvSpPr/>
          <p:nvPr/>
        </p:nvSpPr>
        <p:spPr>
          <a:xfrm>
            <a:off x="4072467" y="4021666"/>
            <a:ext cx="567266" cy="34713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20667" y="6083827"/>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3" name="Footer Placeholder 2">
            <a:extLst>
              <a:ext uri="{FF2B5EF4-FFF2-40B4-BE49-F238E27FC236}">
                <a16:creationId xmlns="" xmlns:a16="http://schemas.microsoft.com/office/drawing/2014/main" id="{A3E7D30C-5200-4131-8197-A1EF4E86221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2484519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a:xfrm>
            <a:off x="622565" y="1659468"/>
            <a:ext cx="7898870" cy="4466696"/>
          </a:xfrm>
        </p:spPr>
        <p:txBody>
          <a:bodyPr/>
          <a:lstStyle/>
          <a:p>
            <a:r>
              <a:rPr lang="en-US" dirty="0"/>
              <a:t>Time-slice between multiple threads to hide stalls (SIM</a:t>
            </a:r>
            <a:r>
              <a:rPr lang="en-US" b="1" dirty="0"/>
              <a:t>T</a:t>
            </a:r>
            <a:r>
              <a:rPr lang="en-US" dirty="0"/>
              <a:t>)</a:t>
            </a:r>
          </a:p>
        </p:txBody>
      </p:sp>
      <p:pic>
        <p:nvPicPr>
          <p:cNvPr id="4" name="Picture 3" descr="gpu-threading.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9655" y="2472554"/>
            <a:ext cx="6584689" cy="4158237"/>
          </a:xfrm>
          <a:prstGeom prst="rect">
            <a:avLst/>
          </a:prstGeom>
        </p:spPr>
      </p:pic>
      <p:sp>
        <p:nvSpPr>
          <p:cNvPr id="5" name="TextBox 4"/>
          <p:cNvSpPr txBox="1"/>
          <p:nvPr/>
        </p:nvSpPr>
        <p:spPr>
          <a:xfrm>
            <a:off x="3691467" y="2341749"/>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6" name="Footer Placeholder 5">
            <a:extLst>
              <a:ext uri="{FF2B5EF4-FFF2-40B4-BE49-F238E27FC236}">
                <a16:creationId xmlns="" xmlns:a16="http://schemas.microsoft.com/office/drawing/2014/main" id="{8FA4C62D-E4A8-4F53-B1AD-25A2F1D3008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28281791"/>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a:xfrm>
            <a:off x="779463" y="1828800"/>
            <a:ext cx="7848070" cy="4297363"/>
          </a:xfrm>
        </p:spPr>
        <p:txBody>
          <a:bodyPr/>
          <a:lstStyle/>
          <a:p>
            <a:r>
              <a:rPr lang="en-US" dirty="0"/>
              <a:t>Time-slice between multiple threads to hide stalls (SIM</a:t>
            </a:r>
            <a:r>
              <a:rPr lang="en-US" b="1" dirty="0"/>
              <a:t>T</a:t>
            </a:r>
            <a:r>
              <a:rPr lang="en-US" dirty="0"/>
              <a:t>)</a:t>
            </a:r>
          </a:p>
          <a:p>
            <a:pPr lvl="1"/>
            <a:r>
              <a:rPr lang="en-US" i="1" dirty="0"/>
              <a:t>Therefore</a:t>
            </a:r>
            <a:r>
              <a:rPr lang="en-US" dirty="0"/>
              <a:t> need to keep around </a:t>
            </a:r>
            <a:r>
              <a:rPr lang="en-US" b="1" dirty="0"/>
              <a:t>more contexts</a:t>
            </a:r>
            <a:r>
              <a:rPr lang="en-US" dirty="0"/>
              <a:t>, for rapid context switching between them</a:t>
            </a:r>
          </a:p>
        </p:txBody>
      </p:sp>
      <p:grpSp>
        <p:nvGrpSpPr>
          <p:cNvPr id="10" name="Group 9"/>
          <p:cNvGrpSpPr/>
          <p:nvPr/>
        </p:nvGrpSpPr>
        <p:grpSpPr>
          <a:xfrm>
            <a:off x="1588746" y="3498563"/>
            <a:ext cx="5966508" cy="2553247"/>
            <a:chOff x="417359" y="3572915"/>
            <a:chExt cx="5966508" cy="2553247"/>
          </a:xfrm>
        </p:grpSpPr>
        <p:sp>
          <p:nvSpPr>
            <p:cNvPr id="5" name="Rectangle 4"/>
            <p:cNvSpPr/>
            <p:nvPr/>
          </p:nvSpPr>
          <p:spPr>
            <a:xfrm>
              <a:off x="417359" y="3572915"/>
              <a:ext cx="5966508" cy="2553247"/>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SIMD Unit</a:t>
              </a:r>
            </a:p>
          </p:txBody>
        </p:sp>
        <p:pic>
          <p:nvPicPr>
            <p:cNvPr id="6" name="Picture 5" descr="gpu-alus-contexts.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863" y="3934227"/>
              <a:ext cx="5787598" cy="1817486"/>
            </a:xfrm>
            <a:prstGeom prst="rect">
              <a:avLst/>
            </a:prstGeom>
          </p:spPr>
        </p:pic>
        <p:sp>
          <p:nvSpPr>
            <p:cNvPr id="7" name="Rectangle 6"/>
            <p:cNvSpPr/>
            <p:nvPr/>
          </p:nvSpPr>
          <p:spPr>
            <a:xfrm>
              <a:off x="533924" y="3959628"/>
              <a:ext cx="5724670" cy="227134"/>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sp>
          <p:nvSpPr>
            <p:cNvPr id="9" name="Rectangle 8"/>
            <p:cNvSpPr/>
            <p:nvPr/>
          </p:nvSpPr>
          <p:spPr>
            <a:xfrm>
              <a:off x="463279" y="5405960"/>
              <a:ext cx="270933" cy="5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pu-more-contexts.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225" y="5409287"/>
              <a:ext cx="5748423" cy="642522"/>
            </a:xfrm>
            <a:prstGeom prst="rect">
              <a:avLst/>
            </a:prstGeom>
          </p:spPr>
        </p:pic>
      </p:grpSp>
      <p:sp>
        <p:nvSpPr>
          <p:cNvPr id="4" name="Footer Placeholder 3">
            <a:extLst>
              <a:ext uri="{FF2B5EF4-FFF2-40B4-BE49-F238E27FC236}">
                <a16:creationId xmlns="" xmlns:a16="http://schemas.microsoft.com/office/drawing/2014/main" id="{0F0182AB-03DB-4326-8194-2024C32BDBA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05771307"/>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43792" y="3579494"/>
            <a:ext cx="8243008" cy="3031067"/>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a:solidFill>
                  <a:schemeClr val="bg2"/>
                </a:solidFill>
              </a:rPr>
              <a:t>GPU</a:t>
            </a:r>
          </a:p>
        </p:txBody>
      </p:sp>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a:xfrm>
            <a:off x="779463" y="1752600"/>
            <a:ext cx="7583488" cy="4373563"/>
          </a:xfrm>
        </p:spPr>
        <p:txBody>
          <a:bodyPr/>
          <a:lstStyle/>
          <a:p>
            <a:r>
              <a:rPr lang="en-US" dirty="0"/>
              <a:t>Many CUs on one GPU die</a:t>
            </a:r>
          </a:p>
          <a:p>
            <a:r>
              <a:rPr lang="en-US" dirty="0"/>
              <a:t>e.g., PS4 GPU (~Radeon HD 7870) has 18 CUs</a:t>
            </a:r>
          </a:p>
          <a:p>
            <a:pPr lvl="1"/>
            <a:r>
              <a:rPr lang="en-US" dirty="0"/>
              <a:t>4×16×18 = 1,152 ALUs / “lanes”</a:t>
            </a:r>
          </a:p>
        </p:txBody>
      </p:sp>
      <p:sp>
        <p:nvSpPr>
          <p:cNvPr id="4" name="Rectangle 3"/>
          <p:cNvSpPr/>
          <p:nvPr/>
        </p:nvSpPr>
        <p:spPr>
          <a:xfrm>
            <a:off x="629858"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5" name="Rectangle 4"/>
          <p:cNvSpPr/>
          <p:nvPr/>
        </p:nvSpPr>
        <p:spPr>
          <a:xfrm>
            <a:off x="1965938"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6" name="Rectangle 5"/>
          <p:cNvSpPr/>
          <p:nvPr/>
        </p:nvSpPr>
        <p:spPr>
          <a:xfrm>
            <a:off x="3302018"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7" name="Rectangle 6"/>
          <p:cNvSpPr/>
          <p:nvPr/>
        </p:nvSpPr>
        <p:spPr>
          <a:xfrm>
            <a:off x="4638098"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8" name="Rectangle 7"/>
          <p:cNvSpPr/>
          <p:nvPr/>
        </p:nvSpPr>
        <p:spPr>
          <a:xfrm>
            <a:off x="5974178"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9" name="Rectangle 8"/>
          <p:cNvSpPr/>
          <p:nvPr/>
        </p:nvSpPr>
        <p:spPr>
          <a:xfrm>
            <a:off x="7310259" y="3933847"/>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2" name="Rectangle 11"/>
          <p:cNvSpPr/>
          <p:nvPr/>
        </p:nvSpPr>
        <p:spPr>
          <a:xfrm>
            <a:off x="629858"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3" name="Rectangle 12"/>
          <p:cNvSpPr/>
          <p:nvPr/>
        </p:nvSpPr>
        <p:spPr>
          <a:xfrm>
            <a:off x="1965938"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4" name="Rectangle 13"/>
          <p:cNvSpPr/>
          <p:nvPr/>
        </p:nvSpPr>
        <p:spPr>
          <a:xfrm>
            <a:off x="3302018"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5" name="Rectangle 14"/>
          <p:cNvSpPr/>
          <p:nvPr/>
        </p:nvSpPr>
        <p:spPr>
          <a:xfrm>
            <a:off x="4638098"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6" name="Rectangle 15"/>
          <p:cNvSpPr/>
          <p:nvPr/>
        </p:nvSpPr>
        <p:spPr>
          <a:xfrm>
            <a:off x="5974178"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7" name="Rectangle 16"/>
          <p:cNvSpPr/>
          <p:nvPr/>
        </p:nvSpPr>
        <p:spPr>
          <a:xfrm>
            <a:off x="7310259" y="4620262"/>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19" name="Rectangle 18"/>
          <p:cNvSpPr/>
          <p:nvPr/>
        </p:nvSpPr>
        <p:spPr>
          <a:xfrm>
            <a:off x="629858"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0" name="Rectangle 19"/>
          <p:cNvSpPr/>
          <p:nvPr/>
        </p:nvSpPr>
        <p:spPr>
          <a:xfrm>
            <a:off x="1965938"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1" name="Rectangle 20"/>
          <p:cNvSpPr/>
          <p:nvPr/>
        </p:nvSpPr>
        <p:spPr>
          <a:xfrm>
            <a:off x="3302018"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2" name="Rectangle 21"/>
          <p:cNvSpPr/>
          <p:nvPr/>
        </p:nvSpPr>
        <p:spPr>
          <a:xfrm>
            <a:off x="4638098"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3" name="Rectangle 22"/>
          <p:cNvSpPr/>
          <p:nvPr/>
        </p:nvSpPr>
        <p:spPr>
          <a:xfrm>
            <a:off x="5974178"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4" name="Rectangle 23"/>
          <p:cNvSpPr/>
          <p:nvPr/>
        </p:nvSpPr>
        <p:spPr>
          <a:xfrm>
            <a:off x="7310259" y="5306676"/>
            <a:ext cx="1203883" cy="548447"/>
          </a:xfrm>
          <a:prstGeom prst="rect">
            <a:avLst/>
          </a:prstGeom>
          <a:solidFill>
            <a:schemeClr val="accent3"/>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600" dirty="0">
                <a:solidFill>
                  <a:schemeClr val="bg2"/>
                </a:solidFill>
              </a:rPr>
              <a:t>CU</a:t>
            </a:r>
          </a:p>
        </p:txBody>
      </p:sp>
      <p:sp>
        <p:nvSpPr>
          <p:cNvPr id="26" name="Rectangle 25"/>
          <p:cNvSpPr/>
          <p:nvPr/>
        </p:nvSpPr>
        <p:spPr>
          <a:xfrm>
            <a:off x="629858" y="5975562"/>
            <a:ext cx="7884284" cy="484386"/>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rPr>
              <a:t>L2 Cache</a:t>
            </a:r>
          </a:p>
        </p:txBody>
      </p:sp>
      <p:sp>
        <p:nvSpPr>
          <p:cNvPr id="10" name="Footer Placeholder 9">
            <a:extLst>
              <a:ext uri="{FF2B5EF4-FFF2-40B4-BE49-F238E27FC236}">
                <a16:creationId xmlns="" xmlns:a16="http://schemas.microsoft.com/office/drawing/2014/main" id="{AA12ED4A-3F83-4F8D-9D66-E227C171A73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6949409"/>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radeon-hd-7970.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7932" y="130096"/>
            <a:ext cx="6688137" cy="6609369"/>
          </a:xfrm>
          <a:prstGeom prst="rect">
            <a:avLst/>
          </a:prstGeom>
        </p:spPr>
      </p:pic>
      <p:sp>
        <p:nvSpPr>
          <p:cNvPr id="27" name="TextBox 26"/>
          <p:cNvSpPr txBox="1"/>
          <p:nvPr/>
        </p:nvSpPr>
        <p:spPr>
          <a:xfrm>
            <a:off x="3691467" y="93196"/>
            <a:ext cx="4916731"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p>
            <a:r>
              <a:rPr lang="en-US" sz="1100" dirty="0">
                <a:solidFill>
                  <a:srgbClr val="333333"/>
                </a:solidFill>
                <a:latin typeface="Consolas"/>
                <a:cs typeface="Consolas"/>
              </a:rPr>
              <a:t>https://</a:t>
            </a:r>
            <a:r>
              <a:rPr lang="en-US" sz="1100" dirty="0" err="1">
                <a:solidFill>
                  <a:srgbClr val="333333"/>
                </a:solidFill>
                <a:latin typeface="Consolas"/>
                <a:cs typeface="Consolas"/>
              </a:rPr>
              <a:t>www.amd.com</a:t>
            </a:r>
            <a:r>
              <a:rPr lang="en-US" sz="1100" dirty="0">
                <a:solidFill>
                  <a:srgbClr val="333333"/>
                </a:solidFill>
                <a:latin typeface="Consolas"/>
                <a:cs typeface="Consolas"/>
              </a:rPr>
              <a:t>/Documents/</a:t>
            </a:r>
            <a:r>
              <a:rPr lang="en-US" sz="1100" dirty="0" err="1">
                <a:solidFill>
                  <a:srgbClr val="333333"/>
                </a:solidFill>
                <a:latin typeface="Consolas"/>
                <a:cs typeface="Consolas"/>
              </a:rPr>
              <a:t>GCN_Architecture_whitepaper.pdf</a:t>
            </a:r>
            <a:endParaRPr lang="en-US" sz="1100" dirty="0">
              <a:solidFill>
                <a:srgbClr val="333333"/>
              </a:solidFill>
              <a:latin typeface="Consolas"/>
              <a:cs typeface="Consolas"/>
            </a:endParaRPr>
          </a:p>
        </p:txBody>
      </p:sp>
      <p:sp>
        <p:nvSpPr>
          <p:cNvPr id="2" name="Footer Placeholder 1">
            <a:extLst>
              <a:ext uri="{FF2B5EF4-FFF2-40B4-BE49-F238E27FC236}">
                <a16:creationId xmlns="" xmlns:a16="http://schemas.microsoft.com/office/drawing/2014/main" id="{47E45B3F-A9B6-4E60-B4B4-C467F3CC71D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36536289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a:xfrm>
            <a:off x="779463" y="1608668"/>
            <a:ext cx="7583488" cy="4517496"/>
          </a:xfrm>
        </p:spPr>
        <p:txBody>
          <a:bodyPr/>
          <a:lstStyle/>
          <a:p>
            <a:r>
              <a:rPr lang="en-US" dirty="0"/>
              <a:t>Branches: Execute </a:t>
            </a:r>
            <a:r>
              <a:rPr lang="en-US" b="1" i="1" dirty="0"/>
              <a:t>both</a:t>
            </a:r>
            <a:r>
              <a:rPr lang="en-US" dirty="0"/>
              <a:t> the if and the else!</a:t>
            </a:r>
          </a:p>
          <a:p>
            <a:pPr lvl="1"/>
            <a:r>
              <a:rPr lang="en-US" dirty="0"/>
              <a:t>Use 16×32-bit </a:t>
            </a:r>
            <a:r>
              <a:rPr lang="en-US" i="1" dirty="0"/>
              <a:t>mask</a:t>
            </a:r>
            <a:r>
              <a:rPr lang="en-US" dirty="0"/>
              <a:t> to </a:t>
            </a:r>
            <a:r>
              <a:rPr lang="en-US" b="1" dirty="0"/>
              <a:t>select</a:t>
            </a:r>
            <a:r>
              <a:rPr lang="en-US" dirty="0"/>
              <a:t> results conditionally</a:t>
            </a:r>
          </a:p>
        </p:txBody>
      </p:sp>
      <p:pic>
        <p:nvPicPr>
          <p:cNvPr id="4" name="Picture 3" descr="gpu-branches.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0950" y="2793349"/>
            <a:ext cx="6642100" cy="4064652"/>
          </a:xfrm>
          <a:prstGeom prst="rect">
            <a:avLst/>
          </a:prstGeom>
        </p:spPr>
      </p:pic>
      <p:sp>
        <p:nvSpPr>
          <p:cNvPr id="5" name="TextBox 4"/>
          <p:cNvSpPr txBox="1"/>
          <p:nvPr/>
        </p:nvSpPr>
        <p:spPr>
          <a:xfrm>
            <a:off x="4241787" y="2616775"/>
            <a:ext cx="4455066" cy="261610"/>
          </a:xfrm>
          <a:prstGeom prst="rect">
            <a:avLst/>
          </a:prstGeom>
          <a:solidFill>
            <a:schemeClr val="tx1">
              <a:lumMod val="75000"/>
            </a:schemeClr>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a:t>
            </a:r>
            <a:r>
              <a:rPr lang="en-US" dirty="0" err="1"/>
              <a:t>haifux.org</a:t>
            </a:r>
            <a:r>
              <a:rPr lang="en-US" dirty="0"/>
              <a:t>/lectures/267/Introduction-to-</a:t>
            </a:r>
            <a:r>
              <a:rPr lang="en-US" dirty="0" err="1"/>
              <a:t>GPUs.pdf</a:t>
            </a:r>
            <a:endParaRPr lang="en-US" dirty="0"/>
          </a:p>
        </p:txBody>
      </p:sp>
      <p:sp>
        <p:nvSpPr>
          <p:cNvPr id="6" name="Footer Placeholder 5">
            <a:extLst>
              <a:ext uri="{FF2B5EF4-FFF2-40B4-BE49-F238E27FC236}">
                <a16:creationId xmlns="" xmlns:a16="http://schemas.microsoft.com/office/drawing/2014/main" id="{49A645B7-65B5-4303-85FD-26185D0898B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0333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Programming Models</a:t>
            </a:r>
          </a:p>
        </p:txBody>
      </p:sp>
      <p:sp>
        <p:nvSpPr>
          <p:cNvPr id="3" name="Content Placeholder 2"/>
          <p:cNvSpPr>
            <a:spLocks noGrp="1"/>
          </p:cNvSpPr>
          <p:nvPr>
            <p:ph idx="1"/>
          </p:nvPr>
        </p:nvSpPr>
        <p:spPr/>
        <p:txBody>
          <a:bodyPr>
            <a:normAutofit fontScale="92500" lnSpcReduction="10000"/>
          </a:bodyPr>
          <a:lstStyle/>
          <a:p>
            <a:r>
              <a:rPr lang="en-US" dirty="0"/>
              <a:t>How do we program a GPU?</a:t>
            </a:r>
          </a:p>
          <a:p>
            <a:pPr lvl="1"/>
            <a:r>
              <a:rPr lang="en-US" dirty="0"/>
              <a:t>Write </a:t>
            </a:r>
            <a:r>
              <a:rPr lang="en-US" b="1" dirty="0"/>
              <a:t>geometry</a:t>
            </a:r>
            <a:r>
              <a:rPr lang="en-US" dirty="0"/>
              <a:t>, </a:t>
            </a:r>
            <a:r>
              <a:rPr lang="en-US" b="1" dirty="0"/>
              <a:t>vertex</a:t>
            </a:r>
            <a:r>
              <a:rPr lang="en-US" dirty="0"/>
              <a:t>, </a:t>
            </a:r>
            <a:r>
              <a:rPr lang="en-US" b="1" dirty="0"/>
              <a:t>pixel </a:t>
            </a:r>
            <a:r>
              <a:rPr lang="en-US" b="1" dirty="0" err="1"/>
              <a:t>shaders</a:t>
            </a:r>
            <a:r>
              <a:rPr lang="en-US" b="1" dirty="0"/>
              <a:t> </a:t>
            </a:r>
            <a:r>
              <a:rPr lang="en-US" dirty="0"/>
              <a:t>(for graphics), or</a:t>
            </a:r>
          </a:p>
          <a:p>
            <a:pPr lvl="1"/>
            <a:r>
              <a:rPr lang="en-US" dirty="0"/>
              <a:t>Write </a:t>
            </a:r>
            <a:r>
              <a:rPr lang="en-US" b="1" dirty="0"/>
              <a:t>compute </a:t>
            </a:r>
            <a:r>
              <a:rPr lang="en-US" b="1" dirty="0" err="1"/>
              <a:t>shaders</a:t>
            </a:r>
            <a:r>
              <a:rPr lang="en-US" b="1" dirty="0"/>
              <a:t> </a:t>
            </a:r>
            <a:r>
              <a:rPr lang="en-US" dirty="0"/>
              <a:t>(GPGPU)</a:t>
            </a:r>
          </a:p>
          <a:p>
            <a:r>
              <a:rPr lang="en-US" dirty="0"/>
              <a:t>Loops that perform a single, </a:t>
            </a:r>
            <a:r>
              <a:rPr lang="en-US" i="1" dirty="0"/>
              <a:t>relatively</a:t>
            </a:r>
            <a:r>
              <a:rPr lang="en-US" dirty="0"/>
              <a:t> simple operation on a </a:t>
            </a:r>
            <a:r>
              <a:rPr lang="en-US" b="1" dirty="0"/>
              <a:t>large quantity of data</a:t>
            </a:r>
            <a:r>
              <a:rPr lang="en-US" dirty="0"/>
              <a:t> are suitable for GPGPU</a:t>
            </a:r>
          </a:p>
          <a:p>
            <a:pPr lvl="1"/>
            <a:r>
              <a:rPr lang="en-US" dirty="0"/>
              <a:t>Consider a loop that iterates over and processes </a:t>
            </a:r>
            <a:r>
              <a:rPr lang="en-US" b="1" i="1" dirty="0"/>
              <a:t>N</a:t>
            </a:r>
            <a:r>
              <a:rPr lang="en-US" b="1" dirty="0"/>
              <a:t> data items</a:t>
            </a:r>
          </a:p>
          <a:p>
            <a:r>
              <a:rPr lang="en-US" dirty="0"/>
              <a:t>Typical workflow:</a:t>
            </a:r>
          </a:p>
          <a:p>
            <a:pPr lvl="1"/>
            <a:r>
              <a:rPr lang="en-US" dirty="0"/>
              <a:t>Write the loop for CPU, test, get it working</a:t>
            </a:r>
          </a:p>
          <a:p>
            <a:pPr lvl="1"/>
            <a:r>
              <a:rPr lang="en-US" dirty="0"/>
              <a:t>Convert the </a:t>
            </a:r>
            <a:r>
              <a:rPr lang="en-US" b="1" dirty="0"/>
              <a:t>body</a:t>
            </a:r>
            <a:r>
              <a:rPr lang="en-US" dirty="0"/>
              <a:t> of the loop into a GPU </a:t>
            </a:r>
            <a:r>
              <a:rPr lang="en-US" b="1" dirty="0"/>
              <a:t>kernel</a:t>
            </a:r>
          </a:p>
          <a:p>
            <a:pPr lvl="1"/>
            <a:r>
              <a:rPr lang="en-US" dirty="0"/>
              <a:t>GPU will run the loop body </a:t>
            </a:r>
            <a:r>
              <a:rPr lang="en-US" i="1" dirty="0"/>
              <a:t>N</a:t>
            </a:r>
            <a:r>
              <a:rPr lang="en-US" dirty="0"/>
              <a:t> times, </a:t>
            </a:r>
            <a:r>
              <a:rPr lang="en-US" b="1" dirty="0"/>
              <a:t>in parallel</a:t>
            </a:r>
            <a:r>
              <a:rPr lang="en-US" dirty="0"/>
              <a:t>, across the </a:t>
            </a:r>
            <a:r>
              <a:rPr lang="en-US" b="1" dirty="0"/>
              <a:t>SIMD units </a:t>
            </a:r>
            <a:r>
              <a:rPr lang="en-US" dirty="0"/>
              <a:t>within one or more </a:t>
            </a:r>
            <a:r>
              <a:rPr lang="en-US" b="1" dirty="0"/>
              <a:t>CUs</a:t>
            </a:r>
          </a:p>
          <a:p>
            <a:pPr lvl="1"/>
            <a:endParaRPr lang="en-US" dirty="0"/>
          </a:p>
        </p:txBody>
      </p:sp>
      <p:sp>
        <p:nvSpPr>
          <p:cNvPr id="4" name="Footer Placeholder 3">
            <a:extLst>
              <a:ext uri="{FF2B5EF4-FFF2-40B4-BE49-F238E27FC236}">
                <a16:creationId xmlns="" xmlns:a16="http://schemas.microsoft.com/office/drawing/2014/main" id="{0F5B0FD4-4277-4906-A5B1-0577DF60BDA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69579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316" y="2582720"/>
            <a:ext cx="8149381" cy="4089302"/>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endParaRPr>
          </a:p>
        </p:txBody>
      </p:sp>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a:xfrm>
            <a:off x="779463" y="1636360"/>
            <a:ext cx="7583488" cy="4297363"/>
          </a:xfrm>
        </p:spPr>
        <p:txBody>
          <a:bodyPr/>
          <a:lstStyle/>
          <a:p>
            <a:r>
              <a:rPr lang="en-US" dirty="0"/>
              <a:t>Caches work by dividing main memory into </a:t>
            </a:r>
            <a:r>
              <a:rPr lang="en-US" b="1" dirty="0"/>
              <a:t>lines</a:t>
            </a:r>
          </a:p>
          <a:p>
            <a:pPr lvl="1"/>
            <a:r>
              <a:rPr lang="en-US" dirty="0"/>
              <a:t>64- or 128-byte lines are typical</a:t>
            </a:r>
          </a:p>
        </p:txBody>
      </p:sp>
      <p:pic>
        <p:nvPicPr>
          <p:cNvPr id="4" name="Picture 3" descr="fig-cache-to-main-mapp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3" y="2678939"/>
            <a:ext cx="7967174" cy="3837709"/>
          </a:xfrm>
          <a:prstGeom prst="rect">
            <a:avLst/>
          </a:prstGeom>
        </p:spPr>
      </p:pic>
      <p:sp>
        <p:nvSpPr>
          <p:cNvPr id="6" name="Footer Placeholder 5">
            <a:extLst>
              <a:ext uri="{FF2B5EF4-FFF2-40B4-BE49-F238E27FC236}">
                <a16:creationId xmlns="" xmlns:a16="http://schemas.microsoft.com/office/drawing/2014/main" id="{864C6C0D-2241-438C-9703-F5A1F2F20C2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8385119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Programming Models</a:t>
            </a:r>
          </a:p>
        </p:txBody>
      </p:sp>
      <p:sp>
        <p:nvSpPr>
          <p:cNvPr id="3" name="Content Placeholder 2"/>
          <p:cNvSpPr>
            <a:spLocks noGrp="1"/>
          </p:cNvSpPr>
          <p:nvPr>
            <p:ph idx="1"/>
          </p:nvPr>
        </p:nvSpPr>
        <p:spPr/>
        <p:txBody>
          <a:bodyPr>
            <a:normAutofit/>
          </a:bodyPr>
          <a:lstStyle/>
          <a:p>
            <a:r>
              <a:rPr lang="en-US" dirty="0"/>
              <a:t>Programmer writes “single-threaded” </a:t>
            </a:r>
            <a:r>
              <a:rPr lang="en-US" b="1" dirty="0"/>
              <a:t>kernel</a:t>
            </a:r>
            <a:r>
              <a:rPr lang="en-US" dirty="0"/>
              <a:t>, kicks it off for execution on the GPU</a:t>
            </a:r>
          </a:p>
          <a:p>
            <a:r>
              <a:rPr lang="en-US" dirty="0"/>
              <a:t>Single-threaded kernel is </a:t>
            </a:r>
            <a:r>
              <a:rPr lang="en-US" b="1" dirty="0"/>
              <a:t>vectorized</a:t>
            </a:r>
            <a:r>
              <a:rPr lang="en-US" dirty="0"/>
              <a:t> by compiler/GPU so it can be run in parallel on the SIMDs within a CU</a:t>
            </a:r>
          </a:p>
          <a:p>
            <a:pPr lvl="1"/>
            <a:r>
              <a:rPr lang="en-US" dirty="0"/>
              <a:t>Each “lane” is called a </a:t>
            </a:r>
            <a:r>
              <a:rPr lang="en-US" b="1" dirty="0"/>
              <a:t>thread</a:t>
            </a:r>
          </a:p>
          <a:p>
            <a:pPr lvl="1"/>
            <a:r>
              <a:rPr lang="en-US" dirty="0"/>
              <a:t>A group of threads running on a SIMD is called a </a:t>
            </a:r>
            <a:r>
              <a:rPr lang="en-US" b="1" dirty="0" err="1"/>
              <a:t>wavefront</a:t>
            </a:r>
            <a:endParaRPr lang="en-US" b="1" dirty="0"/>
          </a:p>
        </p:txBody>
      </p:sp>
      <p:sp>
        <p:nvSpPr>
          <p:cNvPr id="4" name="Footer Placeholder 3">
            <a:extLst>
              <a:ext uri="{FF2B5EF4-FFF2-40B4-BE49-F238E27FC236}">
                <a16:creationId xmlns="" xmlns:a16="http://schemas.microsoft.com/office/drawing/2014/main" id="{BAD73A04-86E0-4686-85B2-323BECB6623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2986415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59D744-AD5E-4472-9E3D-D797902F4A54}"/>
              </a:ext>
            </a:extLst>
          </p:cNvPr>
          <p:cNvSpPr>
            <a:spLocks noGrp="1"/>
          </p:cNvSpPr>
          <p:nvPr>
            <p:ph type="title"/>
          </p:nvPr>
        </p:nvSpPr>
        <p:spPr/>
        <p:txBody>
          <a:bodyPr/>
          <a:lstStyle/>
          <a:p>
            <a:r>
              <a:rPr lang="en-US" dirty="0"/>
              <a:t>GPU Programming Models</a:t>
            </a:r>
          </a:p>
        </p:txBody>
      </p:sp>
      <p:sp>
        <p:nvSpPr>
          <p:cNvPr id="4" name="Content Placeholder 2">
            <a:extLst>
              <a:ext uri="{FF2B5EF4-FFF2-40B4-BE49-F238E27FC236}">
                <a16:creationId xmlns="" xmlns:a16="http://schemas.microsoft.com/office/drawing/2014/main" id="{131F26EC-A88C-48AB-A517-85FA86D32DF4}"/>
              </a:ext>
            </a:extLst>
          </p:cNvPr>
          <p:cNvSpPr txBox="1">
            <a:spLocks/>
          </p:cNvSpPr>
          <p:nvPr/>
        </p:nvSpPr>
        <p:spPr>
          <a:xfrm>
            <a:off x="1705509" y="2277622"/>
            <a:ext cx="5830562" cy="1455071"/>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b="1" dirty="0">
                <a:latin typeface="Consolas"/>
                <a:cs typeface="Consolas"/>
              </a:rPr>
              <a:t>// CPU version</a:t>
            </a:r>
            <a:r>
              <a:rPr lang="en-US" sz="1600" dirty="0">
                <a:latin typeface="Consolas"/>
                <a:cs typeface="Consolas"/>
              </a:rPr>
              <a:t/>
            </a:r>
            <a:br>
              <a:rPr lang="en-US" sz="1600" dirty="0">
                <a:latin typeface="Consolas"/>
                <a:cs typeface="Consolas"/>
              </a:rPr>
            </a:br>
            <a:r>
              <a:rPr lang="en-US" sz="1600" dirty="0">
                <a:latin typeface="Consolas"/>
                <a:cs typeface="Consolas"/>
              </a:rPr>
              <a:t>for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0; </a:t>
            </a:r>
            <a:r>
              <a:rPr lang="en-US" sz="1600" dirty="0" err="1">
                <a:latin typeface="Consolas"/>
                <a:cs typeface="Consolas"/>
              </a:rPr>
              <a:t>i</a:t>
            </a:r>
            <a:r>
              <a:rPr lang="en-US" sz="1600" dirty="0">
                <a:latin typeface="Consolas"/>
                <a:cs typeface="Consolas"/>
              </a:rPr>
              <a:t> &lt; N; ++</a:t>
            </a:r>
            <a:r>
              <a:rPr lang="en-US" sz="1600" dirty="0" err="1">
                <a:latin typeface="Consolas"/>
                <a:cs typeface="Consolas"/>
              </a:rPr>
              <a:t>i</a:t>
            </a:r>
            <a:r>
              <a:rPr lang="en-US" sz="1600" dirty="0">
                <a:latin typeface="Consolas"/>
                <a:cs typeface="Consolas"/>
              </a:rPr>
              <a:t>)</a:t>
            </a:r>
          </a:p>
          <a:p>
            <a:pPr marL="0" indent="0">
              <a:spcBef>
                <a:spcPts val="0"/>
              </a:spcBef>
              <a:buNone/>
            </a:pPr>
            <a:r>
              <a:rPr lang="en-US" sz="1600" dirty="0">
                <a:latin typeface="Consolas"/>
                <a:cs typeface="Consolas"/>
              </a:rPr>
              <a:t>{</a:t>
            </a:r>
          </a:p>
          <a:p>
            <a:pPr marL="0" indent="0">
              <a:spcBef>
                <a:spcPts val="0"/>
              </a:spcBef>
              <a:buNone/>
            </a:pPr>
            <a:r>
              <a:rPr lang="en-US" sz="1600" dirty="0">
                <a:latin typeface="Consolas"/>
                <a:cs typeface="Consolas"/>
              </a:rPr>
              <a:t>    result[</a:t>
            </a:r>
            <a:r>
              <a:rPr lang="en-US" sz="1600" dirty="0" err="1">
                <a:latin typeface="Consolas"/>
                <a:cs typeface="Consolas"/>
              </a:rPr>
              <a:t>i</a:t>
            </a:r>
            <a:r>
              <a:rPr lang="en-US" sz="1600" dirty="0">
                <a:latin typeface="Consolas"/>
                <a:cs typeface="Consolas"/>
              </a:rPr>
              <a:t>] = </a:t>
            </a:r>
            <a:r>
              <a:rPr lang="en-US" sz="1600" b="1" dirty="0">
                <a:latin typeface="Consolas"/>
                <a:cs typeface="Consolas"/>
              </a:rPr>
              <a:t>Process</a:t>
            </a:r>
            <a:r>
              <a:rPr lang="en-US" sz="1600" dirty="0">
                <a:latin typeface="Consolas"/>
                <a:cs typeface="Consolas"/>
              </a:rPr>
              <a:t>(</a:t>
            </a:r>
            <a:r>
              <a:rPr lang="en-US" sz="1600" dirty="0" err="1">
                <a:latin typeface="Consolas"/>
                <a:cs typeface="Consolas"/>
              </a:rPr>
              <a:t>dataA</a:t>
            </a:r>
            <a:r>
              <a:rPr lang="en-US" sz="1600" dirty="0">
                <a:latin typeface="Consolas"/>
                <a:cs typeface="Consolas"/>
              </a:rPr>
              <a:t>[</a:t>
            </a:r>
            <a:r>
              <a:rPr lang="en-US" sz="1600" dirty="0" err="1">
                <a:latin typeface="Consolas"/>
                <a:cs typeface="Consolas"/>
              </a:rPr>
              <a:t>i</a:t>
            </a:r>
            <a:r>
              <a:rPr lang="en-US" sz="1600" dirty="0">
                <a:latin typeface="Consolas"/>
                <a:cs typeface="Consolas"/>
              </a:rPr>
              <a:t>], </a:t>
            </a:r>
            <a:r>
              <a:rPr lang="en-US" sz="1600" dirty="0" err="1">
                <a:latin typeface="Consolas"/>
                <a:cs typeface="Consolas"/>
              </a:rPr>
              <a:t>dataB</a:t>
            </a:r>
            <a:r>
              <a:rPr lang="en-US" sz="1600" dirty="0">
                <a:latin typeface="Consolas"/>
                <a:cs typeface="Consolas"/>
              </a:rPr>
              <a:t>[</a:t>
            </a:r>
            <a:r>
              <a:rPr lang="en-US" sz="1600" dirty="0" err="1">
                <a:latin typeface="Consolas"/>
                <a:cs typeface="Consolas"/>
              </a:rPr>
              <a:t>i</a:t>
            </a: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Rectangle 4">
            <a:extLst>
              <a:ext uri="{FF2B5EF4-FFF2-40B4-BE49-F238E27FC236}">
                <a16:creationId xmlns="" xmlns:a16="http://schemas.microsoft.com/office/drawing/2014/main" id="{6E430A50-F5EC-47B9-B8FB-47DDBAB15BA4}"/>
              </a:ext>
            </a:extLst>
          </p:cNvPr>
          <p:cNvSpPr/>
          <p:nvPr/>
        </p:nvSpPr>
        <p:spPr>
          <a:xfrm>
            <a:off x="949739"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latin typeface="Consolas" panose="020B0609020204030204" pitchFamily="49" charset="0"/>
              </a:rPr>
              <a:t>data[0]</a:t>
            </a:r>
          </a:p>
        </p:txBody>
      </p:sp>
      <p:sp>
        <p:nvSpPr>
          <p:cNvPr id="6" name="Rectangle 5">
            <a:extLst>
              <a:ext uri="{FF2B5EF4-FFF2-40B4-BE49-F238E27FC236}">
                <a16:creationId xmlns="" xmlns:a16="http://schemas.microsoft.com/office/drawing/2014/main" id="{4DB6718B-F079-43F6-AE0F-46EA97B682F8}"/>
              </a:ext>
            </a:extLst>
          </p:cNvPr>
          <p:cNvSpPr/>
          <p:nvPr/>
        </p:nvSpPr>
        <p:spPr>
          <a:xfrm>
            <a:off x="1815548"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latin typeface="Consolas" panose="020B0609020204030204" pitchFamily="49" charset="0"/>
              </a:rPr>
              <a:t>data[1]</a:t>
            </a:r>
          </a:p>
        </p:txBody>
      </p:sp>
      <p:sp>
        <p:nvSpPr>
          <p:cNvPr id="7" name="Rectangle 6">
            <a:extLst>
              <a:ext uri="{FF2B5EF4-FFF2-40B4-BE49-F238E27FC236}">
                <a16:creationId xmlns="" xmlns:a16="http://schemas.microsoft.com/office/drawing/2014/main" id="{B2A57762-F7CA-4CF5-8DAD-018C408A8B33}"/>
              </a:ext>
            </a:extLst>
          </p:cNvPr>
          <p:cNvSpPr/>
          <p:nvPr/>
        </p:nvSpPr>
        <p:spPr>
          <a:xfrm>
            <a:off x="2681357"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latin typeface="Consolas" panose="020B0609020204030204" pitchFamily="49" charset="0"/>
              </a:rPr>
              <a:t>data[2]</a:t>
            </a:r>
          </a:p>
        </p:txBody>
      </p:sp>
      <p:sp>
        <p:nvSpPr>
          <p:cNvPr id="8" name="Rectangle 7">
            <a:extLst>
              <a:ext uri="{FF2B5EF4-FFF2-40B4-BE49-F238E27FC236}">
                <a16:creationId xmlns="" xmlns:a16="http://schemas.microsoft.com/office/drawing/2014/main" id="{7D76C84A-D0E0-4F86-BAD1-F9D0DBE4A7C0}"/>
              </a:ext>
            </a:extLst>
          </p:cNvPr>
          <p:cNvSpPr/>
          <p:nvPr/>
        </p:nvSpPr>
        <p:spPr>
          <a:xfrm>
            <a:off x="3547166"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9" name="Rectangle 8">
            <a:extLst>
              <a:ext uri="{FF2B5EF4-FFF2-40B4-BE49-F238E27FC236}">
                <a16:creationId xmlns="" xmlns:a16="http://schemas.microsoft.com/office/drawing/2014/main" id="{31028631-65E9-4809-8145-E7F25A867673}"/>
              </a:ext>
            </a:extLst>
          </p:cNvPr>
          <p:cNvSpPr/>
          <p:nvPr/>
        </p:nvSpPr>
        <p:spPr>
          <a:xfrm>
            <a:off x="4412975"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10" name="Rectangle 9">
            <a:extLst>
              <a:ext uri="{FF2B5EF4-FFF2-40B4-BE49-F238E27FC236}">
                <a16:creationId xmlns="" xmlns:a16="http://schemas.microsoft.com/office/drawing/2014/main" id="{25776ACD-232F-4CFB-AB06-A5B88A89FE12}"/>
              </a:ext>
            </a:extLst>
          </p:cNvPr>
          <p:cNvSpPr/>
          <p:nvPr/>
        </p:nvSpPr>
        <p:spPr>
          <a:xfrm>
            <a:off x="5278784"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11" name="Rectangle 10">
            <a:extLst>
              <a:ext uri="{FF2B5EF4-FFF2-40B4-BE49-F238E27FC236}">
                <a16:creationId xmlns="" xmlns:a16="http://schemas.microsoft.com/office/drawing/2014/main" id="{B8043C32-F8BA-4E32-AEF7-167C402C314B}"/>
              </a:ext>
            </a:extLst>
          </p:cNvPr>
          <p:cNvSpPr/>
          <p:nvPr/>
        </p:nvSpPr>
        <p:spPr>
          <a:xfrm>
            <a:off x="6144593"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12" name="Rectangle 11">
            <a:extLst>
              <a:ext uri="{FF2B5EF4-FFF2-40B4-BE49-F238E27FC236}">
                <a16:creationId xmlns="" xmlns:a16="http://schemas.microsoft.com/office/drawing/2014/main" id="{9889F398-A2AB-4931-B80F-93B3C143BDEB}"/>
              </a:ext>
            </a:extLst>
          </p:cNvPr>
          <p:cNvSpPr/>
          <p:nvPr/>
        </p:nvSpPr>
        <p:spPr>
          <a:xfrm>
            <a:off x="7010402" y="4227438"/>
            <a:ext cx="865809"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13" name="TextBox 12">
            <a:extLst>
              <a:ext uri="{FF2B5EF4-FFF2-40B4-BE49-F238E27FC236}">
                <a16:creationId xmlns="" xmlns:a16="http://schemas.microsoft.com/office/drawing/2014/main" id="{1B08BA12-5E76-492A-810E-CA55ECF6D9EF}"/>
              </a:ext>
            </a:extLst>
          </p:cNvPr>
          <p:cNvSpPr txBox="1"/>
          <p:nvPr/>
        </p:nvSpPr>
        <p:spPr>
          <a:xfrm>
            <a:off x="7991061" y="4083872"/>
            <a:ext cx="492443" cy="461665"/>
          </a:xfrm>
          <a:prstGeom prst="rect">
            <a:avLst/>
          </a:prstGeom>
          <a:noFill/>
        </p:spPr>
        <p:txBody>
          <a:bodyPr wrap="none" rtlCol="0">
            <a:spAutoFit/>
          </a:bodyPr>
          <a:lstStyle/>
          <a:p>
            <a:r>
              <a:rPr lang="en-US" sz="2400" b="1" dirty="0">
                <a:solidFill>
                  <a:schemeClr val="bg2"/>
                </a:solidFill>
              </a:rPr>
              <a:t>…</a:t>
            </a:r>
          </a:p>
        </p:txBody>
      </p:sp>
      <p:sp>
        <p:nvSpPr>
          <p:cNvPr id="14" name="Arrow: Right 13">
            <a:extLst>
              <a:ext uri="{FF2B5EF4-FFF2-40B4-BE49-F238E27FC236}">
                <a16:creationId xmlns="" xmlns:a16="http://schemas.microsoft.com/office/drawing/2014/main" id="{06D868F8-953D-4915-BE14-80704BC2BF00}"/>
              </a:ext>
            </a:extLst>
          </p:cNvPr>
          <p:cNvSpPr/>
          <p:nvPr/>
        </p:nvSpPr>
        <p:spPr>
          <a:xfrm rot="16200000">
            <a:off x="1210365" y="4779615"/>
            <a:ext cx="415235" cy="300383"/>
          </a:xfrm>
          <a:prstGeom prst="rightArrow">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8" name="Arrow: Right 17">
            <a:extLst>
              <a:ext uri="{FF2B5EF4-FFF2-40B4-BE49-F238E27FC236}">
                <a16:creationId xmlns="" xmlns:a16="http://schemas.microsoft.com/office/drawing/2014/main" id="{F8F4768D-6642-465A-BE15-94CB1766B678}"/>
              </a:ext>
            </a:extLst>
          </p:cNvPr>
          <p:cNvSpPr/>
          <p:nvPr/>
        </p:nvSpPr>
        <p:spPr>
          <a:xfrm rot="16200000">
            <a:off x="2040834" y="4779615"/>
            <a:ext cx="415235" cy="300383"/>
          </a:xfrm>
          <a:prstGeom prst="rightArrow">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9" name="Arrow: Right 18">
            <a:extLst>
              <a:ext uri="{FF2B5EF4-FFF2-40B4-BE49-F238E27FC236}">
                <a16:creationId xmlns="" xmlns:a16="http://schemas.microsoft.com/office/drawing/2014/main" id="{2E89559F-BCC7-4D60-BC26-315683A2584A}"/>
              </a:ext>
            </a:extLst>
          </p:cNvPr>
          <p:cNvSpPr/>
          <p:nvPr/>
        </p:nvSpPr>
        <p:spPr>
          <a:xfrm rot="16200000">
            <a:off x="2906643" y="4779614"/>
            <a:ext cx="415235" cy="300383"/>
          </a:xfrm>
          <a:prstGeom prst="rightArrow">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 name="Footer Placeholder 2">
            <a:extLst>
              <a:ext uri="{FF2B5EF4-FFF2-40B4-BE49-F238E27FC236}">
                <a16:creationId xmlns="" xmlns:a16="http://schemas.microsoft.com/office/drawing/2014/main" id="{5EC730B6-C461-46B1-8483-8804685E6D5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2751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11022E-16 L 0.09046 0.00023 " pathEditMode="relative" rAng="0" ptsTypes="AA">
                                      <p:cBhvr>
                                        <p:cTn id="6" dur="500" fill="hold"/>
                                        <p:tgtEl>
                                          <p:spTgt spid="14"/>
                                        </p:tgtEl>
                                        <p:attrNameLst>
                                          <p:attrName>ppt_x</p:attrName>
                                          <p:attrName>ppt_y</p:attrName>
                                        </p:attrNameLst>
                                      </p:cBhvr>
                                      <p:rCtr x="4514" y="0"/>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3.33333E-6 1.11022E-16 L 0.09045 0.00023 " pathEditMode="relative" rAng="0" ptsTypes="AA">
                                      <p:cBhvr>
                                        <p:cTn id="14" dur="500" fill="hold"/>
                                        <p:tgtEl>
                                          <p:spTgt spid="18"/>
                                        </p:tgtEl>
                                        <p:attrNameLst>
                                          <p:attrName>ppt_x</p:attrName>
                                          <p:attrName>ppt_y</p:attrName>
                                        </p:attrNameLst>
                                      </p:cBhvr>
                                      <p:rCtr x="4514"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5E-6 1.11022E-16 L 0.09046 0.00023 " pathEditMode="relative" rAng="0" ptsTypes="AA">
                                      <p:cBhvr>
                                        <p:cTn id="22" dur="500" fill="hold"/>
                                        <p:tgtEl>
                                          <p:spTgt spid="19"/>
                                        </p:tgtEl>
                                        <p:attrNameLst>
                                          <p:attrName>ppt_x</p:attrName>
                                          <p:attrName>ppt_y</p:attrName>
                                        </p:attrNameLst>
                                      </p:cBhvr>
                                      <p:rCtr x="45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P spid="18" grpId="2" animBg="1"/>
      <p:bldP spid="19" grpId="0" animBg="1"/>
      <p:bldP spid="19" grpId="1" animBg="1"/>
    </p:bld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59D744-AD5E-4472-9E3D-D797902F4A54}"/>
              </a:ext>
            </a:extLst>
          </p:cNvPr>
          <p:cNvSpPr>
            <a:spLocks noGrp="1"/>
          </p:cNvSpPr>
          <p:nvPr>
            <p:ph type="title"/>
          </p:nvPr>
        </p:nvSpPr>
        <p:spPr/>
        <p:txBody>
          <a:bodyPr/>
          <a:lstStyle/>
          <a:p>
            <a:r>
              <a:rPr lang="en-US" dirty="0"/>
              <a:t>GPU Programming Models</a:t>
            </a:r>
          </a:p>
        </p:txBody>
      </p:sp>
      <p:sp>
        <p:nvSpPr>
          <p:cNvPr id="4" name="Content Placeholder 2">
            <a:extLst>
              <a:ext uri="{FF2B5EF4-FFF2-40B4-BE49-F238E27FC236}">
                <a16:creationId xmlns="" xmlns:a16="http://schemas.microsoft.com/office/drawing/2014/main" id="{131F26EC-A88C-48AB-A517-85FA86D32DF4}"/>
              </a:ext>
            </a:extLst>
          </p:cNvPr>
          <p:cNvSpPr txBox="1">
            <a:spLocks/>
          </p:cNvSpPr>
          <p:nvPr/>
        </p:nvSpPr>
        <p:spPr>
          <a:xfrm>
            <a:off x="1478045" y="2125602"/>
            <a:ext cx="7177865" cy="182170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spcBef>
                <a:spcPts val="0"/>
              </a:spcBef>
              <a:buNone/>
            </a:pPr>
            <a:r>
              <a:rPr lang="en-US" sz="1600" b="1" dirty="0">
                <a:latin typeface="Consolas"/>
                <a:cs typeface="Consolas"/>
              </a:rPr>
              <a:t>// GPU version</a:t>
            </a:r>
            <a:r>
              <a:rPr lang="en-US" sz="1600" dirty="0">
                <a:latin typeface="Consolas"/>
                <a:cs typeface="Consolas"/>
              </a:rPr>
              <a:t/>
            </a:r>
            <a:br>
              <a:rPr lang="en-US" sz="1600" dirty="0">
                <a:latin typeface="Consolas"/>
                <a:cs typeface="Consolas"/>
              </a:rPr>
            </a:br>
            <a:r>
              <a:rPr lang="en-US" sz="1600" dirty="0">
                <a:latin typeface="Consolas"/>
                <a:cs typeface="Consolas"/>
              </a:rPr>
              <a:t>__kernel void </a:t>
            </a:r>
            <a:r>
              <a:rPr lang="en-US" sz="1600" dirty="0" err="1">
                <a:latin typeface="Consolas"/>
                <a:cs typeface="Consolas"/>
              </a:rPr>
              <a:t>ProcessKernel</a:t>
            </a:r>
            <a:r>
              <a:rPr lang="en-US" sz="1600" dirty="0">
                <a:latin typeface="Consolas"/>
                <a:cs typeface="Consolas"/>
              </a:rPr>
              <a:t>(</a:t>
            </a:r>
            <a:r>
              <a:rPr lang="en-US" sz="1600" dirty="0" err="1">
                <a:latin typeface="Consolas"/>
                <a:cs typeface="Consolas"/>
              </a:rPr>
              <a:t>DataA</a:t>
            </a:r>
            <a:r>
              <a:rPr lang="en-US" sz="1600" dirty="0">
                <a:latin typeface="Consolas"/>
                <a:cs typeface="Consolas"/>
              </a:rPr>
              <a:t>* </a:t>
            </a:r>
            <a:r>
              <a:rPr lang="en-US" sz="1600" dirty="0" err="1">
                <a:latin typeface="Consolas"/>
                <a:cs typeface="Consolas"/>
              </a:rPr>
              <a:t>dataA</a:t>
            </a:r>
            <a:r>
              <a:rPr lang="en-US" sz="1600" dirty="0">
                <a:latin typeface="Consolas"/>
                <a:cs typeface="Consolas"/>
              </a:rPr>
              <a:t>, </a:t>
            </a:r>
            <a:r>
              <a:rPr lang="en-US" sz="1600" dirty="0" err="1">
                <a:latin typeface="Consolas"/>
                <a:cs typeface="Consolas"/>
              </a:rPr>
              <a:t>DataB</a:t>
            </a:r>
            <a:r>
              <a:rPr lang="en-US" sz="1600" dirty="0">
                <a:latin typeface="Consolas"/>
                <a:cs typeface="Consolas"/>
              </a:rPr>
              <a:t>* </a:t>
            </a:r>
            <a:r>
              <a:rPr lang="en-US" sz="1600" dirty="0" err="1">
                <a:latin typeface="Consolas"/>
                <a:cs typeface="Consolas"/>
              </a:rPr>
              <a:t>dataB</a:t>
            </a:r>
            <a:r>
              <a:rPr lang="en-US" sz="1600" dirty="0">
                <a:latin typeface="Consolas"/>
                <a:cs typeface="Consolas"/>
              </a:rPr>
              <a:t>, ...)</a:t>
            </a:r>
          </a:p>
          <a:p>
            <a:pPr marL="0" indent="0">
              <a:spcBef>
                <a:spcPts val="0"/>
              </a:spcBef>
              <a:buNone/>
            </a:pPr>
            <a:r>
              <a:rPr lang="en-US" sz="1600" dirty="0">
                <a:latin typeface="Consolas"/>
                <a:cs typeface="Consolas"/>
              </a:rPr>
              <a:t>{</a:t>
            </a:r>
            <a:br>
              <a:rPr lang="en-US" sz="1600" dirty="0">
                <a:latin typeface="Consolas"/>
                <a:cs typeface="Consolas"/>
              </a:rPr>
            </a:br>
            <a:r>
              <a:rPr lang="en-US" sz="1600" dirty="0">
                <a:latin typeface="Consolas"/>
                <a:cs typeface="Consolas"/>
              </a:rPr>
              <a:t>    </a:t>
            </a:r>
            <a:r>
              <a:rPr lang="en-US" sz="1600" dirty="0" err="1">
                <a:latin typeface="Consolas"/>
                <a:cs typeface="Consolas"/>
              </a:rPr>
              <a:t>int</a:t>
            </a:r>
            <a:r>
              <a:rPr lang="en-US" sz="1600" dirty="0">
                <a:latin typeface="Consolas"/>
                <a:cs typeface="Consolas"/>
              </a:rPr>
              <a:t> </a:t>
            </a:r>
            <a:r>
              <a:rPr lang="en-US" sz="1600" dirty="0" err="1">
                <a:latin typeface="Consolas"/>
                <a:cs typeface="Consolas"/>
              </a:rPr>
              <a:t>i</a:t>
            </a:r>
            <a:r>
              <a:rPr lang="en-US" sz="1600" dirty="0">
                <a:latin typeface="Consolas"/>
                <a:cs typeface="Consolas"/>
              </a:rPr>
              <a:t> = </a:t>
            </a:r>
            <a:r>
              <a:rPr lang="en-US" sz="1600" b="1" dirty="0" err="1">
                <a:latin typeface="Consolas"/>
                <a:cs typeface="Consolas"/>
              </a:rPr>
              <a:t>get_thread_id</a:t>
            </a:r>
            <a:r>
              <a:rPr lang="en-US" sz="1600" dirty="0">
                <a:latin typeface="Consolas"/>
                <a:cs typeface="Consolas"/>
              </a:rPr>
              <a:t>();</a:t>
            </a:r>
          </a:p>
          <a:p>
            <a:pPr marL="0" indent="0">
              <a:spcBef>
                <a:spcPts val="0"/>
              </a:spcBef>
              <a:buNone/>
            </a:pPr>
            <a:r>
              <a:rPr lang="en-US" sz="1600" dirty="0">
                <a:latin typeface="Consolas"/>
                <a:cs typeface="Consolas"/>
              </a:rPr>
              <a:t>    result[</a:t>
            </a:r>
            <a:r>
              <a:rPr lang="en-US" sz="1600" dirty="0" err="1">
                <a:latin typeface="Consolas"/>
                <a:cs typeface="Consolas"/>
              </a:rPr>
              <a:t>i</a:t>
            </a:r>
            <a:r>
              <a:rPr lang="en-US" sz="1600" dirty="0">
                <a:latin typeface="Consolas"/>
                <a:cs typeface="Consolas"/>
              </a:rPr>
              <a:t>] = </a:t>
            </a:r>
            <a:r>
              <a:rPr lang="en-US" sz="1600" b="1" dirty="0">
                <a:latin typeface="Consolas"/>
                <a:cs typeface="Consolas"/>
              </a:rPr>
              <a:t>Process</a:t>
            </a:r>
            <a:r>
              <a:rPr lang="en-US" sz="1600" dirty="0">
                <a:latin typeface="Consolas"/>
                <a:cs typeface="Consolas"/>
              </a:rPr>
              <a:t>(</a:t>
            </a:r>
            <a:r>
              <a:rPr lang="en-US" sz="1600" dirty="0" err="1">
                <a:latin typeface="Consolas"/>
                <a:cs typeface="Consolas"/>
              </a:rPr>
              <a:t>dataA</a:t>
            </a:r>
            <a:r>
              <a:rPr lang="en-US" sz="1600" dirty="0">
                <a:latin typeface="Consolas"/>
                <a:cs typeface="Consolas"/>
              </a:rPr>
              <a:t>[</a:t>
            </a:r>
            <a:r>
              <a:rPr lang="en-US" sz="1600" dirty="0" err="1">
                <a:latin typeface="Consolas"/>
                <a:cs typeface="Consolas"/>
              </a:rPr>
              <a:t>i</a:t>
            </a:r>
            <a:r>
              <a:rPr lang="en-US" sz="1600" dirty="0">
                <a:latin typeface="Consolas"/>
                <a:cs typeface="Consolas"/>
              </a:rPr>
              <a:t>], </a:t>
            </a:r>
            <a:r>
              <a:rPr lang="en-US" sz="1600" dirty="0" err="1">
                <a:latin typeface="Consolas"/>
                <a:cs typeface="Consolas"/>
              </a:rPr>
              <a:t>dataB</a:t>
            </a:r>
            <a:r>
              <a:rPr lang="en-US" sz="1600" dirty="0">
                <a:latin typeface="Consolas"/>
                <a:cs typeface="Consolas"/>
              </a:rPr>
              <a:t>[</a:t>
            </a:r>
            <a:r>
              <a:rPr lang="en-US" sz="1600" dirty="0" err="1">
                <a:latin typeface="Consolas"/>
                <a:cs typeface="Consolas"/>
              </a:rPr>
              <a:t>i</a:t>
            </a:r>
            <a:r>
              <a:rPr lang="en-US" sz="1600" dirty="0">
                <a:latin typeface="Consolas"/>
                <a:cs typeface="Consolas"/>
              </a:rPr>
              <a:t>], ...);</a:t>
            </a:r>
          </a:p>
          <a:p>
            <a:pPr marL="0" indent="0">
              <a:spcBef>
                <a:spcPts val="0"/>
              </a:spcBef>
              <a:buNone/>
            </a:pPr>
            <a:r>
              <a:rPr lang="en-US" sz="1600" dirty="0">
                <a:latin typeface="Consolas"/>
                <a:cs typeface="Consolas"/>
              </a:rPr>
              <a:t>}</a:t>
            </a:r>
          </a:p>
        </p:txBody>
      </p:sp>
      <p:sp>
        <p:nvSpPr>
          <p:cNvPr id="5" name="Rectangle 4">
            <a:extLst>
              <a:ext uri="{FF2B5EF4-FFF2-40B4-BE49-F238E27FC236}">
                <a16:creationId xmlns="" xmlns:a16="http://schemas.microsoft.com/office/drawing/2014/main" id="{6E430A50-F5EC-47B9-B8FB-47DDBAB15BA4}"/>
              </a:ext>
            </a:extLst>
          </p:cNvPr>
          <p:cNvSpPr/>
          <p:nvPr/>
        </p:nvSpPr>
        <p:spPr>
          <a:xfrm>
            <a:off x="722276"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13" name="TextBox 12">
            <a:extLst>
              <a:ext uri="{FF2B5EF4-FFF2-40B4-BE49-F238E27FC236}">
                <a16:creationId xmlns="" xmlns:a16="http://schemas.microsoft.com/office/drawing/2014/main" id="{1B08BA12-5E76-492A-810E-CA55ECF6D9EF}"/>
              </a:ext>
            </a:extLst>
          </p:cNvPr>
          <p:cNvSpPr txBox="1"/>
          <p:nvPr/>
        </p:nvSpPr>
        <p:spPr>
          <a:xfrm>
            <a:off x="7882867" y="3931852"/>
            <a:ext cx="492443" cy="461665"/>
          </a:xfrm>
          <a:prstGeom prst="rect">
            <a:avLst/>
          </a:prstGeom>
          <a:noFill/>
        </p:spPr>
        <p:txBody>
          <a:bodyPr wrap="none" rtlCol="0">
            <a:spAutoFit/>
          </a:bodyPr>
          <a:lstStyle/>
          <a:p>
            <a:r>
              <a:rPr lang="en-US" sz="2400" b="1" dirty="0">
                <a:solidFill>
                  <a:schemeClr val="bg2"/>
                </a:solidFill>
              </a:rPr>
              <a:t>…</a:t>
            </a:r>
          </a:p>
        </p:txBody>
      </p:sp>
      <p:grpSp>
        <p:nvGrpSpPr>
          <p:cNvPr id="16" name="Group 15">
            <a:extLst>
              <a:ext uri="{FF2B5EF4-FFF2-40B4-BE49-F238E27FC236}">
                <a16:creationId xmlns="" xmlns:a16="http://schemas.microsoft.com/office/drawing/2014/main" id="{62EA6FEB-9707-4BDC-AC13-1BD3CF29BED0}"/>
              </a:ext>
            </a:extLst>
          </p:cNvPr>
          <p:cNvGrpSpPr/>
          <p:nvPr/>
        </p:nvGrpSpPr>
        <p:grpSpPr>
          <a:xfrm>
            <a:off x="3054668" y="5214856"/>
            <a:ext cx="3024514" cy="1294280"/>
            <a:chOff x="417359" y="3572915"/>
            <a:chExt cx="5966508" cy="2553247"/>
          </a:xfrm>
        </p:grpSpPr>
        <p:sp>
          <p:nvSpPr>
            <p:cNvPr id="17" name="Rectangle 16">
              <a:extLst>
                <a:ext uri="{FF2B5EF4-FFF2-40B4-BE49-F238E27FC236}">
                  <a16:creationId xmlns="" xmlns:a16="http://schemas.microsoft.com/office/drawing/2014/main" id="{7EC9246D-86D0-40F1-8D48-FF23CAEC6145}"/>
                </a:ext>
              </a:extLst>
            </p:cNvPr>
            <p:cNvSpPr/>
            <p:nvPr/>
          </p:nvSpPr>
          <p:spPr>
            <a:xfrm>
              <a:off x="417359" y="3572915"/>
              <a:ext cx="5966508" cy="2553247"/>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800" dirty="0">
                  <a:solidFill>
                    <a:schemeClr val="bg2"/>
                  </a:solidFill>
                </a:rPr>
                <a:t>SIMD Unit</a:t>
              </a:r>
            </a:p>
          </p:txBody>
        </p:sp>
        <p:pic>
          <p:nvPicPr>
            <p:cNvPr id="20" name="Picture 19" descr="gpu-alus-contexts.tiff">
              <a:extLst>
                <a:ext uri="{FF2B5EF4-FFF2-40B4-BE49-F238E27FC236}">
                  <a16:creationId xmlns="" xmlns:a16="http://schemas.microsoft.com/office/drawing/2014/main" id="{15494532-A8BB-48CD-B144-EF9316DB67E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863" y="3934227"/>
              <a:ext cx="5787598" cy="1817486"/>
            </a:xfrm>
            <a:prstGeom prst="rect">
              <a:avLst/>
            </a:prstGeom>
          </p:spPr>
        </p:pic>
        <p:sp>
          <p:nvSpPr>
            <p:cNvPr id="21" name="Rectangle 20">
              <a:extLst>
                <a:ext uri="{FF2B5EF4-FFF2-40B4-BE49-F238E27FC236}">
                  <a16:creationId xmlns="" xmlns:a16="http://schemas.microsoft.com/office/drawing/2014/main" id="{C499B37A-B62B-4542-97A5-D883E7C6F4CA}"/>
                </a:ext>
              </a:extLst>
            </p:cNvPr>
            <p:cNvSpPr/>
            <p:nvPr/>
          </p:nvSpPr>
          <p:spPr>
            <a:xfrm>
              <a:off x="533924" y="3959628"/>
              <a:ext cx="5724670" cy="227134"/>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sp>
          <p:nvSpPr>
            <p:cNvPr id="22" name="Rectangle 21">
              <a:extLst>
                <a:ext uri="{FF2B5EF4-FFF2-40B4-BE49-F238E27FC236}">
                  <a16:creationId xmlns="" xmlns:a16="http://schemas.microsoft.com/office/drawing/2014/main" id="{43636295-6A26-4B55-8800-A8B27A6324AB}"/>
                </a:ext>
              </a:extLst>
            </p:cNvPr>
            <p:cNvSpPr/>
            <p:nvPr/>
          </p:nvSpPr>
          <p:spPr>
            <a:xfrm>
              <a:off x="463279" y="5405960"/>
              <a:ext cx="270933" cy="5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gpu-more-contexts.tiff">
              <a:extLst>
                <a:ext uri="{FF2B5EF4-FFF2-40B4-BE49-F238E27FC236}">
                  <a16:creationId xmlns="" xmlns:a16="http://schemas.microsoft.com/office/drawing/2014/main" id="{38652B89-1DE3-466B-B7A1-D691FD8A50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225" y="5409287"/>
              <a:ext cx="5748423" cy="642522"/>
            </a:xfrm>
            <a:prstGeom prst="rect">
              <a:avLst/>
            </a:prstGeom>
          </p:spPr>
        </p:pic>
      </p:grpSp>
      <p:sp>
        <p:nvSpPr>
          <p:cNvPr id="24" name="Rectangle 23">
            <a:extLst>
              <a:ext uri="{FF2B5EF4-FFF2-40B4-BE49-F238E27FC236}">
                <a16:creationId xmlns="" xmlns:a16="http://schemas.microsoft.com/office/drawing/2014/main" id="{39ADB803-306F-4C0D-8D59-5782A58D7C71}"/>
              </a:ext>
            </a:extLst>
          </p:cNvPr>
          <p:cNvSpPr/>
          <p:nvPr/>
        </p:nvSpPr>
        <p:spPr>
          <a:xfrm>
            <a:off x="1075667"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25" name="Rectangle 24">
            <a:extLst>
              <a:ext uri="{FF2B5EF4-FFF2-40B4-BE49-F238E27FC236}">
                <a16:creationId xmlns="" xmlns:a16="http://schemas.microsoft.com/office/drawing/2014/main" id="{66606C12-5202-4662-BCE0-3CDC142CFE64}"/>
              </a:ext>
            </a:extLst>
          </p:cNvPr>
          <p:cNvSpPr/>
          <p:nvPr/>
        </p:nvSpPr>
        <p:spPr>
          <a:xfrm>
            <a:off x="1429058"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26" name="Rectangle 25">
            <a:extLst>
              <a:ext uri="{FF2B5EF4-FFF2-40B4-BE49-F238E27FC236}">
                <a16:creationId xmlns="" xmlns:a16="http://schemas.microsoft.com/office/drawing/2014/main" id="{7C2077F0-853E-410D-B132-DC56D69B17E7}"/>
              </a:ext>
            </a:extLst>
          </p:cNvPr>
          <p:cNvSpPr/>
          <p:nvPr/>
        </p:nvSpPr>
        <p:spPr>
          <a:xfrm>
            <a:off x="1782449"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27" name="Rectangle 26">
            <a:extLst>
              <a:ext uri="{FF2B5EF4-FFF2-40B4-BE49-F238E27FC236}">
                <a16:creationId xmlns="" xmlns:a16="http://schemas.microsoft.com/office/drawing/2014/main" id="{EEE72898-2FDE-4A1A-BE54-CA0EB3927A2E}"/>
              </a:ext>
            </a:extLst>
          </p:cNvPr>
          <p:cNvSpPr/>
          <p:nvPr/>
        </p:nvSpPr>
        <p:spPr>
          <a:xfrm>
            <a:off x="2135840"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28" name="Rectangle 27">
            <a:extLst>
              <a:ext uri="{FF2B5EF4-FFF2-40B4-BE49-F238E27FC236}">
                <a16:creationId xmlns="" xmlns:a16="http://schemas.microsoft.com/office/drawing/2014/main" id="{13C5787E-99EC-4A44-AD9E-D95D96ACB5AF}"/>
              </a:ext>
            </a:extLst>
          </p:cNvPr>
          <p:cNvSpPr/>
          <p:nvPr/>
        </p:nvSpPr>
        <p:spPr>
          <a:xfrm>
            <a:off x="2489231"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29" name="Rectangle 28">
            <a:extLst>
              <a:ext uri="{FF2B5EF4-FFF2-40B4-BE49-F238E27FC236}">
                <a16:creationId xmlns="" xmlns:a16="http://schemas.microsoft.com/office/drawing/2014/main" id="{FC3AE0BC-F3BF-46C2-B061-C9954C4C0FF8}"/>
              </a:ext>
            </a:extLst>
          </p:cNvPr>
          <p:cNvSpPr/>
          <p:nvPr/>
        </p:nvSpPr>
        <p:spPr>
          <a:xfrm>
            <a:off x="2842622"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0" name="Rectangle 29">
            <a:extLst>
              <a:ext uri="{FF2B5EF4-FFF2-40B4-BE49-F238E27FC236}">
                <a16:creationId xmlns="" xmlns:a16="http://schemas.microsoft.com/office/drawing/2014/main" id="{F0F4EE6D-D8C7-4B64-8A42-CC8E654D07CC}"/>
              </a:ext>
            </a:extLst>
          </p:cNvPr>
          <p:cNvSpPr/>
          <p:nvPr/>
        </p:nvSpPr>
        <p:spPr>
          <a:xfrm>
            <a:off x="3196013"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1" name="Rectangle 30">
            <a:extLst>
              <a:ext uri="{FF2B5EF4-FFF2-40B4-BE49-F238E27FC236}">
                <a16:creationId xmlns="" xmlns:a16="http://schemas.microsoft.com/office/drawing/2014/main" id="{D3B75208-2A5F-4E0C-87F0-ECF838AD94F1}"/>
              </a:ext>
            </a:extLst>
          </p:cNvPr>
          <p:cNvSpPr/>
          <p:nvPr/>
        </p:nvSpPr>
        <p:spPr>
          <a:xfrm>
            <a:off x="3547099"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2" name="Rectangle 31">
            <a:extLst>
              <a:ext uri="{FF2B5EF4-FFF2-40B4-BE49-F238E27FC236}">
                <a16:creationId xmlns="" xmlns:a16="http://schemas.microsoft.com/office/drawing/2014/main" id="{05068330-A8A7-44CA-B016-39FB14B32BAB}"/>
              </a:ext>
            </a:extLst>
          </p:cNvPr>
          <p:cNvSpPr/>
          <p:nvPr/>
        </p:nvSpPr>
        <p:spPr>
          <a:xfrm>
            <a:off x="3900490"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3" name="Rectangle 32">
            <a:extLst>
              <a:ext uri="{FF2B5EF4-FFF2-40B4-BE49-F238E27FC236}">
                <a16:creationId xmlns="" xmlns:a16="http://schemas.microsoft.com/office/drawing/2014/main" id="{8D1579C6-DA6E-4EBA-8752-D03FC59E1DF1}"/>
              </a:ext>
            </a:extLst>
          </p:cNvPr>
          <p:cNvSpPr/>
          <p:nvPr/>
        </p:nvSpPr>
        <p:spPr>
          <a:xfrm>
            <a:off x="4253881"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4" name="Rectangle 33">
            <a:extLst>
              <a:ext uri="{FF2B5EF4-FFF2-40B4-BE49-F238E27FC236}">
                <a16:creationId xmlns="" xmlns:a16="http://schemas.microsoft.com/office/drawing/2014/main" id="{D0F89ED8-85D5-48EF-A48F-AA6F63425AA8}"/>
              </a:ext>
            </a:extLst>
          </p:cNvPr>
          <p:cNvSpPr/>
          <p:nvPr/>
        </p:nvSpPr>
        <p:spPr>
          <a:xfrm>
            <a:off x="4607272"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5" name="Rectangle 34">
            <a:extLst>
              <a:ext uri="{FF2B5EF4-FFF2-40B4-BE49-F238E27FC236}">
                <a16:creationId xmlns="" xmlns:a16="http://schemas.microsoft.com/office/drawing/2014/main" id="{4ED73816-CE57-431D-850D-76B1DFE886BA}"/>
              </a:ext>
            </a:extLst>
          </p:cNvPr>
          <p:cNvSpPr/>
          <p:nvPr/>
        </p:nvSpPr>
        <p:spPr>
          <a:xfrm>
            <a:off x="4958358"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6" name="Rectangle 35">
            <a:extLst>
              <a:ext uri="{FF2B5EF4-FFF2-40B4-BE49-F238E27FC236}">
                <a16:creationId xmlns="" xmlns:a16="http://schemas.microsoft.com/office/drawing/2014/main" id="{8AD5741F-3216-455F-8838-ECC91433002A}"/>
              </a:ext>
            </a:extLst>
          </p:cNvPr>
          <p:cNvSpPr/>
          <p:nvPr/>
        </p:nvSpPr>
        <p:spPr>
          <a:xfrm>
            <a:off x="5311749"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7" name="Rectangle 36">
            <a:extLst>
              <a:ext uri="{FF2B5EF4-FFF2-40B4-BE49-F238E27FC236}">
                <a16:creationId xmlns="" xmlns:a16="http://schemas.microsoft.com/office/drawing/2014/main" id="{6F8E5E48-74D9-44F9-A8F5-81EAE75C888A}"/>
              </a:ext>
            </a:extLst>
          </p:cNvPr>
          <p:cNvSpPr/>
          <p:nvPr/>
        </p:nvSpPr>
        <p:spPr>
          <a:xfrm>
            <a:off x="5665140"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8" name="Rectangle 37">
            <a:extLst>
              <a:ext uri="{FF2B5EF4-FFF2-40B4-BE49-F238E27FC236}">
                <a16:creationId xmlns="" xmlns:a16="http://schemas.microsoft.com/office/drawing/2014/main" id="{CE57DC98-C375-401D-AF81-D1C4DBD3EA41}"/>
              </a:ext>
            </a:extLst>
          </p:cNvPr>
          <p:cNvSpPr/>
          <p:nvPr/>
        </p:nvSpPr>
        <p:spPr>
          <a:xfrm>
            <a:off x="6018531"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39" name="Rectangle 38">
            <a:extLst>
              <a:ext uri="{FF2B5EF4-FFF2-40B4-BE49-F238E27FC236}">
                <a16:creationId xmlns="" xmlns:a16="http://schemas.microsoft.com/office/drawing/2014/main" id="{F21CCC87-85C5-4ACB-B720-002374560237}"/>
              </a:ext>
            </a:extLst>
          </p:cNvPr>
          <p:cNvSpPr/>
          <p:nvPr/>
        </p:nvSpPr>
        <p:spPr>
          <a:xfrm>
            <a:off x="6365199"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40" name="Rectangle 39">
            <a:extLst>
              <a:ext uri="{FF2B5EF4-FFF2-40B4-BE49-F238E27FC236}">
                <a16:creationId xmlns="" xmlns:a16="http://schemas.microsoft.com/office/drawing/2014/main" id="{07D9F90A-D386-4FE2-9192-C6CD5EC56203}"/>
              </a:ext>
            </a:extLst>
          </p:cNvPr>
          <p:cNvSpPr/>
          <p:nvPr/>
        </p:nvSpPr>
        <p:spPr>
          <a:xfrm>
            <a:off x="6718590"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41" name="Rectangle 40">
            <a:extLst>
              <a:ext uri="{FF2B5EF4-FFF2-40B4-BE49-F238E27FC236}">
                <a16:creationId xmlns="" xmlns:a16="http://schemas.microsoft.com/office/drawing/2014/main" id="{7901EA8F-9660-43A5-B090-D558F50A46A1}"/>
              </a:ext>
            </a:extLst>
          </p:cNvPr>
          <p:cNvSpPr/>
          <p:nvPr/>
        </p:nvSpPr>
        <p:spPr>
          <a:xfrm>
            <a:off x="7071981"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sp>
        <p:nvSpPr>
          <p:cNvPr id="42" name="Rectangle 41">
            <a:extLst>
              <a:ext uri="{FF2B5EF4-FFF2-40B4-BE49-F238E27FC236}">
                <a16:creationId xmlns="" xmlns:a16="http://schemas.microsoft.com/office/drawing/2014/main" id="{4AEC38AD-A890-4B65-AD76-307B5CC27F75}"/>
              </a:ext>
            </a:extLst>
          </p:cNvPr>
          <p:cNvSpPr/>
          <p:nvPr/>
        </p:nvSpPr>
        <p:spPr>
          <a:xfrm>
            <a:off x="7425372" y="4068791"/>
            <a:ext cx="353391" cy="36664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333333"/>
              </a:solidFill>
              <a:latin typeface="Consolas" panose="020B0609020204030204" pitchFamily="49" charset="0"/>
            </a:endParaRPr>
          </a:p>
        </p:txBody>
      </p:sp>
      <p:grpSp>
        <p:nvGrpSpPr>
          <p:cNvPr id="15" name="Group 14">
            <a:extLst>
              <a:ext uri="{FF2B5EF4-FFF2-40B4-BE49-F238E27FC236}">
                <a16:creationId xmlns="" xmlns:a16="http://schemas.microsoft.com/office/drawing/2014/main" id="{A900B6EC-4771-4401-9D78-370FEF2E9539}"/>
              </a:ext>
            </a:extLst>
          </p:cNvPr>
          <p:cNvGrpSpPr/>
          <p:nvPr/>
        </p:nvGrpSpPr>
        <p:grpSpPr>
          <a:xfrm>
            <a:off x="682517" y="4022411"/>
            <a:ext cx="5720324" cy="949738"/>
            <a:chOff x="909980" y="3679686"/>
            <a:chExt cx="5720324" cy="949738"/>
          </a:xfrm>
        </p:grpSpPr>
        <p:sp>
          <p:nvSpPr>
            <p:cNvPr id="3" name="Rectangle: Rounded Corners 2">
              <a:extLst>
                <a:ext uri="{FF2B5EF4-FFF2-40B4-BE49-F238E27FC236}">
                  <a16:creationId xmlns="" xmlns:a16="http://schemas.microsoft.com/office/drawing/2014/main" id="{38392A91-7465-45AF-A6C3-8E8A0DDCA8C2}"/>
                </a:ext>
              </a:extLst>
            </p:cNvPr>
            <p:cNvSpPr/>
            <p:nvPr/>
          </p:nvSpPr>
          <p:spPr>
            <a:xfrm>
              <a:off x="909980" y="3679686"/>
              <a:ext cx="5720324" cy="459402"/>
            </a:xfrm>
            <a:prstGeom prst="round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3" name="Arrow: Right 42">
              <a:extLst>
                <a:ext uri="{FF2B5EF4-FFF2-40B4-BE49-F238E27FC236}">
                  <a16:creationId xmlns="" xmlns:a16="http://schemas.microsoft.com/office/drawing/2014/main" id="{0771B30B-F74C-41F8-8A53-FA656D738959}"/>
                </a:ext>
              </a:extLst>
            </p:cNvPr>
            <p:cNvSpPr/>
            <p:nvPr/>
          </p:nvSpPr>
          <p:spPr>
            <a:xfrm rot="16200000">
              <a:off x="3392553" y="4271615"/>
              <a:ext cx="415235" cy="300383"/>
            </a:xfrm>
            <a:prstGeom prst="rightArrow">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44" name="Group 43">
            <a:extLst>
              <a:ext uri="{FF2B5EF4-FFF2-40B4-BE49-F238E27FC236}">
                <a16:creationId xmlns="" xmlns:a16="http://schemas.microsoft.com/office/drawing/2014/main" id="{E18BEFB7-4F23-451E-846F-A94B8840E1BF}"/>
              </a:ext>
            </a:extLst>
          </p:cNvPr>
          <p:cNvGrpSpPr/>
          <p:nvPr/>
        </p:nvGrpSpPr>
        <p:grpSpPr>
          <a:xfrm>
            <a:off x="6319804" y="4022411"/>
            <a:ext cx="5720324" cy="949737"/>
            <a:chOff x="909980" y="3679686"/>
            <a:chExt cx="5720324" cy="949737"/>
          </a:xfrm>
        </p:grpSpPr>
        <p:sp>
          <p:nvSpPr>
            <p:cNvPr id="45" name="Rectangle: Rounded Corners 44">
              <a:extLst>
                <a:ext uri="{FF2B5EF4-FFF2-40B4-BE49-F238E27FC236}">
                  <a16:creationId xmlns="" xmlns:a16="http://schemas.microsoft.com/office/drawing/2014/main" id="{2A09EAAF-0AF7-4306-B23A-5639FC405F72}"/>
                </a:ext>
              </a:extLst>
            </p:cNvPr>
            <p:cNvSpPr/>
            <p:nvPr/>
          </p:nvSpPr>
          <p:spPr>
            <a:xfrm>
              <a:off x="909980" y="3679686"/>
              <a:ext cx="5720324" cy="459402"/>
            </a:xfrm>
            <a:prstGeom prst="round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6" name="Arrow: Right 45">
              <a:extLst>
                <a:ext uri="{FF2B5EF4-FFF2-40B4-BE49-F238E27FC236}">
                  <a16:creationId xmlns="" xmlns:a16="http://schemas.microsoft.com/office/drawing/2014/main" id="{8C53E7C6-A4E4-47FC-B239-8C8ECDA99705}"/>
                </a:ext>
              </a:extLst>
            </p:cNvPr>
            <p:cNvSpPr/>
            <p:nvPr/>
          </p:nvSpPr>
          <p:spPr>
            <a:xfrm rot="16200000">
              <a:off x="2888277" y="4271614"/>
              <a:ext cx="415235" cy="300383"/>
            </a:xfrm>
            <a:prstGeom prst="rightArrow">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6" name="Footer Placeholder 5">
            <a:extLst>
              <a:ext uri="{FF2B5EF4-FFF2-40B4-BE49-F238E27FC236}">
                <a16:creationId xmlns="" xmlns:a16="http://schemas.microsoft.com/office/drawing/2014/main" id="{8C90BAEF-5961-4AE1-B356-87A08B0B3A0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4107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Programming Models</a:t>
            </a:r>
          </a:p>
        </p:txBody>
      </p:sp>
      <p:sp>
        <p:nvSpPr>
          <p:cNvPr id="3" name="Content Placeholder 2"/>
          <p:cNvSpPr>
            <a:spLocks noGrp="1"/>
          </p:cNvSpPr>
          <p:nvPr>
            <p:ph idx="1"/>
          </p:nvPr>
        </p:nvSpPr>
        <p:spPr>
          <a:xfrm>
            <a:off x="779463" y="1828801"/>
            <a:ext cx="7583488" cy="1369390"/>
          </a:xfrm>
        </p:spPr>
        <p:txBody>
          <a:bodyPr>
            <a:normAutofit fontScale="92500"/>
          </a:bodyPr>
          <a:lstStyle/>
          <a:p>
            <a:r>
              <a:rPr lang="en-US" dirty="0"/>
              <a:t>Example: OpenCL kernel for matrix-vector multiplication</a:t>
            </a:r>
          </a:p>
          <a:p>
            <a:pPr lvl="1"/>
            <a:r>
              <a:rPr lang="en-US"/>
              <a:t>Again, </a:t>
            </a:r>
            <a:r>
              <a:rPr lang="en-US" sz="2000" b="1" dirty="0" err="1">
                <a:latin typeface="Consolas"/>
                <a:cs typeface="Consolas"/>
              </a:rPr>
              <a:t>get_global_id</a:t>
            </a:r>
            <a:r>
              <a:rPr lang="en-US" sz="2000" b="1" dirty="0">
                <a:latin typeface="Consolas"/>
                <a:cs typeface="Consolas"/>
              </a:rPr>
              <a:t>()</a:t>
            </a:r>
            <a:r>
              <a:rPr lang="en-US" dirty="0"/>
              <a:t> is the “thread index”</a:t>
            </a:r>
          </a:p>
          <a:p>
            <a:pPr lvl="1"/>
            <a:r>
              <a:rPr lang="en-US" dirty="0"/>
              <a:t>different for each row of </a:t>
            </a:r>
            <a:r>
              <a:rPr lang="en-US" dirty="0" err="1"/>
              <a:t>mtx</a:t>
            </a:r>
            <a:r>
              <a:rPr lang="en-US" dirty="0"/>
              <a:t>—serves as the </a:t>
            </a:r>
            <a:r>
              <a:rPr lang="en-US" b="1" dirty="0"/>
              <a:t>loop index</a:t>
            </a:r>
            <a:endParaRPr lang="en-US" dirty="0"/>
          </a:p>
        </p:txBody>
      </p:sp>
      <p:sp>
        <p:nvSpPr>
          <p:cNvPr id="4" name="Content Placeholder 2"/>
          <p:cNvSpPr txBox="1">
            <a:spLocks/>
          </p:cNvSpPr>
          <p:nvPr/>
        </p:nvSpPr>
        <p:spPr>
          <a:xfrm>
            <a:off x="410634" y="3292980"/>
            <a:ext cx="8322733" cy="3361820"/>
          </a:xfrm>
          <a:prstGeom prst="rect">
            <a:avLst/>
          </a:prstGeom>
          <a:solidFill>
            <a:schemeClr val="tx2"/>
          </a:solidFill>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en-US" sz="1400" b="1" dirty="0">
                <a:latin typeface="Consolas"/>
                <a:cs typeface="Consolas"/>
              </a:rPr>
              <a:t>// Multiplies A*x, leaving the result in y.</a:t>
            </a:r>
            <a:br>
              <a:rPr lang="en-US" sz="1400" b="1" dirty="0">
                <a:latin typeface="Consolas"/>
                <a:cs typeface="Consolas"/>
              </a:rPr>
            </a:br>
            <a:r>
              <a:rPr lang="en-US" sz="1400" b="1" dirty="0">
                <a:latin typeface="Consolas"/>
                <a:cs typeface="Consolas"/>
              </a:rPr>
              <a:t>// A is a row-major matrix, meaning the (</a:t>
            </a:r>
            <a:r>
              <a:rPr lang="en-US" sz="1400" b="1" dirty="0" err="1">
                <a:latin typeface="Consolas"/>
                <a:cs typeface="Consolas"/>
              </a:rPr>
              <a:t>i,j</a:t>
            </a:r>
            <a:r>
              <a:rPr lang="en-US" sz="1400" b="1" dirty="0">
                <a:latin typeface="Consolas"/>
                <a:cs typeface="Consolas"/>
              </a:rPr>
              <a:t>) element is at A[</a:t>
            </a:r>
            <a:r>
              <a:rPr lang="en-US" sz="1400" b="1" dirty="0" err="1">
                <a:latin typeface="Consolas"/>
                <a:cs typeface="Consolas"/>
              </a:rPr>
              <a:t>i</a:t>
            </a:r>
            <a:r>
              <a:rPr lang="en-US" sz="1400" b="1" dirty="0">
                <a:latin typeface="Consolas"/>
                <a:cs typeface="Consolas"/>
              </a:rPr>
              <a:t>*</a:t>
            </a:r>
            <a:r>
              <a:rPr lang="en-US" sz="1400" b="1" dirty="0" err="1">
                <a:latin typeface="Consolas"/>
                <a:cs typeface="Consolas"/>
              </a:rPr>
              <a:t>ncols+j</a:t>
            </a:r>
            <a:r>
              <a:rPr lang="en-US" sz="1400" b="1" dirty="0">
                <a:latin typeface="Consolas"/>
                <a:cs typeface="Consolas"/>
              </a:rPr>
              <a:t>].</a:t>
            </a:r>
            <a:br>
              <a:rPr lang="en-US" sz="1400" b="1" dirty="0">
                <a:latin typeface="Consolas"/>
                <a:cs typeface="Consolas"/>
              </a:rPr>
            </a:br>
            <a:r>
              <a:rPr lang="en-US" sz="1400" b="1" dirty="0">
                <a:latin typeface="Consolas"/>
                <a:cs typeface="Consolas"/>
              </a:rPr>
              <a:t/>
            </a:r>
            <a:br>
              <a:rPr lang="en-US" sz="1400" b="1" dirty="0">
                <a:latin typeface="Consolas"/>
                <a:cs typeface="Consolas"/>
              </a:rPr>
            </a:br>
            <a:r>
              <a:rPr lang="en-US" sz="1400" dirty="0">
                <a:latin typeface="Consolas"/>
                <a:cs typeface="Consolas"/>
              </a:rPr>
              <a:t>__kernel void </a:t>
            </a:r>
            <a:r>
              <a:rPr lang="en-US" sz="1400" b="1" dirty="0" err="1">
                <a:latin typeface="Consolas"/>
                <a:cs typeface="Consolas"/>
              </a:rPr>
              <a:t>matvec</a:t>
            </a:r>
            <a:r>
              <a:rPr lang="en-US" sz="1400" dirty="0">
                <a:latin typeface="Consolas"/>
                <a:cs typeface="Consolas"/>
              </a:rPr>
              <a:t>(__global </a:t>
            </a:r>
            <a:r>
              <a:rPr lang="en-US" sz="1400" dirty="0" err="1">
                <a:latin typeface="Consolas"/>
                <a:cs typeface="Consolas"/>
              </a:rPr>
              <a:t>const</a:t>
            </a:r>
            <a:r>
              <a:rPr lang="en-US" sz="1400" dirty="0">
                <a:latin typeface="Consolas"/>
                <a:cs typeface="Consolas"/>
              </a:rPr>
              <a:t> float *A, __global </a:t>
            </a:r>
            <a:r>
              <a:rPr lang="en-US" sz="1400" dirty="0" err="1">
                <a:latin typeface="Consolas"/>
                <a:cs typeface="Consolas"/>
              </a:rPr>
              <a:t>const</a:t>
            </a:r>
            <a:r>
              <a:rPr lang="en-US" sz="1400" dirty="0">
                <a:latin typeface="Consolas"/>
                <a:cs typeface="Consolas"/>
              </a:rPr>
              <a:t> float *x,</a:t>
            </a:r>
            <a:br>
              <a:rPr lang="en-US" sz="1400" dirty="0">
                <a:latin typeface="Consolas"/>
                <a:cs typeface="Consolas"/>
              </a:rPr>
            </a:br>
            <a:r>
              <a:rPr lang="en-US" sz="1400" dirty="0">
                <a:latin typeface="Consolas"/>
                <a:cs typeface="Consolas"/>
              </a:rPr>
              <a:t>                     </a:t>
            </a:r>
            <a:r>
              <a:rPr lang="en-US" sz="1400" dirty="0" err="1">
                <a:latin typeface="Consolas"/>
                <a:cs typeface="Consolas"/>
              </a:rPr>
              <a:t>uint</a:t>
            </a:r>
            <a:r>
              <a:rPr lang="en-US" sz="1400" dirty="0">
                <a:latin typeface="Consolas"/>
                <a:cs typeface="Consolas"/>
              </a:rPr>
              <a:t> </a:t>
            </a:r>
            <a:r>
              <a:rPr lang="en-US" sz="1400" dirty="0" err="1">
                <a:latin typeface="Consolas"/>
                <a:cs typeface="Consolas"/>
              </a:rPr>
              <a:t>ncols</a:t>
            </a:r>
            <a:r>
              <a:rPr lang="en-US" sz="1400" dirty="0">
                <a:latin typeface="Consolas"/>
                <a:cs typeface="Consolas"/>
              </a:rPr>
              <a:t>, __global float *y)</a:t>
            </a:r>
            <a:br>
              <a:rPr lang="en-US" sz="1400" dirty="0">
                <a:latin typeface="Consolas"/>
                <a:cs typeface="Consolas"/>
              </a:rPr>
            </a:br>
            <a:r>
              <a:rPr lang="en-US" sz="1400" dirty="0">
                <a:latin typeface="Consolas"/>
                <a:cs typeface="Consolas"/>
              </a:rPr>
              <a:t>{</a:t>
            </a:r>
            <a:br>
              <a:rPr lang="en-US" sz="1400" dirty="0">
                <a:latin typeface="Consolas"/>
                <a:cs typeface="Consolas"/>
              </a:rPr>
            </a:br>
            <a:r>
              <a:rPr lang="en-US" sz="1400" dirty="0">
                <a:latin typeface="Consolas"/>
                <a:cs typeface="Consolas"/>
              </a:rPr>
              <a:t>    </a:t>
            </a:r>
            <a:r>
              <a:rPr lang="en-US" sz="1400" dirty="0" err="1">
                <a:latin typeface="Consolas"/>
                <a:cs typeface="Consolas"/>
              </a:rPr>
              <a:t>size_t</a:t>
            </a:r>
            <a:r>
              <a:rPr lang="en-US" sz="1400" dirty="0">
                <a:latin typeface="Consolas"/>
                <a:cs typeface="Consolas"/>
              </a:rPr>
              <a:t> </a:t>
            </a:r>
            <a:r>
              <a:rPr lang="en-US" sz="1400" dirty="0" err="1">
                <a:latin typeface="Consolas"/>
                <a:cs typeface="Consolas"/>
              </a:rPr>
              <a:t>i</a:t>
            </a:r>
            <a:r>
              <a:rPr lang="en-US" sz="1400" dirty="0">
                <a:latin typeface="Consolas"/>
                <a:cs typeface="Consolas"/>
              </a:rPr>
              <a:t> = </a:t>
            </a:r>
            <a:r>
              <a:rPr lang="en-US" sz="1400" b="1" dirty="0" err="1">
                <a:latin typeface="Consolas"/>
                <a:cs typeface="Consolas"/>
              </a:rPr>
              <a:t>get_global_id</a:t>
            </a:r>
            <a:r>
              <a:rPr lang="en-US" sz="1400" dirty="0">
                <a:latin typeface="Consolas"/>
                <a:cs typeface="Consolas"/>
              </a:rPr>
              <a:t>(0);              </a:t>
            </a:r>
            <a:r>
              <a:rPr lang="en-US" sz="1400" b="1" dirty="0">
                <a:latin typeface="Consolas"/>
                <a:cs typeface="Consolas"/>
              </a:rPr>
              <a:t>// Global id, used as the row index.</a:t>
            </a:r>
            <a:r>
              <a:rPr lang="en-US" sz="1400" dirty="0">
                <a:latin typeface="Consolas"/>
                <a:cs typeface="Consolas"/>
              </a:rPr>
              <a:t/>
            </a:r>
            <a:br>
              <a:rPr lang="en-US" sz="1400" dirty="0">
                <a:latin typeface="Consolas"/>
                <a:cs typeface="Consolas"/>
              </a:rPr>
            </a:br>
            <a:r>
              <a:rPr lang="en-US" sz="1400" dirty="0">
                <a:latin typeface="Consolas"/>
                <a:cs typeface="Consolas"/>
              </a:rPr>
              <a:t>    __global float </a:t>
            </a:r>
            <a:r>
              <a:rPr lang="en-US" sz="1400" dirty="0" err="1">
                <a:latin typeface="Consolas"/>
                <a:cs typeface="Consolas"/>
              </a:rPr>
              <a:t>const</a:t>
            </a:r>
            <a:r>
              <a:rPr lang="en-US" sz="1400" dirty="0">
                <a:latin typeface="Consolas"/>
                <a:cs typeface="Consolas"/>
              </a:rPr>
              <a:t> *a = &amp;A[</a:t>
            </a:r>
            <a:r>
              <a:rPr lang="en-US" sz="1400" dirty="0" err="1">
                <a:latin typeface="Consolas"/>
                <a:cs typeface="Consolas"/>
              </a:rPr>
              <a:t>i</a:t>
            </a:r>
            <a:r>
              <a:rPr lang="en-US" sz="1400" dirty="0">
                <a:latin typeface="Consolas"/>
                <a:cs typeface="Consolas"/>
              </a:rPr>
              <a:t>*</a:t>
            </a:r>
            <a:r>
              <a:rPr lang="en-US" sz="1400" dirty="0" err="1">
                <a:latin typeface="Consolas"/>
                <a:cs typeface="Consolas"/>
              </a:rPr>
              <a:t>ncols</a:t>
            </a:r>
            <a:r>
              <a:rPr lang="en-US" sz="1400" dirty="0">
                <a:latin typeface="Consolas"/>
                <a:cs typeface="Consolas"/>
              </a:rPr>
              <a:t>];    </a:t>
            </a:r>
            <a:r>
              <a:rPr lang="en-US" sz="1400" b="1" dirty="0">
                <a:latin typeface="Consolas"/>
                <a:cs typeface="Consolas"/>
              </a:rPr>
              <a:t>// Pointer to the </a:t>
            </a:r>
            <a:r>
              <a:rPr lang="en-US" sz="1400" b="1" dirty="0" err="1">
                <a:latin typeface="Consolas"/>
                <a:cs typeface="Consolas"/>
              </a:rPr>
              <a:t>i'th</a:t>
            </a:r>
            <a:r>
              <a:rPr lang="en-US" sz="1400" b="1" dirty="0">
                <a:latin typeface="Consolas"/>
                <a:cs typeface="Consolas"/>
              </a:rPr>
              <a:t> row.</a:t>
            </a:r>
            <a:br>
              <a:rPr lang="en-US" sz="1400" b="1" dirty="0">
                <a:latin typeface="Consolas"/>
                <a:cs typeface="Consolas"/>
              </a:rPr>
            </a:br>
            <a:r>
              <a:rPr lang="en-US" sz="1400" dirty="0">
                <a:latin typeface="Consolas"/>
                <a:cs typeface="Consolas"/>
              </a:rPr>
              <a:t>    float sum = 0.f;                          </a:t>
            </a:r>
            <a:r>
              <a:rPr lang="en-US" sz="1400" b="1" dirty="0">
                <a:latin typeface="Consolas"/>
                <a:cs typeface="Consolas"/>
              </a:rPr>
              <a:t>// Accumulator for dot product.</a:t>
            </a:r>
            <a:r>
              <a:rPr lang="en-US" sz="1400" dirty="0">
                <a:latin typeface="Consolas"/>
                <a:cs typeface="Consolas"/>
              </a:rPr>
              <a:t/>
            </a:r>
            <a:br>
              <a:rPr lang="en-US" sz="1400" dirty="0">
                <a:latin typeface="Consolas"/>
                <a:cs typeface="Consolas"/>
              </a:rPr>
            </a:br>
            <a:r>
              <a:rPr lang="en-US" sz="1400" dirty="0">
                <a:latin typeface="Consolas"/>
                <a:cs typeface="Consolas"/>
              </a:rPr>
              <a:t>    for (</a:t>
            </a:r>
            <a:r>
              <a:rPr lang="en-US" sz="1400" dirty="0" err="1">
                <a:latin typeface="Consolas"/>
                <a:cs typeface="Consolas"/>
              </a:rPr>
              <a:t>size_t</a:t>
            </a:r>
            <a:r>
              <a:rPr lang="en-US" sz="1400" dirty="0">
                <a:latin typeface="Consolas"/>
                <a:cs typeface="Consolas"/>
              </a:rPr>
              <a:t> j = 0; j &lt; </a:t>
            </a:r>
            <a:r>
              <a:rPr lang="en-US" sz="1400" dirty="0" err="1">
                <a:latin typeface="Consolas"/>
                <a:cs typeface="Consolas"/>
              </a:rPr>
              <a:t>ncols</a:t>
            </a:r>
            <a:r>
              <a:rPr lang="en-US" sz="1400" dirty="0">
                <a:latin typeface="Consolas"/>
                <a:cs typeface="Consolas"/>
              </a:rPr>
              <a:t>; j++) {</a:t>
            </a:r>
            <a:br>
              <a:rPr lang="en-US" sz="1400" dirty="0">
                <a:latin typeface="Consolas"/>
                <a:cs typeface="Consolas"/>
              </a:rPr>
            </a:br>
            <a:r>
              <a:rPr lang="en-US" sz="1400" dirty="0">
                <a:latin typeface="Consolas"/>
                <a:cs typeface="Consolas"/>
              </a:rPr>
              <a:t>        sum += a[j] * x[j];</a:t>
            </a:r>
            <a:br>
              <a:rPr lang="en-US" sz="1400" dirty="0">
                <a:latin typeface="Consolas"/>
                <a:cs typeface="Consolas"/>
              </a:rPr>
            </a:br>
            <a:r>
              <a:rPr lang="en-US" sz="1400" dirty="0">
                <a:latin typeface="Consolas"/>
                <a:cs typeface="Consolas"/>
              </a:rPr>
              <a:t>    }</a:t>
            </a:r>
            <a:br>
              <a:rPr lang="en-US" sz="1400" dirty="0">
                <a:latin typeface="Consolas"/>
                <a:cs typeface="Consolas"/>
              </a:rPr>
            </a:br>
            <a:r>
              <a:rPr lang="en-US" sz="1400" dirty="0">
                <a:latin typeface="Consolas"/>
                <a:cs typeface="Consolas"/>
              </a:rPr>
              <a:t>    y[</a:t>
            </a:r>
            <a:r>
              <a:rPr lang="en-US" sz="1400" dirty="0" err="1">
                <a:latin typeface="Consolas"/>
                <a:cs typeface="Consolas"/>
              </a:rPr>
              <a:t>i</a:t>
            </a:r>
            <a:r>
              <a:rPr lang="en-US" sz="1400" dirty="0">
                <a:latin typeface="Consolas"/>
                <a:cs typeface="Consolas"/>
              </a:rPr>
              <a:t>] = sum;</a:t>
            </a:r>
            <a:br>
              <a:rPr lang="en-US" sz="1400" dirty="0">
                <a:latin typeface="Consolas"/>
                <a:cs typeface="Consolas"/>
              </a:rPr>
            </a:br>
            <a:r>
              <a:rPr lang="en-US" sz="1400" dirty="0">
                <a:latin typeface="Consolas"/>
                <a:cs typeface="Consolas"/>
              </a:rPr>
              <a:t>}</a:t>
            </a:r>
          </a:p>
        </p:txBody>
      </p:sp>
      <p:sp>
        <p:nvSpPr>
          <p:cNvPr id="5" name="Footer Placeholder 4">
            <a:extLst>
              <a:ext uri="{FF2B5EF4-FFF2-40B4-BE49-F238E27FC236}">
                <a16:creationId xmlns="" xmlns:a16="http://schemas.microsoft.com/office/drawing/2014/main" id="{65995029-168A-4016-98D6-D93A733A501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7322008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Programming Models</a:t>
            </a:r>
          </a:p>
        </p:txBody>
      </p:sp>
      <p:sp>
        <p:nvSpPr>
          <p:cNvPr id="3" name="Content Placeholder 2"/>
          <p:cNvSpPr>
            <a:spLocks noGrp="1"/>
          </p:cNvSpPr>
          <p:nvPr>
            <p:ph idx="1"/>
          </p:nvPr>
        </p:nvSpPr>
        <p:spPr/>
        <p:txBody>
          <a:bodyPr>
            <a:normAutofit lnSpcReduction="10000"/>
          </a:bodyPr>
          <a:lstStyle/>
          <a:p>
            <a:r>
              <a:rPr lang="en-US" dirty="0"/>
              <a:t>GPGPU APIs all allow the programmer to think of the loop index (thread id) in a kernel as 1D, 2D or 3D</a:t>
            </a:r>
          </a:p>
          <a:p>
            <a:pPr lvl="1"/>
            <a:r>
              <a:rPr lang="en-US" dirty="0"/>
              <a:t>Thread index is actually a 3D vector (</a:t>
            </a:r>
            <a:r>
              <a:rPr lang="en-US" i="1" dirty="0"/>
              <a:t>i</a:t>
            </a:r>
            <a:r>
              <a:rPr lang="en-US" i="1" baseline="-25000" dirty="0"/>
              <a:t>x</a:t>
            </a:r>
            <a:r>
              <a:rPr lang="en-US" dirty="0"/>
              <a:t>, </a:t>
            </a:r>
            <a:r>
              <a:rPr lang="en-US" i="1" dirty="0" err="1"/>
              <a:t>i</a:t>
            </a:r>
            <a:r>
              <a:rPr lang="en-US" i="1" baseline="-25000" dirty="0" err="1"/>
              <a:t>y</a:t>
            </a:r>
            <a:r>
              <a:rPr lang="en-US" dirty="0"/>
              <a:t>, </a:t>
            </a:r>
            <a:r>
              <a:rPr lang="en-US" i="1" dirty="0" err="1"/>
              <a:t>i</a:t>
            </a:r>
            <a:r>
              <a:rPr lang="en-US" i="1" baseline="-25000" dirty="0" err="1"/>
              <a:t>z</a:t>
            </a:r>
            <a:r>
              <a:rPr lang="en-US" dirty="0"/>
              <a:t>)</a:t>
            </a:r>
          </a:p>
          <a:p>
            <a:pPr lvl="1"/>
            <a:r>
              <a:rPr lang="en-US" dirty="0"/>
              <a:t>2D: </a:t>
            </a:r>
            <a:r>
              <a:rPr lang="en-US" i="1" dirty="0" err="1"/>
              <a:t>i</a:t>
            </a:r>
            <a:r>
              <a:rPr lang="en-US" i="1" baseline="-25000" dirty="0" err="1"/>
              <a:t>z</a:t>
            </a:r>
            <a:r>
              <a:rPr lang="en-US" dirty="0"/>
              <a:t> is always zero</a:t>
            </a:r>
          </a:p>
          <a:p>
            <a:pPr lvl="1"/>
            <a:r>
              <a:rPr lang="en-US" dirty="0"/>
              <a:t>1D: </a:t>
            </a:r>
            <a:r>
              <a:rPr lang="en-US" i="1" dirty="0" err="1"/>
              <a:t>i</a:t>
            </a:r>
            <a:r>
              <a:rPr lang="en-US" i="1" baseline="-25000" dirty="0" err="1"/>
              <a:t>y</a:t>
            </a:r>
            <a:r>
              <a:rPr lang="en-US" dirty="0"/>
              <a:t> and </a:t>
            </a:r>
            <a:r>
              <a:rPr lang="en-US" i="1" dirty="0" err="1"/>
              <a:t>i</a:t>
            </a:r>
            <a:r>
              <a:rPr lang="en-US" i="1" baseline="-25000" dirty="0" err="1"/>
              <a:t>z</a:t>
            </a:r>
            <a:r>
              <a:rPr lang="en-US" dirty="0"/>
              <a:t> are always zero</a:t>
            </a:r>
          </a:p>
          <a:p>
            <a:r>
              <a:rPr lang="en-US" dirty="0"/>
              <a:t>Threads can be collected into one or more </a:t>
            </a:r>
            <a:r>
              <a:rPr lang="en-US" b="1" dirty="0"/>
              <a:t>thread groups</a:t>
            </a:r>
          </a:p>
          <a:p>
            <a:pPr lvl="1"/>
            <a:r>
              <a:rPr lang="en-US" dirty="0"/>
              <a:t>On a Radeon GCN GPU, each </a:t>
            </a:r>
            <a:r>
              <a:rPr lang="en-US" b="1" dirty="0"/>
              <a:t>CU</a:t>
            </a:r>
            <a:r>
              <a:rPr lang="en-US" dirty="0"/>
              <a:t> provides a block of </a:t>
            </a:r>
            <a:r>
              <a:rPr lang="en-US" b="1" dirty="0"/>
              <a:t>memory</a:t>
            </a:r>
            <a:r>
              <a:rPr lang="en-US" dirty="0"/>
              <a:t> called </a:t>
            </a:r>
            <a:r>
              <a:rPr lang="en-US" b="1" dirty="0"/>
              <a:t>Local Data Store </a:t>
            </a:r>
            <a:r>
              <a:rPr lang="en-US" dirty="0"/>
              <a:t>(LDS)</a:t>
            </a:r>
          </a:p>
          <a:p>
            <a:pPr lvl="1"/>
            <a:r>
              <a:rPr lang="en-US" dirty="0"/>
              <a:t>All threads in a </a:t>
            </a:r>
            <a:r>
              <a:rPr lang="en-US" b="1" dirty="0"/>
              <a:t>thread group </a:t>
            </a:r>
            <a:r>
              <a:rPr lang="en-US" i="1" dirty="0"/>
              <a:t>share</a:t>
            </a:r>
            <a:r>
              <a:rPr lang="en-US" dirty="0"/>
              <a:t> the CU’s LDS memory</a:t>
            </a:r>
          </a:p>
        </p:txBody>
      </p:sp>
      <p:sp>
        <p:nvSpPr>
          <p:cNvPr id="4" name="Footer Placeholder 3">
            <a:extLst>
              <a:ext uri="{FF2B5EF4-FFF2-40B4-BE49-F238E27FC236}">
                <a16:creationId xmlns="" xmlns:a16="http://schemas.microsoft.com/office/drawing/2014/main" id="{B0C4CEC6-CEE3-4B6C-BC86-EEC83D329D7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445988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Programming Models</a:t>
            </a:r>
          </a:p>
        </p:txBody>
      </p:sp>
      <p:sp>
        <p:nvSpPr>
          <p:cNvPr id="3" name="Content Placeholder 2"/>
          <p:cNvSpPr>
            <a:spLocks noGrp="1"/>
          </p:cNvSpPr>
          <p:nvPr>
            <p:ph idx="1"/>
          </p:nvPr>
        </p:nvSpPr>
        <p:spPr/>
        <p:txBody>
          <a:bodyPr>
            <a:normAutofit/>
          </a:bodyPr>
          <a:lstStyle/>
          <a:p>
            <a:r>
              <a:rPr lang="en-US" dirty="0"/>
              <a:t>Different GPUs/APIs use different terminology</a:t>
            </a:r>
          </a:p>
          <a:p>
            <a:pPr lvl="1"/>
            <a:r>
              <a:rPr lang="en-US" dirty="0"/>
              <a:t>AMD/HLSL: </a:t>
            </a:r>
            <a:r>
              <a:rPr lang="en-US" b="1" dirty="0" err="1"/>
              <a:t>wavefronts</a:t>
            </a:r>
            <a:r>
              <a:rPr lang="en-US" dirty="0"/>
              <a:t>, </a:t>
            </a:r>
            <a:r>
              <a:rPr lang="en-US" b="1" dirty="0"/>
              <a:t>threads</a:t>
            </a:r>
            <a:r>
              <a:rPr lang="en-US" dirty="0"/>
              <a:t> and </a:t>
            </a:r>
            <a:r>
              <a:rPr lang="en-US" b="1" dirty="0"/>
              <a:t>thread groups</a:t>
            </a:r>
          </a:p>
          <a:p>
            <a:pPr lvl="1"/>
            <a:r>
              <a:rPr lang="en-US" dirty="0"/>
              <a:t>Nvidia CUDA: </a:t>
            </a:r>
            <a:r>
              <a:rPr lang="en-US" b="1" dirty="0"/>
              <a:t>warps</a:t>
            </a:r>
            <a:r>
              <a:rPr lang="en-US" dirty="0"/>
              <a:t>, </a:t>
            </a:r>
            <a:r>
              <a:rPr lang="en-US" b="1" dirty="0"/>
              <a:t>CUDA threads </a:t>
            </a:r>
            <a:r>
              <a:rPr lang="en-US" dirty="0"/>
              <a:t>and </a:t>
            </a:r>
            <a:r>
              <a:rPr lang="en-US" b="1" dirty="0"/>
              <a:t>thread blocks</a:t>
            </a:r>
          </a:p>
          <a:p>
            <a:pPr lvl="1"/>
            <a:r>
              <a:rPr lang="en-US" dirty="0"/>
              <a:t>OpenCL: </a:t>
            </a:r>
            <a:r>
              <a:rPr lang="en-US" b="1" dirty="0"/>
              <a:t>work items </a:t>
            </a:r>
            <a:r>
              <a:rPr lang="en-US" dirty="0"/>
              <a:t>and </a:t>
            </a:r>
            <a:r>
              <a:rPr lang="en-US" b="1" dirty="0"/>
              <a:t>work groups</a:t>
            </a:r>
          </a:p>
          <a:p>
            <a:pPr lvl="1"/>
            <a:r>
              <a:rPr lang="en-US" dirty="0"/>
              <a:t>C++ AMP: </a:t>
            </a:r>
            <a:r>
              <a:rPr lang="en-US" b="1" dirty="0"/>
              <a:t>threads</a:t>
            </a:r>
            <a:r>
              <a:rPr lang="en-US" dirty="0"/>
              <a:t> and </a:t>
            </a:r>
            <a:r>
              <a:rPr lang="en-US" b="1" dirty="0"/>
              <a:t>tiles</a:t>
            </a:r>
            <a:r>
              <a:rPr lang="en-US" dirty="0"/>
              <a:t> (“teams” of threads)</a:t>
            </a:r>
          </a:p>
        </p:txBody>
      </p:sp>
      <p:sp>
        <p:nvSpPr>
          <p:cNvPr id="4" name="Footer Placeholder 3">
            <a:extLst>
              <a:ext uri="{FF2B5EF4-FFF2-40B4-BE49-F238E27FC236}">
                <a16:creationId xmlns="" xmlns:a16="http://schemas.microsoft.com/office/drawing/2014/main" id="{C9978DC3-2ECA-4924-BC60-A5698093983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38170345"/>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GCN </a:t>
            </a:r>
            <a:r>
              <a:rPr lang="en-US" dirty="0" err="1"/>
              <a:t>Wavefronts</a:t>
            </a:r>
            <a:endParaRPr lang="en-US" dirty="0"/>
          </a:p>
        </p:txBody>
      </p:sp>
      <p:sp>
        <p:nvSpPr>
          <p:cNvPr id="3" name="Content Placeholder 2"/>
          <p:cNvSpPr>
            <a:spLocks noGrp="1"/>
          </p:cNvSpPr>
          <p:nvPr>
            <p:ph idx="1"/>
          </p:nvPr>
        </p:nvSpPr>
        <p:spPr/>
        <p:txBody>
          <a:bodyPr>
            <a:normAutofit/>
          </a:bodyPr>
          <a:lstStyle/>
          <a:p>
            <a:r>
              <a:rPr lang="en-US" dirty="0"/>
              <a:t>Radeon GCN docs say a </a:t>
            </a:r>
            <a:r>
              <a:rPr lang="en-US" b="1" dirty="0" err="1"/>
              <a:t>wavefront</a:t>
            </a:r>
            <a:r>
              <a:rPr lang="en-US" dirty="0"/>
              <a:t> is </a:t>
            </a:r>
            <a:r>
              <a:rPr lang="en-US" b="1" dirty="0"/>
              <a:t>64</a:t>
            </a:r>
            <a:r>
              <a:rPr lang="en-US" dirty="0"/>
              <a:t> “lanes” wide</a:t>
            </a:r>
          </a:p>
          <a:p>
            <a:pPr lvl="1"/>
            <a:r>
              <a:rPr lang="en-US" dirty="0"/>
              <a:t>But we know each SIMD is physically only 16 lanes wide</a:t>
            </a:r>
          </a:p>
          <a:p>
            <a:pPr lvl="1"/>
            <a:r>
              <a:rPr lang="en-US" dirty="0"/>
              <a:t>How does this work?</a:t>
            </a:r>
          </a:p>
          <a:p>
            <a:r>
              <a:rPr lang="en-US" dirty="0"/>
              <a:t>Answer: </a:t>
            </a:r>
            <a:r>
              <a:rPr lang="en-US" b="1" dirty="0"/>
              <a:t>Round-robin</a:t>
            </a:r>
            <a:r>
              <a:rPr lang="en-US" dirty="0"/>
              <a:t> instruction processing!</a:t>
            </a:r>
          </a:p>
          <a:p>
            <a:pPr lvl="1"/>
            <a:r>
              <a:rPr lang="en-US" dirty="0"/>
              <a:t>A single 16-lane SIMD executes…</a:t>
            </a:r>
          </a:p>
          <a:p>
            <a:pPr lvl="2"/>
            <a:r>
              <a:rPr lang="en-US" dirty="0"/>
              <a:t>a </a:t>
            </a:r>
            <a:r>
              <a:rPr lang="en-US" dirty="0" err="1"/>
              <a:t>wavefront</a:t>
            </a:r>
            <a:r>
              <a:rPr lang="en-US" dirty="0"/>
              <a:t> consisting of 64 threads</a:t>
            </a:r>
          </a:p>
          <a:p>
            <a:pPr lvl="2"/>
            <a:r>
              <a:rPr lang="en-US" dirty="0"/>
              <a:t>in 4 clock cycles</a:t>
            </a:r>
          </a:p>
          <a:p>
            <a:pPr lvl="2"/>
            <a:r>
              <a:rPr lang="en-US" dirty="0"/>
              <a:t>by running </a:t>
            </a:r>
            <a:r>
              <a:rPr lang="en-US" b="1" dirty="0"/>
              <a:t>4 groups </a:t>
            </a:r>
            <a:r>
              <a:rPr lang="en-US" dirty="0"/>
              <a:t>of </a:t>
            </a:r>
            <a:r>
              <a:rPr lang="en-US" b="1" dirty="0"/>
              <a:t>16 threads</a:t>
            </a:r>
            <a:r>
              <a:rPr lang="en-US" dirty="0"/>
              <a:t>, one per clock cycle</a:t>
            </a:r>
          </a:p>
        </p:txBody>
      </p:sp>
      <p:sp>
        <p:nvSpPr>
          <p:cNvPr id="4" name="Footer Placeholder 3">
            <a:extLst>
              <a:ext uri="{FF2B5EF4-FFF2-40B4-BE49-F238E27FC236}">
                <a16:creationId xmlns="" xmlns:a16="http://schemas.microsoft.com/office/drawing/2014/main" id="{C53F05BD-AAD6-4B18-9B0D-0B013CF2D54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99454165"/>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GCN </a:t>
            </a:r>
            <a:r>
              <a:rPr lang="en-US" dirty="0" err="1"/>
              <a:t>Wavefronts</a:t>
            </a:r>
            <a:endParaRPr lang="en-US" dirty="0"/>
          </a:p>
        </p:txBody>
      </p:sp>
      <p:grpSp>
        <p:nvGrpSpPr>
          <p:cNvPr id="4" name="Group 3">
            <a:extLst>
              <a:ext uri="{FF2B5EF4-FFF2-40B4-BE49-F238E27FC236}">
                <a16:creationId xmlns="" xmlns:a16="http://schemas.microsoft.com/office/drawing/2014/main" id="{91A04DDA-26F0-4343-8016-B5294871BE7D}"/>
              </a:ext>
            </a:extLst>
          </p:cNvPr>
          <p:cNvGrpSpPr/>
          <p:nvPr/>
        </p:nvGrpSpPr>
        <p:grpSpPr>
          <a:xfrm>
            <a:off x="1588746" y="3498563"/>
            <a:ext cx="5966508" cy="2553247"/>
            <a:chOff x="417359" y="3572915"/>
            <a:chExt cx="5966508" cy="2553247"/>
          </a:xfrm>
        </p:grpSpPr>
        <p:sp>
          <p:nvSpPr>
            <p:cNvPr id="5" name="Rectangle 4">
              <a:extLst>
                <a:ext uri="{FF2B5EF4-FFF2-40B4-BE49-F238E27FC236}">
                  <a16:creationId xmlns="" xmlns:a16="http://schemas.microsoft.com/office/drawing/2014/main" id="{40892B44-D0FF-4CA7-B8B6-2B8946F81766}"/>
                </a:ext>
              </a:extLst>
            </p:cNvPr>
            <p:cNvSpPr/>
            <p:nvPr/>
          </p:nvSpPr>
          <p:spPr>
            <a:xfrm>
              <a:off x="417359" y="3572915"/>
              <a:ext cx="5966508" cy="2553247"/>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SIMD Unit</a:t>
              </a:r>
            </a:p>
          </p:txBody>
        </p:sp>
        <p:pic>
          <p:nvPicPr>
            <p:cNvPr id="6" name="Picture 5" descr="gpu-alus-contexts.tiff">
              <a:extLst>
                <a:ext uri="{FF2B5EF4-FFF2-40B4-BE49-F238E27FC236}">
                  <a16:creationId xmlns="" xmlns:a16="http://schemas.microsoft.com/office/drawing/2014/main" id="{E8A86FDD-372F-45C6-8060-350E5527CAB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863" y="3934227"/>
              <a:ext cx="5787598" cy="1817486"/>
            </a:xfrm>
            <a:prstGeom prst="rect">
              <a:avLst/>
            </a:prstGeom>
          </p:spPr>
        </p:pic>
        <p:sp>
          <p:nvSpPr>
            <p:cNvPr id="7" name="Rectangle 6">
              <a:extLst>
                <a:ext uri="{FF2B5EF4-FFF2-40B4-BE49-F238E27FC236}">
                  <a16:creationId xmlns="" xmlns:a16="http://schemas.microsoft.com/office/drawing/2014/main" id="{4128E359-FEBF-4EAF-ABFA-7A6A45DB94AA}"/>
                </a:ext>
              </a:extLst>
            </p:cNvPr>
            <p:cNvSpPr/>
            <p:nvPr/>
          </p:nvSpPr>
          <p:spPr>
            <a:xfrm>
              <a:off x="533924" y="3959628"/>
              <a:ext cx="5724670" cy="227134"/>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sp>
          <p:nvSpPr>
            <p:cNvPr id="8" name="Rectangle 7">
              <a:extLst>
                <a:ext uri="{FF2B5EF4-FFF2-40B4-BE49-F238E27FC236}">
                  <a16:creationId xmlns="" xmlns:a16="http://schemas.microsoft.com/office/drawing/2014/main" id="{0859F1B4-7417-493F-8F00-74E91E3EB7CA}"/>
                </a:ext>
              </a:extLst>
            </p:cNvPr>
            <p:cNvSpPr/>
            <p:nvPr/>
          </p:nvSpPr>
          <p:spPr>
            <a:xfrm>
              <a:off x="463279" y="5405960"/>
              <a:ext cx="270933" cy="5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pu-more-contexts.tiff">
              <a:extLst>
                <a:ext uri="{FF2B5EF4-FFF2-40B4-BE49-F238E27FC236}">
                  <a16:creationId xmlns="" xmlns:a16="http://schemas.microsoft.com/office/drawing/2014/main" id="{D9A355E4-1BD3-46AF-8DE4-D60FC4F702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1225" y="5409287"/>
              <a:ext cx="5748423" cy="642522"/>
            </a:xfrm>
            <a:prstGeom prst="rect">
              <a:avLst/>
            </a:prstGeom>
          </p:spPr>
        </p:pic>
      </p:grpSp>
      <p:sp>
        <p:nvSpPr>
          <p:cNvPr id="18" name="Rectangle 17">
            <a:extLst>
              <a:ext uri="{FF2B5EF4-FFF2-40B4-BE49-F238E27FC236}">
                <a16:creationId xmlns="" xmlns:a16="http://schemas.microsoft.com/office/drawing/2014/main" id="{A50AE030-5718-4D94-931D-C011FC98B4E7}"/>
              </a:ext>
            </a:extLst>
          </p:cNvPr>
          <p:cNvSpPr/>
          <p:nvPr/>
        </p:nvSpPr>
        <p:spPr>
          <a:xfrm>
            <a:off x="985078" y="2268493"/>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19" name="Rectangle 18">
            <a:extLst>
              <a:ext uri="{FF2B5EF4-FFF2-40B4-BE49-F238E27FC236}">
                <a16:creationId xmlns="" xmlns:a16="http://schemas.microsoft.com/office/drawing/2014/main" id="{1A327DDF-EE8B-40B1-AD2F-8BDF6F5ACAFA}"/>
              </a:ext>
            </a:extLst>
          </p:cNvPr>
          <p:cNvSpPr/>
          <p:nvPr/>
        </p:nvSpPr>
        <p:spPr>
          <a:xfrm>
            <a:off x="2778539" y="2268493"/>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20" name="Rectangle 19">
            <a:extLst>
              <a:ext uri="{FF2B5EF4-FFF2-40B4-BE49-F238E27FC236}">
                <a16:creationId xmlns="" xmlns:a16="http://schemas.microsoft.com/office/drawing/2014/main" id="{91AC6DE4-8FF0-47D0-8891-D972D3445169}"/>
              </a:ext>
            </a:extLst>
          </p:cNvPr>
          <p:cNvSpPr/>
          <p:nvPr/>
        </p:nvSpPr>
        <p:spPr>
          <a:xfrm>
            <a:off x="4572000" y="2268493"/>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21" name="Rectangle 20">
            <a:extLst>
              <a:ext uri="{FF2B5EF4-FFF2-40B4-BE49-F238E27FC236}">
                <a16:creationId xmlns="" xmlns:a16="http://schemas.microsoft.com/office/drawing/2014/main" id="{EA5A3E16-39B2-486E-ADAD-59A0342A5B49}"/>
              </a:ext>
            </a:extLst>
          </p:cNvPr>
          <p:cNvSpPr/>
          <p:nvPr/>
        </p:nvSpPr>
        <p:spPr>
          <a:xfrm>
            <a:off x="6365461" y="2268493"/>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23" name="TextBox 22">
            <a:extLst>
              <a:ext uri="{FF2B5EF4-FFF2-40B4-BE49-F238E27FC236}">
                <a16:creationId xmlns="" xmlns:a16="http://schemas.microsoft.com/office/drawing/2014/main" id="{28CE7A6A-B29C-40AE-AB94-EFC2E6F8D3D8}"/>
              </a:ext>
            </a:extLst>
          </p:cNvPr>
          <p:cNvSpPr txBox="1"/>
          <p:nvPr/>
        </p:nvSpPr>
        <p:spPr>
          <a:xfrm>
            <a:off x="57426" y="1447239"/>
            <a:ext cx="1257332" cy="369332"/>
          </a:xfrm>
          <a:prstGeom prst="rect">
            <a:avLst/>
          </a:prstGeom>
          <a:noFill/>
        </p:spPr>
        <p:txBody>
          <a:bodyPr wrap="none" rtlCol="0">
            <a:spAutoFit/>
          </a:bodyPr>
          <a:lstStyle/>
          <a:p>
            <a:r>
              <a:rPr lang="en-US" dirty="0">
                <a:solidFill>
                  <a:schemeClr val="bg2"/>
                </a:solidFill>
              </a:rPr>
              <a:t>Instruction</a:t>
            </a:r>
          </a:p>
        </p:txBody>
      </p:sp>
      <p:sp>
        <p:nvSpPr>
          <p:cNvPr id="24" name="TextBox 23">
            <a:extLst>
              <a:ext uri="{FF2B5EF4-FFF2-40B4-BE49-F238E27FC236}">
                <a16:creationId xmlns="" xmlns:a16="http://schemas.microsoft.com/office/drawing/2014/main" id="{9A8CAD48-7FA5-478A-B139-D47F8BA7E6BE}"/>
              </a:ext>
            </a:extLst>
          </p:cNvPr>
          <p:cNvSpPr txBox="1"/>
          <p:nvPr/>
        </p:nvSpPr>
        <p:spPr>
          <a:xfrm>
            <a:off x="424070" y="2252552"/>
            <a:ext cx="301686" cy="369332"/>
          </a:xfrm>
          <a:prstGeom prst="rect">
            <a:avLst/>
          </a:prstGeom>
          <a:noFill/>
        </p:spPr>
        <p:txBody>
          <a:bodyPr wrap="none" rtlCol="0">
            <a:spAutoFit/>
          </a:bodyPr>
          <a:lstStyle/>
          <a:p>
            <a:pPr algn="ctr"/>
            <a:r>
              <a:rPr lang="en-US" dirty="0">
                <a:solidFill>
                  <a:schemeClr val="bg2"/>
                </a:solidFill>
              </a:rPr>
              <a:t>0</a:t>
            </a:r>
          </a:p>
        </p:txBody>
      </p:sp>
      <p:grpSp>
        <p:nvGrpSpPr>
          <p:cNvPr id="26" name="Group 25">
            <a:extLst>
              <a:ext uri="{FF2B5EF4-FFF2-40B4-BE49-F238E27FC236}">
                <a16:creationId xmlns="" xmlns:a16="http://schemas.microsoft.com/office/drawing/2014/main" id="{2B40C50A-FF28-4306-A393-6475DA23883A}"/>
              </a:ext>
            </a:extLst>
          </p:cNvPr>
          <p:cNvGrpSpPr/>
          <p:nvPr/>
        </p:nvGrpSpPr>
        <p:grpSpPr>
          <a:xfrm>
            <a:off x="425627" y="1826274"/>
            <a:ext cx="7733295" cy="369332"/>
            <a:chOff x="425627" y="1826274"/>
            <a:chExt cx="7733295" cy="369332"/>
          </a:xfrm>
        </p:grpSpPr>
        <p:sp>
          <p:nvSpPr>
            <p:cNvPr id="10" name="Rectangle 9">
              <a:extLst>
                <a:ext uri="{FF2B5EF4-FFF2-40B4-BE49-F238E27FC236}">
                  <a16:creationId xmlns="" xmlns:a16="http://schemas.microsoft.com/office/drawing/2014/main" id="{845D4B66-4EB1-4268-8BAB-439C1F34D637}"/>
                </a:ext>
              </a:extLst>
            </p:cNvPr>
            <p:cNvSpPr/>
            <p:nvPr/>
          </p:nvSpPr>
          <p:spPr>
            <a:xfrm>
              <a:off x="985078" y="1855304"/>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14" name="Rectangle 13">
              <a:extLst>
                <a:ext uri="{FF2B5EF4-FFF2-40B4-BE49-F238E27FC236}">
                  <a16:creationId xmlns="" xmlns:a16="http://schemas.microsoft.com/office/drawing/2014/main" id="{9D24F2E9-8F57-4BAE-BB4F-DE883E3F61BC}"/>
                </a:ext>
              </a:extLst>
            </p:cNvPr>
            <p:cNvSpPr/>
            <p:nvPr/>
          </p:nvSpPr>
          <p:spPr>
            <a:xfrm>
              <a:off x="2778539" y="1855304"/>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15" name="Rectangle 14">
              <a:extLst>
                <a:ext uri="{FF2B5EF4-FFF2-40B4-BE49-F238E27FC236}">
                  <a16:creationId xmlns="" xmlns:a16="http://schemas.microsoft.com/office/drawing/2014/main" id="{D4E71B7C-139E-4082-963F-FC4411D68586}"/>
                </a:ext>
              </a:extLst>
            </p:cNvPr>
            <p:cNvSpPr/>
            <p:nvPr/>
          </p:nvSpPr>
          <p:spPr>
            <a:xfrm>
              <a:off x="4572000" y="1855304"/>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16" name="Rectangle 15">
              <a:extLst>
                <a:ext uri="{FF2B5EF4-FFF2-40B4-BE49-F238E27FC236}">
                  <a16:creationId xmlns="" xmlns:a16="http://schemas.microsoft.com/office/drawing/2014/main" id="{88B6658A-687C-48B8-A842-AB87A439463D}"/>
                </a:ext>
              </a:extLst>
            </p:cNvPr>
            <p:cNvSpPr/>
            <p:nvPr/>
          </p:nvSpPr>
          <p:spPr>
            <a:xfrm>
              <a:off x="6365461" y="1855304"/>
              <a:ext cx="1793461" cy="33572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16 threads</a:t>
              </a:r>
            </a:p>
          </p:txBody>
        </p:sp>
        <p:sp>
          <p:nvSpPr>
            <p:cNvPr id="25" name="TextBox 24">
              <a:extLst>
                <a:ext uri="{FF2B5EF4-FFF2-40B4-BE49-F238E27FC236}">
                  <a16:creationId xmlns="" xmlns:a16="http://schemas.microsoft.com/office/drawing/2014/main" id="{921B7867-A8C1-436D-8E0F-EA4D91F220E4}"/>
                </a:ext>
              </a:extLst>
            </p:cNvPr>
            <p:cNvSpPr txBox="1"/>
            <p:nvPr/>
          </p:nvSpPr>
          <p:spPr>
            <a:xfrm>
              <a:off x="425627" y="1826274"/>
              <a:ext cx="301686" cy="369332"/>
            </a:xfrm>
            <a:prstGeom prst="rect">
              <a:avLst/>
            </a:prstGeom>
            <a:noFill/>
          </p:spPr>
          <p:txBody>
            <a:bodyPr wrap="none" rtlCol="0">
              <a:spAutoFit/>
            </a:bodyPr>
            <a:lstStyle/>
            <a:p>
              <a:pPr algn="ctr"/>
              <a:r>
                <a:rPr lang="en-US" dirty="0">
                  <a:solidFill>
                    <a:schemeClr val="bg2"/>
                  </a:solidFill>
                </a:rPr>
                <a:t>1</a:t>
              </a:r>
            </a:p>
          </p:txBody>
        </p:sp>
      </p:grpSp>
      <p:sp>
        <p:nvSpPr>
          <p:cNvPr id="3" name="Footer Placeholder 2">
            <a:extLst>
              <a:ext uri="{FF2B5EF4-FFF2-40B4-BE49-F238E27FC236}">
                <a16:creationId xmlns="" xmlns:a16="http://schemas.microsoft.com/office/drawing/2014/main" id="{3093F808-471C-4CFC-96EA-6DD8BC38405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821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2.59259E-6 L 0.29427 0.11135 " pathEditMode="relative" rAng="0" ptsTypes="AA">
                                      <p:cBhvr>
                                        <p:cTn id="6" dur="500" fill="hold"/>
                                        <p:tgtEl>
                                          <p:spTgt spid="18"/>
                                        </p:tgtEl>
                                        <p:attrNameLst>
                                          <p:attrName>ppt_x</p:attrName>
                                          <p:attrName>ppt_y</p:attrName>
                                        </p:attrNameLst>
                                      </p:cBhvr>
                                      <p:rCtr x="14705" y="555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7 -2.59259E-6 L 0.09809 0.11135 " pathEditMode="relative" rAng="0" ptsTypes="AA">
                                      <p:cBhvr>
                                        <p:cTn id="14" dur="500" fill="hold"/>
                                        <p:tgtEl>
                                          <p:spTgt spid="19"/>
                                        </p:tgtEl>
                                        <p:attrNameLst>
                                          <p:attrName>ppt_x</p:attrName>
                                          <p:attrName>ppt_y</p:attrName>
                                        </p:attrNameLst>
                                      </p:cBhvr>
                                      <p:rCtr x="4896" y="5556"/>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7778E-7 -2.59259E-6 L -0.09809 0.11135 " pathEditMode="relative" rAng="0" ptsTypes="AA">
                                      <p:cBhvr>
                                        <p:cTn id="22" dur="500" fill="hold"/>
                                        <p:tgtEl>
                                          <p:spTgt spid="20"/>
                                        </p:tgtEl>
                                        <p:attrNameLst>
                                          <p:attrName>ppt_x</p:attrName>
                                          <p:attrName>ppt_y</p:attrName>
                                        </p:attrNameLst>
                                      </p:cBhvr>
                                      <p:rCtr x="-4913" y="5556"/>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6 -2.59259E-6 L -0.2941 0.11135 " pathEditMode="relative" rAng="0" ptsTypes="AA">
                                      <p:cBhvr>
                                        <p:cTn id="30" dur="500" fill="hold"/>
                                        <p:tgtEl>
                                          <p:spTgt spid="21"/>
                                        </p:tgtEl>
                                        <p:attrNameLst>
                                          <p:attrName>ppt_x</p:attrName>
                                          <p:attrName>ppt_y</p:attrName>
                                        </p:attrNameLst>
                                      </p:cBhvr>
                                      <p:rCtr x="-14705" y="5556"/>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8.33333E-7 4.44444E-6 L -0.00069 0.05995 " pathEditMode="relative" rAng="0" ptsTypes="AA">
                                      <p:cBhvr>
                                        <p:cTn id="40" dur="500" fill="hold"/>
                                        <p:tgtEl>
                                          <p:spTgt spid="26"/>
                                        </p:tgtEl>
                                        <p:attrNameLst>
                                          <p:attrName>ppt_x</p:attrName>
                                          <p:attrName>ppt_y</p:attrName>
                                        </p:attrNameLst>
                                      </p:cBhvr>
                                      <p:rCtr x="-35"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4" grpId="0"/>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Manycore</a:t>
            </a:r>
            <a:r>
              <a:rPr lang="en-US" dirty="0"/>
              <a:t> GPU (SIMT)</a:t>
            </a:r>
          </a:p>
        </p:txBody>
      </p:sp>
      <p:sp>
        <p:nvSpPr>
          <p:cNvPr id="3" name="Content Placeholder 2"/>
          <p:cNvSpPr>
            <a:spLocks noGrp="1"/>
          </p:cNvSpPr>
          <p:nvPr>
            <p:ph idx="1"/>
          </p:nvPr>
        </p:nvSpPr>
        <p:spPr/>
        <p:txBody>
          <a:bodyPr/>
          <a:lstStyle/>
          <a:p>
            <a:r>
              <a:rPr lang="en-US" dirty="0"/>
              <a:t>Summary:</a:t>
            </a:r>
          </a:p>
          <a:p>
            <a:pPr lvl="1"/>
            <a:r>
              <a:rPr lang="en-US" b="1" dirty="0"/>
              <a:t>SIMD Unit</a:t>
            </a:r>
            <a:r>
              <a:rPr lang="en-US" dirty="0"/>
              <a:t>: executes a single instruction stream on</a:t>
            </a:r>
            <a:br>
              <a:rPr lang="en-US" dirty="0"/>
            </a:br>
            <a:r>
              <a:rPr lang="en-US" dirty="0"/>
              <a:t>4, 8 or 16 “lanes” of data in parallel</a:t>
            </a:r>
          </a:p>
          <a:p>
            <a:pPr lvl="2"/>
            <a:r>
              <a:rPr lang="en-US" dirty="0"/>
              <a:t>Can round-robin to handle more lanes (e.g., 64 threads per SIMD, by round-</a:t>
            </a:r>
            <a:r>
              <a:rPr lang="en-US" dirty="0" err="1"/>
              <a:t>robining</a:t>
            </a:r>
            <a:r>
              <a:rPr lang="en-US" dirty="0"/>
              <a:t> 4 groups of 16 threads)</a:t>
            </a:r>
          </a:p>
          <a:p>
            <a:pPr lvl="1"/>
            <a:r>
              <a:rPr lang="en-US" b="1" dirty="0"/>
              <a:t>Compute Unit (CU)</a:t>
            </a:r>
            <a:r>
              <a:rPr lang="en-US" dirty="0"/>
              <a:t>: Multiple SIMDs</a:t>
            </a:r>
          </a:p>
          <a:p>
            <a:pPr lvl="2"/>
            <a:r>
              <a:rPr lang="en-US" dirty="0"/>
              <a:t>Each CU </a:t>
            </a:r>
            <a:r>
              <a:rPr lang="en-US" b="1" dirty="0"/>
              <a:t>time-slices </a:t>
            </a:r>
            <a:r>
              <a:rPr lang="en-US" dirty="0"/>
              <a:t>between multiple </a:t>
            </a:r>
            <a:r>
              <a:rPr lang="en-US" b="1" dirty="0"/>
              <a:t>threads</a:t>
            </a:r>
            <a:r>
              <a:rPr lang="en-US" dirty="0"/>
              <a:t> to hide stalls</a:t>
            </a:r>
          </a:p>
          <a:p>
            <a:pPr lvl="2"/>
            <a:r>
              <a:rPr lang="en-US" dirty="0"/>
              <a:t>Use </a:t>
            </a:r>
            <a:r>
              <a:rPr lang="en-US" b="1" dirty="0"/>
              <a:t>predication</a:t>
            </a:r>
            <a:r>
              <a:rPr lang="en-US" dirty="0"/>
              <a:t> to handle branches</a:t>
            </a:r>
          </a:p>
          <a:p>
            <a:pPr lvl="2"/>
            <a:r>
              <a:rPr lang="en-US" dirty="0"/>
              <a:t>Loops possible, but entire </a:t>
            </a:r>
            <a:r>
              <a:rPr lang="en-US" dirty="0" err="1"/>
              <a:t>wavefront</a:t>
            </a:r>
            <a:r>
              <a:rPr lang="en-US" dirty="0"/>
              <a:t>/warp has to loop</a:t>
            </a:r>
          </a:p>
          <a:p>
            <a:pPr lvl="1"/>
            <a:r>
              <a:rPr lang="en-US" b="1" dirty="0"/>
              <a:t>GPU</a:t>
            </a:r>
            <a:r>
              <a:rPr lang="en-US" dirty="0"/>
              <a:t>: Multiple CUs</a:t>
            </a:r>
          </a:p>
        </p:txBody>
      </p:sp>
      <p:sp>
        <p:nvSpPr>
          <p:cNvPr id="4" name="Footer Placeholder 3">
            <a:extLst>
              <a:ext uri="{FF2B5EF4-FFF2-40B4-BE49-F238E27FC236}">
                <a16:creationId xmlns="" xmlns:a16="http://schemas.microsoft.com/office/drawing/2014/main" id="{90E4FC30-69D3-4E35-8D79-550FA9ECDB4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5124240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E6F198CB-4467-412D-9D15-E54F621E1E09}"/>
              </a:ext>
            </a:extLst>
          </p:cNvPr>
          <p:cNvSpPr>
            <a:spLocks noGrp="1"/>
          </p:cNvSpPr>
          <p:nvPr>
            <p:ph type="title"/>
          </p:nvPr>
        </p:nvSpPr>
        <p:spPr/>
        <p:txBody>
          <a:bodyPr/>
          <a:lstStyle/>
          <a:p>
            <a:r>
              <a:rPr lang="en-US" dirty="0"/>
              <a:t>References</a:t>
            </a:r>
          </a:p>
        </p:txBody>
      </p:sp>
      <p:sp>
        <p:nvSpPr>
          <p:cNvPr id="7" name="Text Placeholder 6">
            <a:extLst>
              <a:ext uri="{FF2B5EF4-FFF2-40B4-BE49-F238E27FC236}">
                <a16:creationId xmlns="" xmlns:a16="http://schemas.microsoft.com/office/drawing/2014/main" id="{4A8FA2D4-3E95-414F-A8C4-21721BEFE884}"/>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 xmlns:a16="http://schemas.microsoft.com/office/drawing/2014/main" id="{046D136D-A0B1-4131-8829-A96592D4D37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0168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316" y="2582720"/>
            <a:ext cx="8149381" cy="4089302"/>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endParaRPr>
          </a:p>
        </p:txBody>
      </p:sp>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a:xfrm>
            <a:off x="779463" y="1636360"/>
            <a:ext cx="7583488" cy="4297363"/>
          </a:xfrm>
        </p:spPr>
        <p:txBody>
          <a:bodyPr/>
          <a:lstStyle/>
          <a:p>
            <a:r>
              <a:rPr lang="en-US" b="1" dirty="0"/>
              <a:t>Lines</a:t>
            </a:r>
            <a:r>
              <a:rPr lang="en-US" dirty="0"/>
              <a:t> of main RAM can be read into the </a:t>
            </a:r>
            <a:r>
              <a:rPr lang="en-US" b="1" dirty="0"/>
              <a:t>cache</a:t>
            </a:r>
          </a:p>
          <a:p>
            <a:pPr lvl="1"/>
            <a:r>
              <a:rPr lang="en-US" dirty="0"/>
              <a:t>Once in the cache, CPU can access the data </a:t>
            </a:r>
            <a:r>
              <a:rPr lang="en-US" b="1" dirty="0"/>
              <a:t>more quickly</a:t>
            </a:r>
          </a:p>
        </p:txBody>
      </p:sp>
      <p:pic>
        <p:nvPicPr>
          <p:cNvPr id="4" name="Picture 3" descr="fig-cache-to-main-mapp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3" y="2678939"/>
            <a:ext cx="7967174" cy="3837709"/>
          </a:xfrm>
          <a:prstGeom prst="rect">
            <a:avLst/>
          </a:prstGeom>
        </p:spPr>
      </p:pic>
      <p:sp>
        <p:nvSpPr>
          <p:cNvPr id="6" name="Footer Placeholder 5">
            <a:extLst>
              <a:ext uri="{FF2B5EF4-FFF2-40B4-BE49-F238E27FC236}">
                <a16:creationId xmlns="" xmlns:a16="http://schemas.microsoft.com/office/drawing/2014/main" id="{28371C40-F712-413F-9AC5-5BC3371A2E0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2152677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err="1"/>
              <a:t>Ananth</a:t>
            </a:r>
            <a:r>
              <a:rPr lang="en-US" dirty="0"/>
              <a:t> </a:t>
            </a:r>
            <a:r>
              <a:rPr lang="en-US" dirty="0" err="1"/>
              <a:t>Grama</a:t>
            </a:r>
            <a:r>
              <a:rPr lang="en-US" dirty="0"/>
              <a:t>, </a:t>
            </a:r>
            <a:r>
              <a:rPr lang="en-US" dirty="0" err="1"/>
              <a:t>Anshul</a:t>
            </a:r>
            <a:r>
              <a:rPr lang="en-US" dirty="0"/>
              <a:t> Gupta, George </a:t>
            </a:r>
            <a:r>
              <a:rPr lang="en-US" dirty="0" err="1"/>
              <a:t>Karypis</a:t>
            </a:r>
            <a:r>
              <a:rPr lang="en-US" dirty="0"/>
              <a:t>, </a:t>
            </a:r>
            <a:r>
              <a:rPr lang="en-US" dirty="0" err="1"/>
              <a:t>Vipin</a:t>
            </a:r>
            <a:r>
              <a:rPr lang="en-US" dirty="0"/>
              <a:t> Kumar. </a:t>
            </a:r>
            <a:r>
              <a:rPr lang="en-US" i="1" dirty="0"/>
              <a:t>Introduction to Parallel Computing</a:t>
            </a:r>
            <a:r>
              <a:rPr lang="en-US" dirty="0"/>
              <a:t>, Second Edition. Reading, MA: Addison Wesley, 2003.</a:t>
            </a:r>
          </a:p>
          <a:p>
            <a:r>
              <a:rPr lang="en-US" dirty="0"/>
              <a:t>Maurice </a:t>
            </a:r>
            <a:r>
              <a:rPr lang="en-US" dirty="0" err="1"/>
              <a:t>Herlihy</a:t>
            </a:r>
            <a:r>
              <a:rPr lang="en-US" dirty="0"/>
              <a:t>, </a:t>
            </a:r>
            <a:r>
              <a:rPr lang="en-US" dirty="0" err="1"/>
              <a:t>Nir</a:t>
            </a:r>
            <a:r>
              <a:rPr lang="en-US" dirty="0"/>
              <a:t> </a:t>
            </a:r>
            <a:r>
              <a:rPr lang="en-US" dirty="0" err="1"/>
              <a:t>Shavit</a:t>
            </a:r>
            <a:r>
              <a:rPr lang="en-US" dirty="0"/>
              <a:t>. </a:t>
            </a:r>
            <a:r>
              <a:rPr lang="en-US" i="1" dirty="0"/>
              <a:t>The Art of Multiprocessor Programming. </a:t>
            </a:r>
            <a:r>
              <a:rPr lang="en-US" dirty="0"/>
              <a:t>Morgan Kaufmann, 2012.</a:t>
            </a:r>
          </a:p>
          <a:p>
            <a:r>
              <a:rPr lang="en-US" sz="2000" dirty="0">
                <a:latin typeface="Consolas"/>
                <a:cs typeface="Consolas"/>
                <a:hlinkClick r:id="rId2"/>
              </a:rPr>
              <a:t>https://booksite.elsevier.com/9780123838728/figures/PDF/Chapter_01.pdf</a:t>
            </a:r>
            <a:endParaRPr lang="en-US" sz="2000" dirty="0">
              <a:latin typeface="Consolas"/>
              <a:cs typeface="Consolas"/>
            </a:endParaRPr>
          </a:p>
          <a:p>
            <a:r>
              <a:rPr lang="en-US" sz="2000" dirty="0">
                <a:latin typeface="Consolas"/>
                <a:cs typeface="Consolas"/>
                <a:hlinkClick r:id="rId3"/>
              </a:rPr>
              <a:t>http://www.swedishcoding.com/2015/03/08/gdc-2015-presentation-parallelizing-the-naughty-dog-engine/</a:t>
            </a:r>
            <a:endParaRPr lang="en-US" sz="2000" dirty="0">
              <a:latin typeface="Consolas"/>
              <a:cs typeface="Consolas"/>
            </a:endParaRPr>
          </a:p>
        </p:txBody>
      </p:sp>
      <p:sp>
        <p:nvSpPr>
          <p:cNvPr id="4" name="Footer Placeholder 3">
            <a:extLst>
              <a:ext uri="{FF2B5EF4-FFF2-40B4-BE49-F238E27FC236}">
                <a16:creationId xmlns="" xmlns:a16="http://schemas.microsoft.com/office/drawing/2014/main" id="{724A9483-B909-49CC-8948-5DF4F66A211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49466495"/>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79463" y="1828800"/>
            <a:ext cx="7786468" cy="4297363"/>
          </a:xfrm>
        </p:spPr>
        <p:txBody>
          <a:bodyPr>
            <a:normAutofit fontScale="85000" lnSpcReduction="10000"/>
          </a:bodyPr>
          <a:lstStyle/>
          <a:p>
            <a:r>
              <a:rPr lang="en-US" sz="2000" dirty="0">
                <a:latin typeface="Consolas"/>
                <a:cs typeface="Consolas"/>
                <a:hlinkClick r:id="rId2"/>
              </a:rPr>
              <a:t>http://cellperformance.beyond3d.com/articles/public/concurrency_rabit_hole.pdf</a:t>
            </a:r>
          </a:p>
          <a:p>
            <a:r>
              <a:rPr lang="en-US" sz="2000" dirty="0">
                <a:latin typeface="Consolas"/>
                <a:cs typeface="Consolas"/>
                <a:hlinkClick r:id="rId2"/>
              </a:rPr>
              <a:t>https://computing.llnl.gov/tutorials/parallel_comp/</a:t>
            </a:r>
            <a:endParaRPr lang="en-US" sz="2000" dirty="0">
              <a:latin typeface="Consolas"/>
              <a:cs typeface="Consolas"/>
            </a:endParaRPr>
          </a:p>
          <a:p>
            <a:r>
              <a:rPr lang="en-US" sz="2000" dirty="0">
                <a:latin typeface="Consolas"/>
                <a:cs typeface="Consolas"/>
                <a:hlinkClick r:id="rId3"/>
              </a:rPr>
              <a:t>https://homes.cs.washington.edu/~arvind/cs422/lectureNotes/deadlock-6.pdf</a:t>
            </a:r>
            <a:endParaRPr lang="en-US" sz="2000" dirty="0">
              <a:latin typeface="Consolas"/>
              <a:cs typeface="Consolas"/>
            </a:endParaRPr>
          </a:p>
          <a:p>
            <a:r>
              <a:rPr lang="en-US" sz="2000" dirty="0">
                <a:latin typeface="Consolas"/>
                <a:cs typeface="Consolas"/>
                <a:hlinkClick r:id="rId4"/>
              </a:rPr>
              <a:t>https://dataorientedprogramming.wordpress.com/tag/mike-acton/</a:t>
            </a:r>
            <a:endParaRPr lang="en-US" sz="2000" dirty="0">
              <a:latin typeface="Consolas"/>
              <a:cs typeface="Consolas"/>
            </a:endParaRPr>
          </a:p>
          <a:p>
            <a:r>
              <a:rPr lang="en-US" sz="2000" dirty="0">
                <a:latin typeface="Consolas"/>
                <a:cs typeface="Consolas"/>
                <a:hlinkClick r:id="rId5"/>
              </a:rPr>
              <a:t>http://www.dataorienteddesign.com/dodmain/</a:t>
            </a:r>
            <a:endParaRPr lang="en-US" sz="2000" dirty="0">
              <a:latin typeface="Consolas"/>
              <a:cs typeface="Consolas"/>
            </a:endParaRPr>
          </a:p>
          <a:p>
            <a:r>
              <a:rPr lang="en-US" sz="2000" dirty="0">
                <a:latin typeface="Consolas"/>
                <a:cs typeface="Consolas"/>
                <a:hlinkClick r:id="rId6"/>
              </a:rPr>
              <a:t>https://markplusplus.wordpress.com/2007/03/14/fast-sse-select-operation/</a:t>
            </a:r>
            <a:endParaRPr lang="en-US" sz="2000" dirty="0">
              <a:latin typeface="Consolas"/>
              <a:cs typeface="Consolas"/>
            </a:endParaRPr>
          </a:p>
          <a:p>
            <a:r>
              <a:rPr lang="en-US" sz="2000" dirty="0">
                <a:latin typeface="Consolas"/>
                <a:cs typeface="Consolas"/>
                <a:hlinkClick r:id="rId7"/>
              </a:rPr>
              <a:t>https://www.amd.com/Documents/GCN_Architecture_whitepaper.pdf</a:t>
            </a:r>
            <a:endParaRPr lang="en-US" sz="2000" dirty="0">
              <a:latin typeface="Consolas"/>
              <a:cs typeface="Consolas"/>
            </a:endParaRPr>
          </a:p>
          <a:p>
            <a:endParaRPr lang="en-US" sz="2000" dirty="0">
              <a:latin typeface="Consolas"/>
              <a:cs typeface="Consolas"/>
            </a:endParaRPr>
          </a:p>
          <a:p>
            <a:endParaRPr lang="en-US" sz="2000" dirty="0">
              <a:latin typeface="Consolas"/>
              <a:cs typeface="Consolas"/>
            </a:endParaRPr>
          </a:p>
        </p:txBody>
      </p:sp>
      <p:sp>
        <p:nvSpPr>
          <p:cNvPr id="4" name="Footer Placeholder 3">
            <a:extLst>
              <a:ext uri="{FF2B5EF4-FFF2-40B4-BE49-F238E27FC236}">
                <a16:creationId xmlns="" xmlns:a16="http://schemas.microsoft.com/office/drawing/2014/main" id="{BEB124B8-C79F-4D96-A236-7AFEDF68B66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58625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lstStyle/>
          <a:p>
            <a:r>
              <a:rPr lang="en-US" dirty="0"/>
              <a:t>Once a line is in the cache, how do we know from which memory line it came?</a:t>
            </a:r>
          </a:p>
          <a:p>
            <a:pPr lvl="1"/>
            <a:r>
              <a:rPr lang="en-US" b="1" dirty="0"/>
              <a:t>Line index</a:t>
            </a:r>
          </a:p>
          <a:p>
            <a:pPr lvl="2"/>
            <a:r>
              <a:rPr lang="en-US" dirty="0"/>
              <a:t>64-byte cache: </a:t>
            </a:r>
            <a:r>
              <a:rPr lang="en-US" sz="1800" b="1" dirty="0">
                <a:latin typeface="Consolas"/>
                <a:cs typeface="Consolas"/>
              </a:rPr>
              <a:t>(</a:t>
            </a:r>
            <a:r>
              <a:rPr lang="en-US" sz="1800" b="1" dirty="0" err="1">
                <a:latin typeface="Consolas"/>
                <a:cs typeface="Consolas"/>
              </a:rPr>
              <a:t>addr</a:t>
            </a:r>
            <a:r>
              <a:rPr lang="en-US" sz="1800" b="1" dirty="0">
                <a:latin typeface="Consolas"/>
                <a:cs typeface="Consolas"/>
              </a:rPr>
              <a:t> &amp; 0x3F)</a:t>
            </a:r>
          </a:p>
          <a:p>
            <a:pPr lvl="2"/>
            <a:r>
              <a:rPr lang="en-US" dirty="0"/>
              <a:t>128-byte cache: </a:t>
            </a:r>
            <a:r>
              <a:rPr lang="en-US" sz="1800" b="1" dirty="0">
                <a:latin typeface="Consolas"/>
                <a:cs typeface="Consolas"/>
              </a:rPr>
              <a:t>(</a:t>
            </a:r>
            <a:r>
              <a:rPr lang="en-US" sz="1800" b="1" dirty="0" err="1">
                <a:latin typeface="Consolas"/>
                <a:cs typeface="Consolas"/>
              </a:rPr>
              <a:t>addr</a:t>
            </a:r>
            <a:r>
              <a:rPr lang="en-US" sz="1800" b="1" dirty="0">
                <a:latin typeface="Consolas"/>
                <a:cs typeface="Consolas"/>
              </a:rPr>
              <a:t> &amp; 0x7F)</a:t>
            </a:r>
            <a:endParaRPr lang="en-US" sz="1800" dirty="0"/>
          </a:p>
          <a:p>
            <a:pPr lvl="1"/>
            <a:r>
              <a:rPr lang="en-US" b="1" dirty="0"/>
              <a:t>Tag</a:t>
            </a:r>
          </a:p>
          <a:p>
            <a:pPr lvl="2"/>
            <a:r>
              <a:rPr lang="en-US" dirty="0"/>
              <a:t>64-byte cache: </a:t>
            </a:r>
            <a:r>
              <a:rPr lang="en-US" sz="1800" b="1" dirty="0">
                <a:latin typeface="Consolas"/>
                <a:cs typeface="Consolas"/>
              </a:rPr>
              <a:t>(</a:t>
            </a:r>
            <a:r>
              <a:rPr lang="en-US" sz="1800" b="1" dirty="0" err="1">
                <a:latin typeface="Consolas"/>
                <a:cs typeface="Consolas"/>
              </a:rPr>
              <a:t>addr</a:t>
            </a:r>
            <a:r>
              <a:rPr lang="en-US" sz="1800" b="1" dirty="0">
                <a:latin typeface="Consolas"/>
                <a:cs typeface="Consolas"/>
              </a:rPr>
              <a:t> &gt;&gt; 6)</a:t>
            </a:r>
          </a:p>
          <a:p>
            <a:pPr lvl="2"/>
            <a:r>
              <a:rPr lang="en-US" dirty="0"/>
              <a:t>128-byte cache: </a:t>
            </a:r>
            <a:r>
              <a:rPr lang="en-US" sz="1800" b="1" dirty="0">
                <a:latin typeface="Consolas"/>
                <a:cs typeface="Consolas"/>
              </a:rPr>
              <a:t>(</a:t>
            </a:r>
            <a:r>
              <a:rPr lang="en-US" sz="1800" b="1" dirty="0" err="1">
                <a:latin typeface="Consolas"/>
                <a:cs typeface="Consolas"/>
              </a:rPr>
              <a:t>addr</a:t>
            </a:r>
            <a:r>
              <a:rPr lang="en-US" sz="1800" b="1" dirty="0">
                <a:latin typeface="Consolas"/>
                <a:cs typeface="Consolas"/>
              </a:rPr>
              <a:t> &gt;&gt; 7)</a:t>
            </a:r>
            <a:endParaRPr lang="en-US" sz="1800" dirty="0"/>
          </a:p>
          <a:p>
            <a:pPr lvl="1"/>
            <a:r>
              <a:rPr lang="en-US" dirty="0"/>
              <a:t>Store the tag with each cache line to keep track of its original location in memory</a:t>
            </a:r>
          </a:p>
        </p:txBody>
      </p:sp>
      <p:sp>
        <p:nvSpPr>
          <p:cNvPr id="4" name="Footer Placeholder 3">
            <a:extLst>
              <a:ext uri="{FF2B5EF4-FFF2-40B4-BE49-F238E27FC236}">
                <a16:creationId xmlns="" xmlns:a16="http://schemas.microsoft.com/office/drawing/2014/main" id="{E09C34B2-6C81-4AE8-A419-0D2FE3AD05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50748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316" y="2582720"/>
            <a:ext cx="8149381" cy="4089302"/>
          </a:xfrm>
          <a:prstGeom prst="rect">
            <a:avLst/>
          </a:prstGeom>
          <a:solidFill>
            <a:schemeClr val="tx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endParaRPr>
          </a:p>
        </p:txBody>
      </p:sp>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a:xfrm>
            <a:off x="779463" y="1636360"/>
            <a:ext cx="7583488" cy="4297363"/>
          </a:xfrm>
        </p:spPr>
        <p:txBody>
          <a:bodyPr/>
          <a:lstStyle/>
          <a:p>
            <a:r>
              <a:rPr lang="en-US" b="1" dirty="0"/>
              <a:t>Tags</a:t>
            </a:r>
            <a:r>
              <a:rPr lang="en-US" dirty="0"/>
              <a:t> are stored with each line in cache to keep track of from whence each line came</a:t>
            </a:r>
          </a:p>
        </p:txBody>
      </p:sp>
      <p:pic>
        <p:nvPicPr>
          <p:cNvPr id="4" name="Picture 3" descr="fig-cache-to-main-mapp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3" y="2678939"/>
            <a:ext cx="7967174" cy="3837709"/>
          </a:xfrm>
          <a:prstGeom prst="rect">
            <a:avLst/>
          </a:prstGeom>
        </p:spPr>
      </p:pic>
      <p:sp>
        <p:nvSpPr>
          <p:cNvPr id="6" name="Rectangle 5"/>
          <p:cNvSpPr/>
          <p:nvPr/>
        </p:nvSpPr>
        <p:spPr>
          <a:xfrm>
            <a:off x="4321352" y="3237009"/>
            <a:ext cx="941582" cy="346388"/>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latin typeface="Helvetica"/>
                <a:cs typeface="Helvetica"/>
              </a:rPr>
              <a:t>0x1FFEFFFF</a:t>
            </a:r>
          </a:p>
        </p:txBody>
      </p:sp>
      <p:sp>
        <p:nvSpPr>
          <p:cNvPr id="7" name="Rectangle 6"/>
          <p:cNvSpPr/>
          <p:nvPr/>
        </p:nvSpPr>
        <p:spPr>
          <a:xfrm>
            <a:off x="4321352" y="5179079"/>
            <a:ext cx="941582" cy="346388"/>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latin typeface="Helvetica"/>
                <a:cs typeface="Helvetica"/>
              </a:rPr>
              <a:t>0x00001800</a:t>
            </a:r>
          </a:p>
        </p:txBody>
      </p:sp>
      <p:sp>
        <p:nvSpPr>
          <p:cNvPr id="8" name="Rectangle 7"/>
          <p:cNvSpPr/>
          <p:nvPr/>
        </p:nvSpPr>
        <p:spPr>
          <a:xfrm>
            <a:off x="4321352" y="4677190"/>
            <a:ext cx="941582" cy="346388"/>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latin typeface="Helvetica"/>
                <a:cs typeface="Helvetica"/>
              </a:rPr>
              <a:t>0x000A354</a:t>
            </a:r>
          </a:p>
        </p:txBody>
      </p:sp>
      <p:sp>
        <p:nvSpPr>
          <p:cNvPr id="9" name="Rectangle 8"/>
          <p:cNvSpPr/>
          <p:nvPr/>
        </p:nvSpPr>
        <p:spPr>
          <a:xfrm>
            <a:off x="4321352" y="3724624"/>
            <a:ext cx="941582" cy="346388"/>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latin typeface="Helvetica"/>
                <a:cs typeface="Helvetica"/>
              </a:rPr>
              <a:t>0x00002222</a:t>
            </a:r>
          </a:p>
        </p:txBody>
      </p:sp>
      <p:sp>
        <p:nvSpPr>
          <p:cNvPr id="10" name="Rectangle 9"/>
          <p:cNvSpPr/>
          <p:nvPr/>
        </p:nvSpPr>
        <p:spPr>
          <a:xfrm>
            <a:off x="4321352" y="5649121"/>
            <a:ext cx="941582" cy="346388"/>
          </a:xfrm>
          <a:prstGeom prst="rect">
            <a:avLst/>
          </a:prstGeom>
          <a:solidFill>
            <a:srgbClr val="FFFF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2"/>
                </a:solidFill>
                <a:latin typeface="Helvetica"/>
                <a:cs typeface="Helvetica"/>
              </a:rPr>
              <a:t>0x00D0D1D1</a:t>
            </a:r>
          </a:p>
        </p:txBody>
      </p:sp>
      <p:sp>
        <p:nvSpPr>
          <p:cNvPr id="11" name="Rectangle 10"/>
          <p:cNvSpPr/>
          <p:nvPr/>
        </p:nvSpPr>
        <p:spPr>
          <a:xfrm>
            <a:off x="4137223" y="2650073"/>
            <a:ext cx="1395111" cy="3463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solidFill>
                <a:latin typeface="Helvetica"/>
                <a:cs typeface="Helvetica"/>
              </a:rPr>
              <a:t>Tags</a:t>
            </a:r>
          </a:p>
        </p:txBody>
      </p:sp>
      <p:sp>
        <p:nvSpPr>
          <p:cNvPr id="12" name="Footer Placeholder 11">
            <a:extLst>
              <a:ext uri="{FF2B5EF4-FFF2-40B4-BE49-F238E27FC236}">
                <a16:creationId xmlns="" xmlns:a16="http://schemas.microsoft.com/office/drawing/2014/main" id="{D401639A-EA44-49BC-9CEB-EDBFA0DA4FC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36515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lstStyle/>
          <a:p>
            <a:r>
              <a:rPr lang="en-US" dirty="0"/>
              <a:t>When CPU </a:t>
            </a:r>
            <a:r>
              <a:rPr lang="en-US" b="1" dirty="0"/>
              <a:t>reads</a:t>
            </a:r>
            <a:r>
              <a:rPr lang="en-US" dirty="0"/>
              <a:t> a data item (single byte or larger):</a:t>
            </a:r>
          </a:p>
          <a:p>
            <a:pPr lvl="1"/>
            <a:r>
              <a:rPr lang="en-US" dirty="0"/>
              <a:t>Address converted into </a:t>
            </a:r>
            <a:r>
              <a:rPr lang="en-US" b="1" dirty="0"/>
              <a:t>line index</a:t>
            </a:r>
          </a:p>
          <a:p>
            <a:r>
              <a:rPr lang="en-US" dirty="0"/>
              <a:t>Memory controller checks L1 cache: Does cache </a:t>
            </a:r>
            <a:r>
              <a:rPr lang="en-US" b="1" dirty="0"/>
              <a:t>already contain </a:t>
            </a:r>
            <a:r>
              <a:rPr lang="en-US" dirty="0"/>
              <a:t>this line?</a:t>
            </a:r>
          </a:p>
          <a:p>
            <a:pPr lvl="1"/>
            <a:r>
              <a:rPr lang="en-US" b="1" dirty="0"/>
              <a:t>Hit:</a:t>
            </a:r>
            <a:r>
              <a:rPr lang="en-US" dirty="0"/>
              <a:t> If line is present, fetch data from the line</a:t>
            </a:r>
          </a:p>
          <a:p>
            <a:pPr lvl="1"/>
            <a:r>
              <a:rPr lang="en-US" b="1" dirty="0"/>
              <a:t>Miss: </a:t>
            </a:r>
            <a:r>
              <a:rPr lang="en-US" dirty="0"/>
              <a:t>If not present, fetch from </a:t>
            </a:r>
            <a:r>
              <a:rPr lang="en-US" b="1" dirty="0"/>
              <a:t>next level </a:t>
            </a:r>
            <a:r>
              <a:rPr lang="en-US" dirty="0"/>
              <a:t>cache (L2)</a:t>
            </a:r>
            <a:r>
              <a:rPr lang="is-IS" dirty="0"/>
              <a:t>…</a:t>
            </a:r>
            <a:endParaRPr lang="en-US" dirty="0"/>
          </a:p>
          <a:p>
            <a:pPr lvl="2"/>
            <a:r>
              <a:rPr lang="en-US" dirty="0"/>
              <a:t>Rinse and repeat until main memory is reached</a:t>
            </a:r>
          </a:p>
          <a:p>
            <a:r>
              <a:rPr lang="en-US" dirty="0"/>
              <a:t>On a multicore system, read requests may also be fulfilled by </a:t>
            </a:r>
            <a:r>
              <a:rPr lang="en-US" b="1" dirty="0"/>
              <a:t>other cores </a:t>
            </a:r>
            <a:r>
              <a:rPr lang="en-US" dirty="0"/>
              <a:t>at the </a:t>
            </a:r>
            <a:r>
              <a:rPr lang="en-US" i="1" dirty="0"/>
              <a:t>same</a:t>
            </a:r>
            <a:r>
              <a:rPr lang="en-US" dirty="0"/>
              <a:t> level</a:t>
            </a:r>
          </a:p>
        </p:txBody>
      </p:sp>
      <p:sp>
        <p:nvSpPr>
          <p:cNvPr id="4" name="Footer Placeholder 3">
            <a:extLst>
              <a:ext uri="{FF2B5EF4-FFF2-40B4-BE49-F238E27FC236}">
                <a16:creationId xmlns="" xmlns:a16="http://schemas.microsoft.com/office/drawing/2014/main" id="{82E2A7E3-479F-4730-A611-D0CACF678DC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28344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a:xfrm>
            <a:off x="779463" y="1828800"/>
            <a:ext cx="7583488" cy="4297363"/>
          </a:xfrm>
        </p:spPr>
        <p:txBody>
          <a:bodyPr>
            <a:normAutofit fontScale="92500" lnSpcReduction="20000"/>
          </a:bodyPr>
          <a:lstStyle/>
          <a:p>
            <a:r>
              <a:rPr lang="en-US" dirty="0"/>
              <a:t>When CPU </a:t>
            </a:r>
            <a:r>
              <a:rPr lang="en-US" b="1" dirty="0"/>
              <a:t>writes</a:t>
            </a:r>
            <a:r>
              <a:rPr lang="en-US" dirty="0"/>
              <a:t> a data item (single byte or larger):</a:t>
            </a:r>
          </a:p>
          <a:p>
            <a:pPr lvl="1"/>
            <a:r>
              <a:rPr lang="en-US" dirty="0"/>
              <a:t>Address converted into line index</a:t>
            </a:r>
          </a:p>
          <a:p>
            <a:r>
              <a:rPr lang="en-US" dirty="0"/>
              <a:t>Memory controller checks L1 cache: Does cache already contain this line?</a:t>
            </a:r>
          </a:p>
          <a:p>
            <a:pPr lvl="1"/>
            <a:r>
              <a:rPr lang="en-US" b="1" dirty="0"/>
              <a:t>Hit: </a:t>
            </a:r>
            <a:r>
              <a:rPr lang="en-US" dirty="0"/>
              <a:t>If line is present, </a:t>
            </a:r>
            <a:r>
              <a:rPr lang="en-US" b="1" dirty="0"/>
              <a:t>write</a:t>
            </a:r>
            <a:r>
              <a:rPr lang="en-US" dirty="0"/>
              <a:t> item into line, mark line </a:t>
            </a:r>
            <a:r>
              <a:rPr lang="en-US" b="1" dirty="0"/>
              <a:t>modified</a:t>
            </a:r>
          </a:p>
          <a:p>
            <a:pPr lvl="3"/>
            <a:r>
              <a:rPr lang="en-US" dirty="0"/>
              <a:t>(This gets more complicated in a </a:t>
            </a:r>
            <a:r>
              <a:rPr lang="en-US" i="1" dirty="0"/>
              <a:t>multicore</a:t>
            </a:r>
            <a:r>
              <a:rPr lang="en-US" dirty="0"/>
              <a:t> machine</a:t>
            </a:r>
            <a:r>
              <a:rPr lang="is-IS" dirty="0"/>
              <a:t>…)</a:t>
            </a:r>
            <a:endParaRPr lang="en-US" dirty="0"/>
          </a:p>
          <a:p>
            <a:pPr lvl="1"/>
            <a:r>
              <a:rPr lang="en-US" b="1" dirty="0"/>
              <a:t>Miss: </a:t>
            </a:r>
            <a:r>
              <a:rPr lang="en-US" dirty="0"/>
              <a:t>If not present, </a:t>
            </a:r>
            <a:r>
              <a:rPr lang="en-US" b="1" dirty="0"/>
              <a:t>fetch</a:t>
            </a:r>
            <a:r>
              <a:rPr lang="en-US" dirty="0"/>
              <a:t> line from L2, L3, </a:t>
            </a:r>
            <a:r>
              <a:rPr lang="is-IS" dirty="0"/>
              <a:t>… main memory, write and mark modified</a:t>
            </a:r>
          </a:p>
          <a:p>
            <a:r>
              <a:rPr lang="is-IS" dirty="0"/>
              <a:t>Writes to cache lines not necessarily </a:t>
            </a:r>
            <a:r>
              <a:rPr lang="is-IS" b="1" dirty="0"/>
              <a:t>written back </a:t>
            </a:r>
            <a:r>
              <a:rPr lang="is-IS" dirty="0"/>
              <a:t>to main RAM immediately</a:t>
            </a:r>
          </a:p>
          <a:p>
            <a:pPr lvl="1"/>
            <a:r>
              <a:rPr lang="is-IS" b="1" dirty="0"/>
              <a:t>Write-back </a:t>
            </a:r>
            <a:r>
              <a:rPr lang="is-IS" dirty="0"/>
              <a:t>triggered on next </a:t>
            </a:r>
            <a:r>
              <a:rPr lang="is-IS" b="1" dirty="0"/>
              <a:t>read</a:t>
            </a:r>
            <a:r>
              <a:rPr lang="is-IS" dirty="0"/>
              <a:t> or </a:t>
            </a:r>
            <a:r>
              <a:rPr lang="is-IS" b="1" dirty="0"/>
              <a:t>invalidate</a:t>
            </a:r>
            <a:r>
              <a:rPr lang="is-IS" dirty="0"/>
              <a:t> of cache line</a:t>
            </a:r>
          </a:p>
          <a:p>
            <a:r>
              <a:rPr lang="is-IS" b="1" dirty="0"/>
              <a:t>Write-through </a:t>
            </a:r>
            <a:r>
              <a:rPr lang="is-IS" dirty="0"/>
              <a:t>operation can bypass cache</a:t>
            </a:r>
            <a:endParaRPr lang="en-US" dirty="0"/>
          </a:p>
        </p:txBody>
      </p:sp>
      <p:sp>
        <p:nvSpPr>
          <p:cNvPr id="4" name="Footer Placeholder 3">
            <a:extLst>
              <a:ext uri="{FF2B5EF4-FFF2-40B4-BE49-F238E27FC236}">
                <a16:creationId xmlns="" xmlns:a16="http://schemas.microsoft.com/office/drawing/2014/main" id="{30E91D12-845B-42C3-9196-5D1089FC3EF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23296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fontScale="92500" lnSpcReduction="10000"/>
          </a:bodyPr>
          <a:lstStyle/>
          <a:p>
            <a:r>
              <a:rPr lang="en-US" dirty="0"/>
              <a:t>What we’ve just described is a </a:t>
            </a:r>
            <a:r>
              <a:rPr lang="en-US" b="1" dirty="0"/>
              <a:t>direct-mapped </a:t>
            </a:r>
            <a:r>
              <a:rPr lang="en-US" dirty="0"/>
              <a:t>cache</a:t>
            </a:r>
          </a:p>
          <a:p>
            <a:pPr lvl="1"/>
            <a:r>
              <a:rPr lang="en-US" dirty="0"/>
              <a:t>Each line in memory maps to exactly one line in cache</a:t>
            </a:r>
          </a:p>
          <a:p>
            <a:pPr lvl="1"/>
            <a:r>
              <a:rPr lang="en-US" dirty="0"/>
              <a:t>Conflicts are likely (e.g., addresses 0x80, 0x100 and 0x180)</a:t>
            </a:r>
          </a:p>
          <a:p>
            <a:r>
              <a:rPr lang="en-US" b="1" dirty="0"/>
              <a:t>Fully associative </a:t>
            </a:r>
            <a:r>
              <a:rPr lang="en-US" dirty="0"/>
              <a:t>cache</a:t>
            </a:r>
          </a:p>
          <a:p>
            <a:pPr lvl="1"/>
            <a:r>
              <a:rPr lang="en-US" dirty="0"/>
              <a:t>Any line in memory can be placed </a:t>
            </a:r>
            <a:r>
              <a:rPr lang="en-US" i="1" dirty="0"/>
              <a:t>anywhere</a:t>
            </a:r>
            <a:r>
              <a:rPr lang="en-US" dirty="0"/>
              <a:t> in the cache</a:t>
            </a:r>
          </a:p>
          <a:p>
            <a:pPr lvl="1"/>
            <a:r>
              <a:rPr lang="en-US" dirty="0"/>
              <a:t>Requires </a:t>
            </a:r>
            <a:r>
              <a:rPr lang="en-US" b="1" dirty="0"/>
              <a:t>linear</a:t>
            </a:r>
            <a:r>
              <a:rPr lang="en-US" dirty="0"/>
              <a:t> </a:t>
            </a:r>
            <a:r>
              <a:rPr lang="en-US" b="1" dirty="0"/>
              <a:t>search</a:t>
            </a:r>
            <a:r>
              <a:rPr lang="en-US" dirty="0"/>
              <a:t> of tags to find lines in the cache</a:t>
            </a:r>
          </a:p>
          <a:p>
            <a:r>
              <a:rPr lang="en-US" b="1" i="1" dirty="0"/>
              <a:t>n</a:t>
            </a:r>
            <a:r>
              <a:rPr lang="en-US" b="1" dirty="0"/>
              <a:t>-way set associative </a:t>
            </a:r>
            <a:r>
              <a:rPr lang="en-US" dirty="0"/>
              <a:t>cache</a:t>
            </a:r>
          </a:p>
          <a:p>
            <a:pPr lvl="1"/>
            <a:r>
              <a:rPr lang="en-US" dirty="0"/>
              <a:t>Each line in memory maps to </a:t>
            </a:r>
            <a:r>
              <a:rPr lang="en-US" i="1" dirty="0"/>
              <a:t>n</a:t>
            </a:r>
            <a:r>
              <a:rPr lang="en-US" dirty="0"/>
              <a:t> lines in cache</a:t>
            </a:r>
          </a:p>
          <a:p>
            <a:pPr lvl="1"/>
            <a:r>
              <a:rPr lang="en-US" dirty="0"/>
              <a:t>Best of both worlds:</a:t>
            </a:r>
          </a:p>
          <a:p>
            <a:pPr lvl="2"/>
            <a:r>
              <a:rPr lang="en-US" dirty="0"/>
              <a:t>Reduces line conflicts by factor of </a:t>
            </a:r>
            <a:r>
              <a:rPr lang="en-US" i="1" dirty="0"/>
              <a:t>n</a:t>
            </a:r>
          </a:p>
          <a:p>
            <a:pPr lvl="2"/>
            <a:r>
              <a:rPr lang="en-US" dirty="0"/>
              <a:t>Limited searching (only search the ways, not entire cache)</a:t>
            </a:r>
          </a:p>
        </p:txBody>
      </p:sp>
      <p:sp>
        <p:nvSpPr>
          <p:cNvPr id="4" name="Footer Placeholder 3">
            <a:extLst>
              <a:ext uri="{FF2B5EF4-FFF2-40B4-BE49-F238E27FC236}">
                <a16:creationId xmlns="" xmlns:a16="http://schemas.microsoft.com/office/drawing/2014/main" id="{522DDDAD-72E0-4DD7-8377-30A755A6CBD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17002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3" name="Content Placeholder 2"/>
          <p:cNvSpPr>
            <a:spLocks noGrp="1"/>
          </p:cNvSpPr>
          <p:nvPr>
            <p:ph idx="1"/>
          </p:nvPr>
        </p:nvSpPr>
        <p:spPr/>
        <p:txBody>
          <a:bodyPr>
            <a:normAutofit fontScale="92500" lnSpcReduction="10000"/>
          </a:bodyPr>
          <a:lstStyle/>
          <a:p>
            <a:r>
              <a:rPr lang="en-US" dirty="0"/>
              <a:t>Data “file” can </a:t>
            </a:r>
            <a:r>
              <a:rPr lang="en-US" b="1" dirty="0"/>
              <a:t>be</a:t>
            </a:r>
            <a:r>
              <a:rPr lang="en-US" dirty="0"/>
              <a:t> anything</a:t>
            </a:r>
          </a:p>
          <a:p>
            <a:pPr lvl="1"/>
            <a:r>
              <a:rPr lang="en-US" dirty="0"/>
              <a:t>A </a:t>
            </a:r>
            <a:r>
              <a:rPr lang="en-US" b="1" dirty="0"/>
              <a:t>global Boolean variable</a:t>
            </a:r>
            <a:r>
              <a:rPr lang="en-US" dirty="0"/>
              <a:t> shared between threads</a:t>
            </a:r>
            <a:endParaRPr lang="en-US" b="1" dirty="0"/>
          </a:p>
          <a:p>
            <a:pPr lvl="1"/>
            <a:r>
              <a:rPr lang="en-US" dirty="0"/>
              <a:t>A shared </a:t>
            </a:r>
            <a:r>
              <a:rPr lang="en-US" b="1" dirty="0"/>
              <a:t>queue</a:t>
            </a:r>
            <a:endParaRPr lang="en-US" dirty="0"/>
          </a:p>
          <a:p>
            <a:r>
              <a:rPr lang="en-US" dirty="0"/>
              <a:t>Data file can </a:t>
            </a:r>
            <a:r>
              <a:rPr lang="en-US" b="1" dirty="0"/>
              <a:t>live</a:t>
            </a:r>
            <a:r>
              <a:rPr lang="en-US" dirty="0"/>
              <a:t> anywhere</a:t>
            </a:r>
          </a:p>
          <a:p>
            <a:pPr lvl="1"/>
            <a:r>
              <a:rPr lang="en-US" dirty="0"/>
              <a:t>Virtual memory space within a </a:t>
            </a:r>
            <a:r>
              <a:rPr lang="en-US" b="1" dirty="0"/>
              <a:t>multithreaded process</a:t>
            </a:r>
          </a:p>
          <a:p>
            <a:pPr lvl="1"/>
            <a:r>
              <a:rPr lang="en-US" dirty="0"/>
              <a:t>Multiple processes </a:t>
            </a:r>
            <a:r>
              <a:rPr lang="en-US" b="1" dirty="0"/>
              <a:t>sharing virtual memory pages </a:t>
            </a:r>
            <a:r>
              <a:rPr lang="en-US" dirty="0"/>
              <a:t>within a single computer</a:t>
            </a:r>
          </a:p>
          <a:p>
            <a:pPr lvl="1"/>
            <a:r>
              <a:rPr lang="en-US" dirty="0"/>
              <a:t>GPU and CPU(s) </a:t>
            </a:r>
            <a:r>
              <a:rPr lang="en-US" b="1" dirty="0"/>
              <a:t>sharing physical RAM</a:t>
            </a:r>
          </a:p>
          <a:p>
            <a:pPr lvl="2"/>
            <a:r>
              <a:rPr lang="en-US" dirty="0"/>
              <a:t>e.g., PS4, Xbox One</a:t>
            </a:r>
          </a:p>
          <a:p>
            <a:pPr lvl="1"/>
            <a:r>
              <a:rPr lang="en-US" dirty="0"/>
              <a:t>A </a:t>
            </a:r>
            <a:r>
              <a:rPr lang="en-US" b="1" dirty="0"/>
              <a:t>pipe </a:t>
            </a:r>
            <a:r>
              <a:rPr lang="en-US" dirty="0"/>
              <a:t>between two processes (</a:t>
            </a:r>
            <a:r>
              <a:rPr lang="en-US" sz="1700" b="1" dirty="0">
                <a:latin typeface="Consolas"/>
                <a:cs typeface="Consolas"/>
              </a:rPr>
              <a:t>cat </a:t>
            </a:r>
            <a:r>
              <a:rPr lang="en-US" sz="1700" b="1" dirty="0" err="1">
                <a:latin typeface="Consolas"/>
                <a:cs typeface="Consolas"/>
              </a:rPr>
              <a:t>foo.txt</a:t>
            </a:r>
            <a:r>
              <a:rPr lang="en-US" sz="1700" b="1" dirty="0">
                <a:latin typeface="Consolas"/>
                <a:cs typeface="Consolas"/>
              </a:rPr>
              <a:t> | </a:t>
            </a:r>
            <a:r>
              <a:rPr lang="en-US" sz="1700" b="1" dirty="0" err="1">
                <a:latin typeface="Consolas"/>
                <a:cs typeface="Consolas"/>
              </a:rPr>
              <a:t>grep</a:t>
            </a:r>
            <a:r>
              <a:rPr lang="en-US" sz="1700" b="1" dirty="0">
                <a:latin typeface="Consolas"/>
                <a:cs typeface="Consolas"/>
              </a:rPr>
              <a:t> "bar"</a:t>
            </a:r>
            <a:r>
              <a:rPr lang="en-US" dirty="0"/>
              <a:t>)</a:t>
            </a:r>
          </a:p>
          <a:p>
            <a:pPr lvl="1"/>
            <a:r>
              <a:rPr lang="en-US" dirty="0"/>
              <a:t>A file living on a </a:t>
            </a:r>
            <a:r>
              <a:rPr lang="en-US" b="1" dirty="0"/>
              <a:t>network drive </a:t>
            </a:r>
            <a:r>
              <a:rPr lang="en-US" dirty="0"/>
              <a:t>that’s accessible by multiple computers</a:t>
            </a:r>
          </a:p>
          <a:p>
            <a:pPr marL="282575" lvl="1" indent="0">
              <a:buNone/>
            </a:pPr>
            <a:endParaRPr lang="en-US" dirty="0"/>
          </a:p>
          <a:p>
            <a:endParaRPr lang="en-US" dirty="0"/>
          </a:p>
        </p:txBody>
      </p:sp>
      <p:sp>
        <p:nvSpPr>
          <p:cNvPr id="4" name="Footer Placeholder 3">
            <a:extLst>
              <a:ext uri="{FF2B5EF4-FFF2-40B4-BE49-F238E27FC236}">
                <a16:creationId xmlns="" xmlns:a16="http://schemas.microsoft.com/office/drawing/2014/main" id="{883F3AB9-6238-443A-B6D1-ADE8FF2698C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65077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lstStyle/>
          <a:p>
            <a:r>
              <a:rPr lang="en-US" dirty="0"/>
              <a:t>e.g., </a:t>
            </a:r>
            <a:r>
              <a:rPr lang="en-US" b="1" dirty="0"/>
              <a:t>2-way set associative </a:t>
            </a:r>
            <a:r>
              <a:rPr lang="en-US" dirty="0"/>
              <a:t>cache</a:t>
            </a:r>
          </a:p>
          <a:p>
            <a:pPr lvl="1"/>
            <a:r>
              <a:rPr lang="en-US" dirty="0"/>
              <a:t>Each line in memory maps to 2 lines in cache</a:t>
            </a:r>
          </a:p>
        </p:txBody>
      </p:sp>
      <p:grpSp>
        <p:nvGrpSpPr>
          <p:cNvPr id="8" name="Group 7"/>
          <p:cNvGrpSpPr/>
          <p:nvPr/>
        </p:nvGrpSpPr>
        <p:grpSpPr>
          <a:xfrm>
            <a:off x="444338" y="3064130"/>
            <a:ext cx="8255324" cy="3229316"/>
            <a:chOff x="215253" y="3290684"/>
            <a:chExt cx="8928747" cy="3492745"/>
          </a:xfrm>
        </p:grpSpPr>
        <p:sp>
          <p:nvSpPr>
            <p:cNvPr id="6" name="Rectangle 5"/>
            <p:cNvSpPr/>
            <p:nvPr/>
          </p:nvSpPr>
          <p:spPr>
            <a:xfrm>
              <a:off x="215253" y="3290684"/>
              <a:ext cx="8928747" cy="3492745"/>
            </a:xfrm>
            <a:prstGeom prst="rect">
              <a:avLst/>
            </a:prstGeom>
            <a:solidFill>
              <a:srgbClr val="FFFF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endParaRPr>
            </a:p>
          </p:txBody>
        </p:sp>
        <p:pic>
          <p:nvPicPr>
            <p:cNvPr id="7" name="Picture 6" descr="fig-cache-set-assoc.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8579" y="3343510"/>
              <a:ext cx="8842095" cy="3387093"/>
            </a:xfrm>
            <a:prstGeom prst="rect">
              <a:avLst/>
            </a:prstGeom>
          </p:spPr>
        </p:pic>
      </p:grpSp>
      <p:sp>
        <p:nvSpPr>
          <p:cNvPr id="4" name="Footer Placeholder 3">
            <a:extLst>
              <a:ext uri="{FF2B5EF4-FFF2-40B4-BE49-F238E27FC236}">
                <a16:creationId xmlns="" xmlns:a16="http://schemas.microsoft.com/office/drawing/2014/main" id="{58CD3231-8C7E-4997-95D9-203BAF2B144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4592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fontScale="92500" lnSpcReduction="10000"/>
          </a:bodyPr>
          <a:lstStyle/>
          <a:p>
            <a:r>
              <a:rPr lang="en-US" dirty="0"/>
              <a:t>What happens when cache becomes </a:t>
            </a:r>
            <a:r>
              <a:rPr lang="en-US" b="1" dirty="0"/>
              <a:t>full</a:t>
            </a:r>
            <a:r>
              <a:rPr lang="en-US" dirty="0"/>
              <a:t>?</a:t>
            </a:r>
          </a:p>
          <a:p>
            <a:pPr lvl="1"/>
            <a:r>
              <a:rPr lang="en-US" dirty="0"/>
              <a:t>Must </a:t>
            </a:r>
            <a:r>
              <a:rPr lang="en-US" b="1" dirty="0"/>
              <a:t>evict</a:t>
            </a:r>
            <a:r>
              <a:rPr lang="en-US" dirty="0"/>
              <a:t> previous data to make room</a:t>
            </a:r>
          </a:p>
          <a:p>
            <a:r>
              <a:rPr lang="en-US" dirty="0"/>
              <a:t>Cache line </a:t>
            </a:r>
            <a:r>
              <a:rPr lang="en-US" b="1" dirty="0"/>
              <a:t>replacement policy</a:t>
            </a:r>
          </a:p>
          <a:p>
            <a:pPr lvl="1"/>
            <a:r>
              <a:rPr lang="en-US" dirty="0"/>
              <a:t>FIFO (first in, first out)</a:t>
            </a:r>
          </a:p>
          <a:p>
            <a:pPr lvl="2"/>
            <a:r>
              <a:rPr lang="en-US" dirty="0"/>
              <a:t>Only option in a direct-mapped cache</a:t>
            </a:r>
          </a:p>
          <a:p>
            <a:pPr lvl="1"/>
            <a:r>
              <a:rPr lang="en-US" dirty="0"/>
              <a:t>NMRU (not most-recently used): 1 bit per set</a:t>
            </a:r>
          </a:p>
          <a:p>
            <a:pPr lvl="1"/>
            <a:r>
              <a:rPr lang="en-US" dirty="0"/>
              <a:t>LRU (least-recently used): costly for </a:t>
            </a:r>
            <a:r>
              <a:rPr lang="en-US" i="1" dirty="0"/>
              <a:t>n </a:t>
            </a:r>
            <a:r>
              <a:rPr lang="en-US" dirty="0"/>
              <a:t>&gt; 2</a:t>
            </a:r>
          </a:p>
          <a:p>
            <a:pPr lvl="1"/>
            <a:r>
              <a:rPr lang="en-US" dirty="0"/>
              <a:t>LFU (least-frequently used)</a:t>
            </a:r>
          </a:p>
          <a:p>
            <a:pPr lvl="1"/>
            <a:r>
              <a:rPr lang="en-US" dirty="0"/>
              <a:t>Pseudo-random (!)</a:t>
            </a:r>
          </a:p>
          <a:p>
            <a:pPr lvl="1"/>
            <a:r>
              <a:rPr lang="en-US" dirty="0"/>
              <a:t>Optimal?</a:t>
            </a:r>
          </a:p>
          <a:p>
            <a:r>
              <a:rPr lang="en-US" dirty="0"/>
              <a:t>https://ece752.ece.wisc.edu/lect11-cache-replacement.pdf</a:t>
            </a:r>
          </a:p>
        </p:txBody>
      </p:sp>
      <p:sp>
        <p:nvSpPr>
          <p:cNvPr id="4" name="Footer Placeholder 3">
            <a:extLst>
              <a:ext uri="{FF2B5EF4-FFF2-40B4-BE49-F238E27FC236}">
                <a16:creationId xmlns="" xmlns:a16="http://schemas.microsoft.com/office/drawing/2014/main" id="{EC39A7C0-16CA-4839-9C26-06F59BCDDC7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86216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lnSpcReduction="10000"/>
          </a:bodyPr>
          <a:lstStyle/>
          <a:p>
            <a:r>
              <a:rPr lang="en-US" dirty="0"/>
              <a:t>Memory access latencies on PS4</a:t>
            </a:r>
          </a:p>
          <a:p>
            <a:pPr lvl="1"/>
            <a:r>
              <a:rPr lang="en-US" b="1" dirty="0"/>
              <a:t>Registers</a:t>
            </a:r>
            <a:r>
              <a:rPr lang="en-US" dirty="0"/>
              <a:t>: 1 cycle</a:t>
            </a:r>
          </a:p>
          <a:p>
            <a:pPr lvl="1"/>
            <a:r>
              <a:rPr lang="en-US" b="1" dirty="0"/>
              <a:t>L1 cache</a:t>
            </a:r>
            <a:r>
              <a:rPr lang="en-US" dirty="0"/>
              <a:t>: 4 cycles</a:t>
            </a:r>
          </a:p>
          <a:p>
            <a:pPr lvl="1"/>
            <a:r>
              <a:rPr lang="en-US" b="1" dirty="0"/>
              <a:t>L2 cache</a:t>
            </a:r>
            <a:r>
              <a:rPr lang="en-US" dirty="0"/>
              <a:t>: 26 cycles (190 cycles </a:t>
            </a:r>
            <a:r>
              <a:rPr lang="en-US" b="1" i="1" dirty="0"/>
              <a:t>between</a:t>
            </a:r>
            <a:r>
              <a:rPr lang="en-US" dirty="0"/>
              <a:t> 4-core clusters)</a:t>
            </a:r>
          </a:p>
          <a:p>
            <a:pPr lvl="1"/>
            <a:r>
              <a:rPr lang="en-US" b="1" dirty="0"/>
              <a:t>Main RAM</a:t>
            </a:r>
            <a:r>
              <a:rPr lang="en-US" dirty="0"/>
              <a:t>: 200+ cycles</a:t>
            </a:r>
          </a:p>
          <a:p>
            <a:r>
              <a:rPr lang="en-US" dirty="0"/>
              <a:t>L1 cache usually split into two distinct caches:</a:t>
            </a:r>
          </a:p>
          <a:p>
            <a:pPr lvl="1"/>
            <a:r>
              <a:rPr lang="en-US" b="1" dirty="0"/>
              <a:t>Instruction cache </a:t>
            </a:r>
            <a:r>
              <a:rPr lang="en-US" dirty="0"/>
              <a:t>(I$)</a:t>
            </a:r>
          </a:p>
          <a:p>
            <a:pPr lvl="1"/>
            <a:r>
              <a:rPr lang="en-US" b="1" dirty="0"/>
              <a:t>Data cache </a:t>
            </a:r>
            <a:r>
              <a:rPr lang="en-US" dirty="0"/>
              <a:t>(D$)</a:t>
            </a:r>
          </a:p>
          <a:p>
            <a:pPr lvl="2"/>
            <a:r>
              <a:rPr lang="en-US" dirty="0"/>
              <a:t>This prevents code from degrading data cache performance, and vice-versa</a:t>
            </a:r>
          </a:p>
          <a:p>
            <a:pPr lvl="2"/>
            <a:r>
              <a:rPr lang="en-US" dirty="0"/>
              <a:t>e.g., a big loop iterating over array of small data items</a:t>
            </a:r>
          </a:p>
        </p:txBody>
      </p:sp>
      <p:sp>
        <p:nvSpPr>
          <p:cNvPr id="4" name="Footer Placeholder 3">
            <a:extLst>
              <a:ext uri="{FF2B5EF4-FFF2-40B4-BE49-F238E27FC236}">
                <a16:creationId xmlns="" xmlns:a16="http://schemas.microsoft.com/office/drawing/2014/main" id="{46D0D1BF-8A18-436E-90E8-EE89720B858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976006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a:bodyPr>
          <a:lstStyle/>
          <a:p>
            <a:r>
              <a:rPr lang="en-US" dirty="0"/>
              <a:t>So why do we care about caches?</a:t>
            </a:r>
          </a:p>
          <a:p>
            <a:pPr lvl="1"/>
            <a:r>
              <a:rPr lang="en-US" dirty="0"/>
              <a:t>Aren’t they “</a:t>
            </a:r>
            <a:r>
              <a:rPr lang="en-US" dirty="0" err="1"/>
              <a:t>automagic</a:t>
            </a:r>
            <a:r>
              <a:rPr lang="en-US" dirty="0"/>
              <a:t>”?</a:t>
            </a:r>
          </a:p>
          <a:p>
            <a:pPr lvl="1"/>
            <a:r>
              <a:rPr lang="en-US" dirty="0"/>
              <a:t>Can’t programmers just ignore them (trust that they work) and get on with programming?</a:t>
            </a:r>
          </a:p>
          <a:p>
            <a:pPr marL="0" indent="0" algn="ctr">
              <a:buNone/>
            </a:pPr>
            <a:r>
              <a:rPr lang="en-US" dirty="0"/>
              <a:t>Discussion: 5 mins</a:t>
            </a:r>
          </a:p>
        </p:txBody>
      </p:sp>
      <p:sp>
        <p:nvSpPr>
          <p:cNvPr id="4" name="Footer Placeholder 3">
            <a:extLst>
              <a:ext uri="{FF2B5EF4-FFF2-40B4-BE49-F238E27FC236}">
                <a16:creationId xmlns="" xmlns:a16="http://schemas.microsoft.com/office/drawing/2014/main" id="{81ACC7F9-AEE4-475A-972A-977F4EA13BB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5499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a:bodyPr>
          <a:lstStyle/>
          <a:p>
            <a:pPr marL="0" indent="0">
              <a:buNone/>
            </a:pPr>
            <a:r>
              <a:rPr lang="en-US" dirty="0"/>
              <a:t>So why do we care about caches?</a:t>
            </a:r>
          </a:p>
          <a:p>
            <a:r>
              <a:rPr lang="en-US" dirty="0"/>
              <a:t>Understanding caches is an </a:t>
            </a:r>
            <a:r>
              <a:rPr lang="en-US" b="1" dirty="0"/>
              <a:t>optimization tool</a:t>
            </a:r>
          </a:p>
          <a:p>
            <a:pPr lvl="1"/>
            <a:r>
              <a:rPr lang="en-US" dirty="0"/>
              <a:t>Structure </a:t>
            </a:r>
            <a:r>
              <a:rPr lang="en-US" b="1" dirty="0"/>
              <a:t>data</a:t>
            </a:r>
            <a:r>
              <a:rPr lang="en-US" dirty="0"/>
              <a:t> to avoid excessive cache misses</a:t>
            </a:r>
          </a:p>
          <a:p>
            <a:pPr lvl="2"/>
            <a:r>
              <a:rPr lang="en-US" dirty="0"/>
              <a:t>Pack data into non-sparse arrays</a:t>
            </a:r>
          </a:p>
          <a:p>
            <a:pPr lvl="2"/>
            <a:r>
              <a:rPr lang="en-US" dirty="0"/>
              <a:t>Avoid skipping around in memory</a:t>
            </a:r>
          </a:p>
        </p:txBody>
      </p:sp>
      <p:sp>
        <p:nvSpPr>
          <p:cNvPr id="4" name="Footer Placeholder 3">
            <a:extLst>
              <a:ext uri="{FF2B5EF4-FFF2-40B4-BE49-F238E27FC236}">
                <a16:creationId xmlns="" xmlns:a16="http://schemas.microsoft.com/office/drawing/2014/main" id="{F3B2BE9F-0191-4825-9918-9AD110FE9C0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60490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8BF406-0439-4481-BB1F-99736BF838F0}"/>
              </a:ext>
            </a:extLst>
          </p:cNvPr>
          <p:cNvSpPr>
            <a:spLocks noGrp="1"/>
          </p:cNvSpPr>
          <p:nvPr>
            <p:ph idx="1"/>
          </p:nvPr>
        </p:nvSpPr>
        <p:spPr/>
        <p:txBody>
          <a:bodyPr/>
          <a:lstStyle/>
          <a:p>
            <a:r>
              <a:rPr lang="en-US" dirty="0"/>
              <a:t>Consider a particle system in which each particle is defined like this:</a:t>
            </a:r>
          </a:p>
        </p:txBody>
      </p:sp>
      <p:sp>
        <p:nvSpPr>
          <p:cNvPr id="15" name="TextBox 14">
            <a:extLst>
              <a:ext uri="{FF2B5EF4-FFF2-40B4-BE49-F238E27FC236}">
                <a16:creationId xmlns="" xmlns:a16="http://schemas.microsoft.com/office/drawing/2014/main" id="{165B260B-2F31-4349-84E6-D5AE00E45733}"/>
              </a:ext>
            </a:extLst>
          </p:cNvPr>
          <p:cNvSpPr txBox="1"/>
          <p:nvPr/>
        </p:nvSpPr>
        <p:spPr>
          <a:xfrm>
            <a:off x="1567599" y="2877807"/>
            <a:ext cx="4189286" cy="3768998"/>
          </a:xfrm>
          <a:prstGeom prst="rect">
            <a:avLst/>
          </a:prstGeom>
          <a:noFill/>
        </p:spPr>
        <p:txBody>
          <a:bodyPr wrap="square" rtlCol="0">
            <a:normAutofit/>
          </a:bodyPr>
          <a:lstStyle/>
          <a:p>
            <a:r>
              <a:rPr lang="en-US" dirty="0">
                <a:solidFill>
                  <a:schemeClr val="bg2"/>
                </a:solidFill>
                <a:latin typeface="Consolas"/>
                <a:cs typeface="Consolas"/>
              </a:rPr>
              <a:t>class Particle</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ParticleId</a:t>
            </a:r>
            <a:r>
              <a:rPr lang="en-US" dirty="0">
                <a:solidFill>
                  <a:schemeClr val="bg2"/>
                </a:solidFill>
                <a:latin typeface="Consolas"/>
                <a:cs typeface="Consolas"/>
              </a:rPr>
              <a:t>   </a:t>
            </a:r>
            <a:r>
              <a:rPr lang="en-US" dirty="0" err="1">
                <a:solidFill>
                  <a:schemeClr val="bg2"/>
                </a:solidFill>
                <a:latin typeface="Consolas"/>
                <a:cs typeface="Consolas"/>
              </a:rPr>
              <a:t>m_globalId</a:t>
            </a:r>
            <a:r>
              <a:rPr lang="en-US" dirty="0">
                <a:solidFill>
                  <a:schemeClr val="bg2"/>
                </a:solidFill>
                <a:latin typeface="Consolas"/>
                <a:cs typeface="Consolas"/>
              </a:rPr>
              <a:t>;</a:t>
            </a:r>
          </a:p>
          <a:p>
            <a:r>
              <a:rPr lang="en-US" dirty="0">
                <a:solidFill>
                  <a:schemeClr val="bg2"/>
                </a:solidFill>
                <a:latin typeface="Consolas"/>
                <a:cs typeface="Consolas"/>
              </a:rPr>
              <a:t>    Point        </a:t>
            </a:r>
            <a:r>
              <a:rPr lang="en-US" b="1" dirty="0" err="1">
                <a:solidFill>
                  <a:srgbClr val="0070C0"/>
                </a:solidFill>
                <a:latin typeface="Consolas"/>
                <a:cs typeface="Consolas"/>
              </a:rPr>
              <a:t>m_pos</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Quat</a:t>
            </a:r>
            <a:r>
              <a:rPr lang="en-US" dirty="0">
                <a:solidFill>
                  <a:schemeClr val="bg2"/>
                </a:solidFill>
                <a:latin typeface="Consolas"/>
                <a:cs typeface="Consolas"/>
              </a:rPr>
              <a:t>         </a:t>
            </a:r>
            <a:r>
              <a:rPr lang="en-US" dirty="0" err="1">
                <a:solidFill>
                  <a:schemeClr val="bg2"/>
                </a:solidFill>
                <a:latin typeface="Consolas"/>
              </a:rPr>
              <a:t>m_rot</a:t>
            </a:r>
            <a:r>
              <a:rPr lang="en-US" dirty="0">
                <a:solidFill>
                  <a:schemeClr val="bg2"/>
                </a:solidFill>
                <a:latin typeface="Consolas"/>
                <a:cs typeface="Consolas"/>
              </a:rPr>
              <a:t>;</a:t>
            </a:r>
          </a:p>
          <a:p>
            <a:r>
              <a:rPr lang="en-US" dirty="0">
                <a:solidFill>
                  <a:schemeClr val="bg2"/>
                </a:solidFill>
                <a:latin typeface="Consolas"/>
                <a:cs typeface="Consolas"/>
              </a:rPr>
              <a:t>    Vector       </a:t>
            </a:r>
            <a:r>
              <a:rPr lang="en-US" dirty="0" err="1">
                <a:solidFill>
                  <a:schemeClr val="bg2"/>
                </a:solidFill>
                <a:latin typeface="Consolas"/>
                <a:cs typeface="Consolas"/>
              </a:rPr>
              <a:t>m_scale</a:t>
            </a:r>
            <a:r>
              <a:rPr lang="en-US" dirty="0">
                <a:solidFill>
                  <a:schemeClr val="bg2"/>
                </a:solidFill>
                <a:latin typeface="Consolas"/>
                <a:cs typeface="Consolas"/>
              </a:rPr>
              <a:t>;</a:t>
            </a:r>
          </a:p>
          <a:p>
            <a:r>
              <a:rPr lang="en-US" dirty="0">
                <a:solidFill>
                  <a:schemeClr val="bg2"/>
                </a:solidFill>
                <a:latin typeface="Consolas"/>
                <a:cs typeface="Consolas"/>
              </a:rPr>
              <a:t>    Color32      </a:t>
            </a:r>
            <a:r>
              <a:rPr lang="en-US" dirty="0" err="1">
                <a:solidFill>
                  <a:schemeClr val="bg2"/>
                </a:solidFill>
                <a:latin typeface="Consolas"/>
                <a:cs typeface="Consolas"/>
              </a:rPr>
              <a:t>m_color</a:t>
            </a:r>
            <a:r>
              <a:rPr lang="en-US" dirty="0">
                <a:solidFill>
                  <a:schemeClr val="bg2"/>
                </a:solidFill>
                <a:latin typeface="Consolas"/>
                <a:cs typeface="Consolas"/>
              </a:rPr>
              <a:t>;</a:t>
            </a:r>
          </a:p>
          <a:p>
            <a:r>
              <a:rPr lang="en-US" dirty="0">
                <a:solidFill>
                  <a:schemeClr val="bg2"/>
                </a:solidFill>
                <a:latin typeface="Consolas"/>
                <a:cs typeface="Consolas"/>
              </a:rPr>
              <a:t>    Texture*     </a:t>
            </a:r>
            <a:r>
              <a:rPr lang="en-US" dirty="0" err="1">
                <a:solidFill>
                  <a:schemeClr val="bg2"/>
                </a:solidFill>
                <a:latin typeface="Consolas"/>
                <a:cs typeface="Consolas"/>
              </a:rPr>
              <a:t>m_apTex</a:t>
            </a:r>
            <a:r>
              <a:rPr lang="en-US" dirty="0">
                <a:solidFill>
                  <a:schemeClr val="bg2"/>
                </a:solidFill>
                <a:latin typeface="Consolas"/>
                <a:cs typeface="Consolas"/>
              </a:rPr>
              <a:t>[4];</a:t>
            </a:r>
          </a:p>
          <a:p>
            <a:r>
              <a:rPr lang="en-US" dirty="0">
                <a:solidFill>
                  <a:schemeClr val="bg2"/>
                </a:solidFill>
                <a:latin typeface="Consolas"/>
                <a:cs typeface="Consolas"/>
              </a:rPr>
              <a:t>    Vec2         </a:t>
            </a:r>
            <a:r>
              <a:rPr lang="en-US" dirty="0" err="1">
                <a:solidFill>
                  <a:schemeClr val="bg2"/>
                </a:solidFill>
                <a:latin typeface="Consolas"/>
                <a:cs typeface="Consolas"/>
              </a:rPr>
              <a:t>m_aUV</a:t>
            </a:r>
            <a:r>
              <a:rPr lang="en-US" dirty="0">
                <a:solidFill>
                  <a:schemeClr val="bg2"/>
                </a:solidFill>
                <a:latin typeface="Consolas"/>
                <a:cs typeface="Consolas"/>
              </a:rPr>
              <a:t>[4];</a:t>
            </a:r>
          </a:p>
          <a:p>
            <a:r>
              <a:rPr lang="en-US" dirty="0">
                <a:solidFill>
                  <a:schemeClr val="bg2"/>
                </a:solidFill>
                <a:latin typeface="Consolas"/>
                <a:cs typeface="Consolas"/>
              </a:rPr>
              <a:t>    </a:t>
            </a:r>
            <a:r>
              <a:rPr lang="en-US" dirty="0" err="1">
                <a:solidFill>
                  <a:schemeClr val="bg2"/>
                </a:solidFill>
                <a:latin typeface="Consolas"/>
                <a:cs typeface="Consolas"/>
              </a:rPr>
              <a:t>AnimConfig</a:t>
            </a:r>
            <a:r>
              <a:rPr lang="en-US" dirty="0">
                <a:solidFill>
                  <a:schemeClr val="bg2"/>
                </a:solidFill>
                <a:latin typeface="Consolas"/>
                <a:cs typeface="Consolas"/>
              </a:rPr>
              <a:t>   </a:t>
            </a:r>
            <a:r>
              <a:rPr lang="en-US" dirty="0" err="1">
                <a:solidFill>
                  <a:schemeClr val="bg2"/>
                </a:solidFill>
                <a:latin typeface="Consolas"/>
                <a:cs typeface="Consolas"/>
              </a:rPr>
              <a:t>m_animConfig</a:t>
            </a:r>
            <a:r>
              <a:rPr lang="en-US" dirty="0">
                <a:solidFill>
                  <a:schemeClr val="bg2"/>
                </a:solidFill>
                <a:latin typeface="Consolas"/>
                <a:cs typeface="Consolas"/>
              </a:rPr>
              <a:t>;</a:t>
            </a:r>
          </a:p>
          <a:p>
            <a:r>
              <a:rPr lang="en-US" dirty="0">
                <a:solidFill>
                  <a:schemeClr val="bg2"/>
                </a:solidFill>
                <a:latin typeface="Consolas"/>
                <a:cs typeface="Consolas"/>
              </a:rPr>
              <a:t>    // ...</a:t>
            </a:r>
          </a:p>
          <a:p>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sp>
        <p:nvSpPr>
          <p:cNvPr id="22" name="TextBox 21">
            <a:extLst>
              <a:ext uri="{FF2B5EF4-FFF2-40B4-BE49-F238E27FC236}">
                <a16:creationId xmlns="" xmlns:a16="http://schemas.microsoft.com/office/drawing/2014/main" id="{8D4FC114-75EA-4E2A-88A2-F80A8CD596F5}"/>
              </a:ext>
            </a:extLst>
          </p:cNvPr>
          <p:cNvSpPr txBox="1"/>
          <p:nvPr/>
        </p:nvSpPr>
        <p:spPr>
          <a:xfrm>
            <a:off x="5756885" y="3447953"/>
            <a:ext cx="2870566" cy="1314353"/>
          </a:xfrm>
          <a:prstGeom prst="rect">
            <a:avLst/>
          </a:prstGeom>
          <a:solidFill>
            <a:schemeClr val="tx1">
              <a:lumMod val="85000"/>
            </a:schemeClr>
          </a:solidFill>
        </p:spPr>
        <p:txBody>
          <a:bodyPr wrap="square" rtlCol="0">
            <a:normAutofit fontScale="92500" lnSpcReduction="10000"/>
          </a:bodyPr>
          <a:lstStyle/>
          <a:p>
            <a:r>
              <a:rPr lang="en-US" b="1" dirty="0" err="1">
                <a:solidFill>
                  <a:schemeClr val="bg2"/>
                </a:solidFill>
                <a:latin typeface="Consolas"/>
                <a:cs typeface="Consolas"/>
              </a:rPr>
              <a:t>sizeof</a:t>
            </a:r>
            <a:r>
              <a:rPr lang="en-US" dirty="0">
                <a:solidFill>
                  <a:schemeClr val="bg2"/>
                </a:solidFill>
                <a:latin typeface="Consolas"/>
                <a:cs typeface="Consolas"/>
              </a:rPr>
              <a:t>(Point) == </a:t>
            </a:r>
            <a:r>
              <a:rPr lang="en-US" b="1" dirty="0">
                <a:solidFill>
                  <a:schemeClr val="bg2"/>
                </a:solidFill>
                <a:latin typeface="Consolas"/>
                <a:cs typeface="Consolas"/>
              </a:rPr>
              <a:t>16</a:t>
            </a:r>
          </a:p>
          <a:p>
            <a:endParaRPr lang="en-US" dirty="0">
              <a:solidFill>
                <a:schemeClr val="bg2"/>
              </a:solidFill>
              <a:latin typeface="Consolas"/>
              <a:cs typeface="Consolas"/>
            </a:endParaRPr>
          </a:p>
          <a:p>
            <a:r>
              <a:rPr lang="en-US" dirty="0">
                <a:solidFill>
                  <a:schemeClr val="bg2"/>
                </a:solidFill>
                <a:cs typeface="Consolas"/>
              </a:rPr>
              <a:t>Therefore, only 4 </a:t>
            </a:r>
            <a:r>
              <a:rPr lang="en-US" b="1" dirty="0">
                <a:solidFill>
                  <a:schemeClr val="bg2"/>
                </a:solidFill>
                <a:latin typeface="Consolas"/>
                <a:cs typeface="Consolas"/>
              </a:rPr>
              <a:t>Point</a:t>
            </a:r>
            <a:r>
              <a:rPr lang="en-US" dirty="0">
                <a:solidFill>
                  <a:schemeClr val="bg2"/>
                </a:solidFill>
                <a:cs typeface="Consolas"/>
              </a:rPr>
              <a:t>s per cache line, on a CPU with 64-byte lines.</a:t>
            </a:r>
          </a:p>
        </p:txBody>
      </p:sp>
      <p:sp>
        <p:nvSpPr>
          <p:cNvPr id="4" name="Footer Placeholder 3">
            <a:extLst>
              <a:ext uri="{FF2B5EF4-FFF2-40B4-BE49-F238E27FC236}">
                <a16:creationId xmlns="" xmlns:a16="http://schemas.microsoft.com/office/drawing/2014/main" id="{6CD3FC84-8109-4E6D-A006-DC5847F11DD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880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65B260B-2F31-4349-84E6-D5AE00E45733}"/>
              </a:ext>
            </a:extLst>
          </p:cNvPr>
          <p:cNvSpPr txBox="1"/>
          <p:nvPr/>
        </p:nvSpPr>
        <p:spPr>
          <a:xfrm>
            <a:off x="526205" y="1738531"/>
            <a:ext cx="8396235" cy="3490256"/>
          </a:xfrm>
          <a:prstGeom prst="rect">
            <a:avLst/>
          </a:prstGeom>
          <a:noFill/>
        </p:spPr>
        <p:txBody>
          <a:bodyPr wrap="square" rtlCol="0">
            <a:normAutofit/>
          </a:bodyPr>
          <a:lstStyle/>
          <a:p>
            <a:r>
              <a:rPr lang="en-US" dirty="0">
                <a:solidFill>
                  <a:schemeClr val="bg2"/>
                </a:solidFill>
                <a:latin typeface="Consolas"/>
                <a:cs typeface="Consolas"/>
              </a:rPr>
              <a:t>void </a:t>
            </a:r>
            <a:r>
              <a:rPr lang="en-US" b="1" dirty="0" err="1">
                <a:solidFill>
                  <a:schemeClr val="bg2"/>
                </a:solidFill>
                <a:latin typeface="Consolas"/>
                <a:cs typeface="Consolas"/>
              </a:rPr>
              <a:t>ApplyWind</a:t>
            </a:r>
            <a:r>
              <a:rPr lang="en-US" dirty="0">
                <a:solidFill>
                  <a:schemeClr val="bg2"/>
                </a:solidFill>
                <a:latin typeface="Consolas"/>
                <a:cs typeface="Consolas"/>
              </a:rPr>
              <a:t>(</a:t>
            </a:r>
            <a:r>
              <a:rPr lang="en-US" dirty="0" err="1">
                <a:solidFill>
                  <a:schemeClr val="bg2"/>
                </a:solidFill>
                <a:latin typeface="Consolas"/>
                <a:cs typeface="Consolas"/>
              </a:rPr>
              <a:t>const</a:t>
            </a:r>
            <a:r>
              <a:rPr lang="en-US" dirty="0">
                <a:solidFill>
                  <a:schemeClr val="bg2"/>
                </a:solidFill>
                <a:latin typeface="Consolas"/>
                <a:cs typeface="Consolas"/>
              </a:rPr>
              <a:t> Vector&amp; </a:t>
            </a:r>
            <a:r>
              <a:rPr lang="en-US" dirty="0" err="1">
                <a:solidFill>
                  <a:schemeClr val="bg2"/>
                </a:solidFill>
                <a:latin typeface="Consolas"/>
                <a:cs typeface="Consolas"/>
              </a:rPr>
              <a:t>windVel</a:t>
            </a:r>
            <a:r>
              <a:rPr lang="en-US" dirty="0">
                <a:solidFill>
                  <a:schemeClr val="bg2"/>
                </a:solidFill>
                <a:latin typeface="Consolas"/>
                <a:cs typeface="Consolas"/>
              </a:rPr>
              <a:t>, Particle* </a:t>
            </a:r>
            <a:r>
              <a:rPr lang="en-US" dirty="0" err="1">
                <a:solidFill>
                  <a:schemeClr val="bg2"/>
                </a:solidFill>
                <a:latin typeface="Consolas"/>
                <a:cs typeface="Consolas"/>
              </a:rPr>
              <a:t>aParticle</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count)</a:t>
            </a:r>
            <a:br>
              <a:rPr lang="en-US" dirty="0">
                <a:solidFill>
                  <a:schemeClr val="bg2"/>
                </a:solidFill>
                <a:latin typeface="Consolas"/>
                <a:cs typeface="Consolas"/>
              </a:rPr>
            </a:b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float </a:t>
            </a:r>
            <a:r>
              <a:rPr lang="en-US" dirty="0" err="1">
                <a:solidFill>
                  <a:schemeClr val="bg2"/>
                </a:solidFill>
                <a:latin typeface="Consolas"/>
                <a:cs typeface="Consolas"/>
              </a:rPr>
              <a:t>dt</a:t>
            </a:r>
            <a:r>
              <a:rPr lang="en-US" dirty="0">
                <a:solidFill>
                  <a:schemeClr val="bg2"/>
                </a:solidFill>
                <a:latin typeface="Consolas"/>
                <a:cs typeface="Consolas"/>
              </a:rPr>
              <a:t> = </a:t>
            </a:r>
            <a:r>
              <a:rPr lang="en-US" dirty="0" err="1">
                <a:solidFill>
                  <a:schemeClr val="bg2"/>
                </a:solidFill>
                <a:latin typeface="Consolas"/>
                <a:cs typeface="Consolas"/>
              </a:rPr>
              <a:t>GetFrameDeltaTime</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Vector </a:t>
            </a:r>
            <a:r>
              <a:rPr lang="en-US" dirty="0" err="1">
                <a:solidFill>
                  <a:schemeClr val="bg2"/>
                </a:solidFill>
                <a:latin typeface="Consolas"/>
                <a:cs typeface="Consolas"/>
              </a:rPr>
              <a:t>windVelPerFrame</a:t>
            </a:r>
            <a:r>
              <a:rPr lang="en-US" dirty="0">
                <a:solidFill>
                  <a:schemeClr val="bg2"/>
                </a:solidFill>
                <a:latin typeface="Consolas"/>
                <a:cs typeface="Consolas"/>
              </a:rPr>
              <a:t> = </a:t>
            </a:r>
            <a:r>
              <a:rPr lang="en-US" dirty="0" err="1">
                <a:solidFill>
                  <a:schemeClr val="bg2"/>
                </a:solidFill>
                <a:latin typeface="Consolas"/>
                <a:cs typeface="Consolas"/>
              </a:rPr>
              <a:t>windVel</a:t>
            </a:r>
            <a:r>
              <a:rPr lang="en-US" dirty="0">
                <a:solidFill>
                  <a:schemeClr val="bg2"/>
                </a:solidFill>
                <a:latin typeface="Consolas"/>
                <a:cs typeface="Consolas"/>
              </a:rPr>
              <a:t> * </a:t>
            </a:r>
            <a:r>
              <a:rPr lang="en-US" dirty="0" err="1">
                <a:solidFill>
                  <a:schemeClr val="bg2"/>
                </a:solidFill>
                <a:latin typeface="Consolas"/>
                <a:cs typeface="Consolas"/>
              </a:rPr>
              <a:t>dt</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for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0; </a:t>
            </a:r>
            <a:r>
              <a:rPr lang="en-US" dirty="0" err="1">
                <a:solidFill>
                  <a:schemeClr val="bg2"/>
                </a:solidFill>
                <a:latin typeface="Consolas"/>
                <a:cs typeface="Consolas"/>
              </a:rPr>
              <a:t>i</a:t>
            </a:r>
            <a:r>
              <a:rPr lang="en-US" dirty="0">
                <a:solidFill>
                  <a:schemeClr val="bg2"/>
                </a:solidFill>
                <a:latin typeface="Consolas"/>
                <a:cs typeface="Consolas"/>
              </a:rPr>
              <a:t> &lt; count; ++</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        Particle&amp; part = </a:t>
            </a:r>
            <a:r>
              <a:rPr lang="en-US" dirty="0" err="1">
                <a:solidFill>
                  <a:schemeClr val="bg2"/>
                </a:solidFill>
                <a:latin typeface="Consolas"/>
                <a:cs typeface="Consolas"/>
              </a:rPr>
              <a:t>aParticle</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part.</a:t>
            </a:r>
            <a:r>
              <a:rPr lang="en-US" b="1" dirty="0" err="1">
                <a:solidFill>
                  <a:srgbClr val="0070C0"/>
                </a:solidFill>
                <a:latin typeface="Consolas"/>
              </a:rPr>
              <a:t>m_pos</a:t>
            </a:r>
            <a:r>
              <a:rPr lang="en-US" dirty="0">
                <a:solidFill>
                  <a:schemeClr val="bg2"/>
                </a:solidFill>
                <a:latin typeface="Consolas"/>
                <a:cs typeface="Consolas"/>
              </a:rPr>
              <a:t> += </a:t>
            </a:r>
            <a:r>
              <a:rPr lang="en-US" dirty="0" err="1">
                <a:solidFill>
                  <a:schemeClr val="bg2"/>
                </a:solidFill>
                <a:latin typeface="Consolas"/>
                <a:cs typeface="Consolas"/>
              </a:rPr>
              <a:t>windVelPerFrame</a:t>
            </a:r>
            <a:r>
              <a:rPr lang="en-US" dirty="0">
                <a:solidFill>
                  <a:schemeClr val="bg2"/>
                </a:solidFill>
                <a:latin typeface="Consolas"/>
                <a:cs typeface="Consolas"/>
              </a:rPr>
              <a:t>; </a:t>
            </a:r>
            <a:r>
              <a:rPr lang="en-US" b="1" dirty="0">
                <a:solidFill>
                  <a:schemeClr val="bg2"/>
                </a:solidFill>
                <a:latin typeface="Consolas"/>
                <a:cs typeface="Consolas"/>
              </a:rPr>
              <a:t>// cache miss every time!</a:t>
            </a:r>
          </a:p>
          <a:p>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sp>
        <p:nvSpPr>
          <p:cNvPr id="4" name="Rectangle 3">
            <a:extLst>
              <a:ext uri="{FF2B5EF4-FFF2-40B4-BE49-F238E27FC236}">
                <a16:creationId xmlns="" xmlns:a16="http://schemas.microsoft.com/office/drawing/2014/main" id="{C607F674-6B23-4000-92EC-16756EAB3D98}"/>
              </a:ext>
            </a:extLst>
          </p:cNvPr>
          <p:cNvSpPr/>
          <p:nvPr/>
        </p:nvSpPr>
        <p:spPr>
          <a:xfrm>
            <a:off x="1116091" y="5558344"/>
            <a:ext cx="2051598" cy="63590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 name="Rectangle 4">
            <a:extLst>
              <a:ext uri="{FF2B5EF4-FFF2-40B4-BE49-F238E27FC236}">
                <a16:creationId xmlns="" xmlns:a16="http://schemas.microsoft.com/office/drawing/2014/main" id="{2031A047-4F72-48BB-916E-371BB8F2EF77}"/>
              </a:ext>
            </a:extLst>
          </p:cNvPr>
          <p:cNvSpPr/>
          <p:nvPr/>
        </p:nvSpPr>
        <p:spPr>
          <a:xfrm>
            <a:off x="1566328"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 name="Rectangle 7">
            <a:extLst>
              <a:ext uri="{FF2B5EF4-FFF2-40B4-BE49-F238E27FC236}">
                <a16:creationId xmlns="" xmlns:a16="http://schemas.microsoft.com/office/drawing/2014/main" id="{BFDBA5D7-4617-435C-9B9B-9564B99A1D40}"/>
              </a:ext>
            </a:extLst>
          </p:cNvPr>
          <p:cNvSpPr/>
          <p:nvPr/>
        </p:nvSpPr>
        <p:spPr>
          <a:xfrm>
            <a:off x="3167689" y="5558344"/>
            <a:ext cx="2051598" cy="63590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 name="Rectangle 8">
            <a:extLst>
              <a:ext uri="{FF2B5EF4-FFF2-40B4-BE49-F238E27FC236}">
                <a16:creationId xmlns="" xmlns:a16="http://schemas.microsoft.com/office/drawing/2014/main" id="{7BD2D4CB-D40D-45C4-BEF8-CAABDB60E2FD}"/>
              </a:ext>
            </a:extLst>
          </p:cNvPr>
          <p:cNvSpPr/>
          <p:nvPr/>
        </p:nvSpPr>
        <p:spPr>
          <a:xfrm>
            <a:off x="3617926"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1" name="Rectangle 10">
            <a:extLst>
              <a:ext uri="{FF2B5EF4-FFF2-40B4-BE49-F238E27FC236}">
                <a16:creationId xmlns="" xmlns:a16="http://schemas.microsoft.com/office/drawing/2014/main" id="{4A592259-796D-4D58-A13E-7FA90385ED5F}"/>
              </a:ext>
            </a:extLst>
          </p:cNvPr>
          <p:cNvSpPr/>
          <p:nvPr/>
        </p:nvSpPr>
        <p:spPr>
          <a:xfrm>
            <a:off x="5219287" y="5558344"/>
            <a:ext cx="2051598" cy="635903"/>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 name="Rectangle 11">
            <a:extLst>
              <a:ext uri="{FF2B5EF4-FFF2-40B4-BE49-F238E27FC236}">
                <a16:creationId xmlns="" xmlns:a16="http://schemas.microsoft.com/office/drawing/2014/main" id="{47AEF20F-6CEC-41FC-ABB8-8DAD69068EB8}"/>
              </a:ext>
            </a:extLst>
          </p:cNvPr>
          <p:cNvSpPr/>
          <p:nvPr/>
        </p:nvSpPr>
        <p:spPr>
          <a:xfrm>
            <a:off x="5669524"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3" name="TextBox 12">
            <a:extLst>
              <a:ext uri="{FF2B5EF4-FFF2-40B4-BE49-F238E27FC236}">
                <a16:creationId xmlns="" xmlns:a16="http://schemas.microsoft.com/office/drawing/2014/main" id="{44754C96-F962-40E7-8D26-2E89F71F8EA1}"/>
              </a:ext>
            </a:extLst>
          </p:cNvPr>
          <p:cNvSpPr txBox="1"/>
          <p:nvPr/>
        </p:nvSpPr>
        <p:spPr>
          <a:xfrm>
            <a:off x="7540099" y="5591834"/>
            <a:ext cx="492443" cy="461665"/>
          </a:xfrm>
          <a:prstGeom prst="rect">
            <a:avLst/>
          </a:prstGeom>
          <a:noFill/>
        </p:spPr>
        <p:txBody>
          <a:bodyPr wrap="none" rtlCol="0">
            <a:spAutoFit/>
          </a:bodyPr>
          <a:lstStyle/>
          <a:p>
            <a:r>
              <a:rPr lang="en-US" sz="2400" b="1" dirty="0">
                <a:solidFill>
                  <a:schemeClr val="bg2"/>
                </a:solidFill>
              </a:rPr>
              <a:t>…</a:t>
            </a:r>
          </a:p>
        </p:txBody>
      </p:sp>
      <p:sp>
        <p:nvSpPr>
          <p:cNvPr id="19" name="TextBox 18">
            <a:extLst>
              <a:ext uri="{FF2B5EF4-FFF2-40B4-BE49-F238E27FC236}">
                <a16:creationId xmlns="" xmlns:a16="http://schemas.microsoft.com/office/drawing/2014/main" id="{7128B347-74D4-4506-9746-30B58DE8F05D}"/>
              </a:ext>
            </a:extLst>
          </p:cNvPr>
          <p:cNvSpPr txBox="1"/>
          <p:nvPr/>
        </p:nvSpPr>
        <p:spPr>
          <a:xfrm>
            <a:off x="1453240" y="6214676"/>
            <a:ext cx="1377300" cy="307777"/>
          </a:xfrm>
          <a:prstGeom prst="rect">
            <a:avLst/>
          </a:prstGeom>
          <a:noFill/>
        </p:spPr>
        <p:txBody>
          <a:bodyPr wrap="none" rtlCol="0">
            <a:spAutoFit/>
          </a:bodyPr>
          <a:lstStyle/>
          <a:p>
            <a:pPr algn="ctr"/>
            <a:r>
              <a:rPr lang="en-US" sz="1400" dirty="0" err="1">
                <a:solidFill>
                  <a:schemeClr val="bg2"/>
                </a:solidFill>
                <a:latin typeface="Consolas" panose="020B0609020204030204" pitchFamily="49" charset="0"/>
              </a:rPr>
              <a:t>aParticle</a:t>
            </a:r>
            <a:r>
              <a:rPr lang="en-US" sz="1400" dirty="0">
                <a:solidFill>
                  <a:schemeClr val="bg2"/>
                </a:solidFill>
                <a:latin typeface="Consolas" panose="020B0609020204030204" pitchFamily="49" charset="0"/>
              </a:rPr>
              <a:t>[0]</a:t>
            </a:r>
          </a:p>
        </p:txBody>
      </p:sp>
      <p:sp>
        <p:nvSpPr>
          <p:cNvPr id="20" name="TextBox 19">
            <a:extLst>
              <a:ext uri="{FF2B5EF4-FFF2-40B4-BE49-F238E27FC236}">
                <a16:creationId xmlns="" xmlns:a16="http://schemas.microsoft.com/office/drawing/2014/main" id="{DE3A1581-3143-4DE7-80FF-226C935CAD79}"/>
              </a:ext>
            </a:extLst>
          </p:cNvPr>
          <p:cNvSpPr txBox="1"/>
          <p:nvPr/>
        </p:nvSpPr>
        <p:spPr>
          <a:xfrm>
            <a:off x="3347023" y="6228798"/>
            <a:ext cx="1377300" cy="307777"/>
          </a:xfrm>
          <a:prstGeom prst="rect">
            <a:avLst/>
          </a:prstGeom>
          <a:noFill/>
        </p:spPr>
        <p:txBody>
          <a:bodyPr wrap="none" rtlCol="0">
            <a:spAutoFit/>
          </a:bodyPr>
          <a:lstStyle/>
          <a:p>
            <a:pPr algn="ctr"/>
            <a:r>
              <a:rPr lang="en-US" sz="1400" dirty="0" err="1">
                <a:solidFill>
                  <a:schemeClr val="bg2"/>
                </a:solidFill>
                <a:latin typeface="Consolas" panose="020B0609020204030204" pitchFamily="49" charset="0"/>
              </a:rPr>
              <a:t>aParticle</a:t>
            </a:r>
            <a:r>
              <a:rPr lang="en-US" sz="1400" dirty="0">
                <a:solidFill>
                  <a:schemeClr val="bg2"/>
                </a:solidFill>
                <a:latin typeface="Consolas" panose="020B0609020204030204" pitchFamily="49" charset="0"/>
              </a:rPr>
              <a:t>[1]</a:t>
            </a:r>
          </a:p>
        </p:txBody>
      </p:sp>
      <p:sp>
        <p:nvSpPr>
          <p:cNvPr id="21" name="TextBox 20">
            <a:extLst>
              <a:ext uri="{FF2B5EF4-FFF2-40B4-BE49-F238E27FC236}">
                <a16:creationId xmlns="" xmlns:a16="http://schemas.microsoft.com/office/drawing/2014/main" id="{018BF4CA-D1AE-4D0F-8B80-0A6E1038310D}"/>
              </a:ext>
            </a:extLst>
          </p:cNvPr>
          <p:cNvSpPr txBox="1"/>
          <p:nvPr/>
        </p:nvSpPr>
        <p:spPr>
          <a:xfrm>
            <a:off x="5556437" y="6214676"/>
            <a:ext cx="1377300" cy="307777"/>
          </a:xfrm>
          <a:prstGeom prst="rect">
            <a:avLst/>
          </a:prstGeom>
          <a:noFill/>
        </p:spPr>
        <p:txBody>
          <a:bodyPr wrap="none" rtlCol="0">
            <a:spAutoFit/>
          </a:bodyPr>
          <a:lstStyle/>
          <a:p>
            <a:pPr algn="ctr"/>
            <a:r>
              <a:rPr lang="en-US" sz="1400" dirty="0" err="1">
                <a:solidFill>
                  <a:schemeClr val="bg2"/>
                </a:solidFill>
                <a:latin typeface="Consolas" panose="020B0609020204030204" pitchFamily="49" charset="0"/>
              </a:rPr>
              <a:t>aParticle</a:t>
            </a:r>
            <a:r>
              <a:rPr lang="en-US" sz="1400" dirty="0">
                <a:solidFill>
                  <a:schemeClr val="bg2"/>
                </a:solidFill>
                <a:latin typeface="Consolas" panose="020B0609020204030204" pitchFamily="49" charset="0"/>
              </a:rPr>
              <a:t>[2]</a:t>
            </a:r>
          </a:p>
        </p:txBody>
      </p:sp>
      <p:sp>
        <p:nvSpPr>
          <p:cNvPr id="3" name="Footer Placeholder 2">
            <a:extLst>
              <a:ext uri="{FF2B5EF4-FFF2-40B4-BE49-F238E27FC236}">
                <a16:creationId xmlns="" xmlns:a16="http://schemas.microsoft.com/office/drawing/2014/main" id="{58C6E466-4115-4A07-B805-CEEBFEC130D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21334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65B260B-2F31-4349-84E6-D5AE00E45733}"/>
              </a:ext>
            </a:extLst>
          </p:cNvPr>
          <p:cNvSpPr txBox="1"/>
          <p:nvPr/>
        </p:nvSpPr>
        <p:spPr>
          <a:xfrm>
            <a:off x="1567598" y="2631801"/>
            <a:ext cx="6040023" cy="4075346"/>
          </a:xfrm>
          <a:prstGeom prst="rect">
            <a:avLst/>
          </a:prstGeom>
          <a:noFill/>
        </p:spPr>
        <p:txBody>
          <a:bodyPr wrap="square" rtlCol="0">
            <a:normAutofit/>
          </a:bodyPr>
          <a:lstStyle/>
          <a:p>
            <a:r>
              <a:rPr lang="en-US" dirty="0">
                <a:solidFill>
                  <a:schemeClr val="bg2"/>
                </a:solidFill>
                <a:latin typeface="Consolas"/>
                <a:cs typeface="Consolas"/>
              </a:rPr>
              <a:t>class </a:t>
            </a:r>
            <a:r>
              <a:rPr lang="en-US" dirty="0" err="1">
                <a:solidFill>
                  <a:schemeClr val="bg2"/>
                </a:solidFill>
                <a:latin typeface="Consolas"/>
                <a:cs typeface="Consolas"/>
              </a:rPr>
              <a:t>ParticleGroup</a:t>
            </a:r>
            <a:endParaRPr lang="en-US" dirty="0">
              <a:solidFill>
                <a:schemeClr val="bg2"/>
              </a:solidFill>
              <a:latin typeface="Consolas"/>
              <a:cs typeface="Consolas"/>
            </a:endParaRPr>
          </a:p>
          <a:p>
            <a:r>
              <a:rPr lang="en-US" dirty="0">
                <a:solidFill>
                  <a:schemeClr val="bg2"/>
                </a:solidFill>
                <a:latin typeface="Consolas"/>
                <a:cs typeface="Consolas"/>
              </a:rPr>
              <a:t>{</a:t>
            </a:r>
          </a:p>
          <a:p>
            <a:r>
              <a:rPr lang="en-US" dirty="0">
                <a:solidFill>
                  <a:schemeClr val="bg2"/>
                </a:solidFill>
                <a:latin typeface="Consolas"/>
                <a:cs typeface="Consolas"/>
              </a:rPr>
              <a:t>    I32          </a:t>
            </a:r>
            <a:r>
              <a:rPr lang="en-US" dirty="0" err="1">
                <a:solidFill>
                  <a:schemeClr val="bg2"/>
                </a:solidFill>
                <a:latin typeface="Consolas"/>
                <a:cs typeface="Consolas"/>
              </a:rPr>
              <a:t>m_count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ParticleId</a:t>
            </a:r>
            <a:r>
              <a:rPr lang="en-US" dirty="0">
                <a:solidFill>
                  <a:schemeClr val="bg2"/>
                </a:solidFill>
                <a:latin typeface="Consolas"/>
                <a:cs typeface="Consolas"/>
              </a:rPr>
              <a:t>*  </a:t>
            </a:r>
            <a:r>
              <a:rPr lang="en-US" dirty="0" err="1">
                <a:solidFill>
                  <a:schemeClr val="bg2"/>
                </a:solidFill>
                <a:latin typeface="Consolas"/>
                <a:cs typeface="Consolas"/>
              </a:rPr>
              <a:t>m_aGlobalId</a:t>
            </a:r>
            <a:r>
              <a:rPr lang="en-US" dirty="0">
                <a:solidFill>
                  <a:schemeClr val="bg2"/>
                </a:solidFill>
                <a:latin typeface="Consolas"/>
                <a:cs typeface="Consolas"/>
              </a:rPr>
              <a:t>;</a:t>
            </a:r>
          </a:p>
          <a:p>
            <a:r>
              <a:rPr lang="en-US" dirty="0">
                <a:solidFill>
                  <a:schemeClr val="bg2"/>
                </a:solidFill>
                <a:latin typeface="Consolas"/>
                <a:cs typeface="Consolas"/>
              </a:rPr>
              <a:t>    Point*       </a:t>
            </a:r>
            <a:r>
              <a:rPr lang="en-US" b="1" dirty="0" err="1">
                <a:solidFill>
                  <a:srgbClr val="0070C0"/>
                </a:solidFill>
                <a:latin typeface="Consolas"/>
                <a:cs typeface="Consolas"/>
              </a:rPr>
              <a:t>m_aPos</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Quat</a:t>
            </a:r>
            <a:r>
              <a:rPr lang="en-US" dirty="0">
                <a:solidFill>
                  <a:schemeClr val="bg2"/>
                </a:solidFill>
                <a:latin typeface="Consolas"/>
                <a:cs typeface="Consolas"/>
              </a:rPr>
              <a:t>*        </a:t>
            </a:r>
            <a:r>
              <a:rPr lang="en-US" dirty="0" err="1">
                <a:solidFill>
                  <a:schemeClr val="bg2"/>
                </a:solidFill>
                <a:latin typeface="Consolas"/>
              </a:rPr>
              <a:t>m_aRot</a:t>
            </a:r>
            <a:r>
              <a:rPr lang="en-US" dirty="0">
                <a:solidFill>
                  <a:schemeClr val="bg2"/>
                </a:solidFill>
                <a:latin typeface="Consolas"/>
                <a:cs typeface="Consolas"/>
              </a:rPr>
              <a:t>;</a:t>
            </a:r>
          </a:p>
          <a:p>
            <a:r>
              <a:rPr lang="en-US" dirty="0">
                <a:solidFill>
                  <a:schemeClr val="bg2"/>
                </a:solidFill>
                <a:latin typeface="Consolas"/>
                <a:cs typeface="Consolas"/>
              </a:rPr>
              <a:t>    Vector*      </a:t>
            </a:r>
            <a:r>
              <a:rPr lang="en-US" dirty="0" err="1">
                <a:solidFill>
                  <a:schemeClr val="bg2"/>
                </a:solidFill>
                <a:latin typeface="Consolas"/>
                <a:cs typeface="Consolas"/>
              </a:rPr>
              <a:t>m_aScale</a:t>
            </a:r>
            <a:r>
              <a:rPr lang="en-US" dirty="0">
                <a:solidFill>
                  <a:schemeClr val="bg2"/>
                </a:solidFill>
                <a:latin typeface="Consolas"/>
                <a:cs typeface="Consolas"/>
              </a:rPr>
              <a:t>;</a:t>
            </a:r>
          </a:p>
          <a:p>
            <a:r>
              <a:rPr lang="en-US" dirty="0">
                <a:solidFill>
                  <a:schemeClr val="bg2"/>
                </a:solidFill>
                <a:latin typeface="Consolas"/>
                <a:cs typeface="Consolas"/>
              </a:rPr>
              <a:t>    Color32*     </a:t>
            </a:r>
            <a:r>
              <a:rPr lang="en-US" dirty="0" err="1">
                <a:solidFill>
                  <a:schemeClr val="bg2"/>
                </a:solidFill>
                <a:latin typeface="Consolas"/>
                <a:cs typeface="Consolas"/>
              </a:rPr>
              <a:t>m_aColor</a:t>
            </a:r>
            <a:r>
              <a:rPr lang="en-US" dirty="0">
                <a:solidFill>
                  <a:schemeClr val="bg2"/>
                </a:solidFill>
                <a:latin typeface="Consolas"/>
                <a:cs typeface="Consolas"/>
              </a:rPr>
              <a:t>;</a:t>
            </a:r>
          </a:p>
          <a:p>
            <a:r>
              <a:rPr lang="en-US" dirty="0">
                <a:solidFill>
                  <a:schemeClr val="bg2"/>
                </a:solidFill>
                <a:latin typeface="Consolas"/>
                <a:cs typeface="Consolas"/>
              </a:rPr>
              <a:t>    Texture**    </a:t>
            </a:r>
            <a:r>
              <a:rPr lang="en-US" dirty="0" err="1">
                <a:solidFill>
                  <a:schemeClr val="bg2"/>
                </a:solidFill>
                <a:latin typeface="Consolas"/>
                <a:cs typeface="Consolas"/>
              </a:rPr>
              <a:t>m_apTex</a:t>
            </a:r>
            <a:r>
              <a:rPr lang="en-US" dirty="0">
                <a:solidFill>
                  <a:schemeClr val="bg2"/>
                </a:solidFill>
                <a:latin typeface="Consolas"/>
                <a:cs typeface="Consolas"/>
              </a:rPr>
              <a:t>; // 4 per particle</a:t>
            </a:r>
          </a:p>
          <a:p>
            <a:r>
              <a:rPr lang="en-US" dirty="0">
                <a:solidFill>
                  <a:schemeClr val="bg2"/>
                </a:solidFill>
                <a:latin typeface="Consolas"/>
                <a:cs typeface="Consolas"/>
              </a:rPr>
              <a:t>    Vec2*        </a:t>
            </a:r>
            <a:r>
              <a:rPr lang="en-US" dirty="0" err="1">
                <a:solidFill>
                  <a:schemeClr val="bg2"/>
                </a:solidFill>
                <a:latin typeface="Consolas"/>
                <a:cs typeface="Consolas"/>
              </a:rPr>
              <a:t>m_aUV</a:t>
            </a:r>
            <a:r>
              <a:rPr lang="en-US" dirty="0">
                <a:solidFill>
                  <a:schemeClr val="bg2"/>
                </a:solidFill>
                <a:latin typeface="Consolas"/>
                <a:cs typeface="Consolas"/>
              </a:rPr>
              <a:t>;   // 4 per particle</a:t>
            </a:r>
            <a:br>
              <a:rPr lang="en-US" dirty="0">
                <a:solidFill>
                  <a:schemeClr val="bg2"/>
                </a:solidFill>
                <a:latin typeface="Consolas"/>
                <a:cs typeface="Consolas"/>
              </a:rPr>
            </a:br>
            <a:r>
              <a:rPr lang="en-US" dirty="0">
                <a:solidFill>
                  <a:schemeClr val="bg2"/>
                </a:solidFill>
                <a:latin typeface="Consolas"/>
                <a:cs typeface="Consolas"/>
              </a:rPr>
              <a:t>    U16*         </a:t>
            </a:r>
            <a:r>
              <a:rPr lang="en-US" b="1" dirty="0" err="1">
                <a:solidFill>
                  <a:schemeClr val="bg2"/>
                </a:solidFill>
                <a:latin typeface="Consolas"/>
                <a:cs typeface="Consolas"/>
              </a:rPr>
              <a:t>m_aAnimConfigIndex</a:t>
            </a:r>
            <a:r>
              <a:rPr lang="en-US" dirty="0">
                <a:solidFill>
                  <a:schemeClr val="bg2"/>
                </a:solidFill>
                <a:latin typeface="Consolas"/>
                <a:cs typeface="Consolas"/>
              </a:rPr>
              <a:t>;</a:t>
            </a:r>
          </a:p>
          <a:p>
            <a:r>
              <a:rPr lang="en-US" dirty="0">
                <a:solidFill>
                  <a:schemeClr val="bg2"/>
                </a:solidFill>
                <a:latin typeface="Consolas"/>
                <a:cs typeface="Consolas"/>
              </a:rPr>
              <a:t>    // ...</a:t>
            </a:r>
          </a:p>
          <a:p>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sp>
        <p:nvSpPr>
          <p:cNvPr id="3" name="Content Placeholder 2">
            <a:extLst>
              <a:ext uri="{FF2B5EF4-FFF2-40B4-BE49-F238E27FC236}">
                <a16:creationId xmlns="" xmlns:a16="http://schemas.microsoft.com/office/drawing/2014/main" id="{7090CEC3-345A-4856-ACF7-B3C0D906E476}"/>
              </a:ext>
            </a:extLst>
          </p:cNvPr>
          <p:cNvSpPr>
            <a:spLocks noGrp="1"/>
          </p:cNvSpPr>
          <p:nvPr>
            <p:ph idx="1"/>
          </p:nvPr>
        </p:nvSpPr>
        <p:spPr/>
        <p:txBody>
          <a:bodyPr/>
          <a:lstStyle/>
          <a:p>
            <a:r>
              <a:rPr lang="en-US" dirty="0"/>
              <a:t>Let’s rearrange the data to improve cache performance</a:t>
            </a:r>
          </a:p>
        </p:txBody>
      </p:sp>
      <p:sp>
        <p:nvSpPr>
          <p:cNvPr id="4" name="Footer Placeholder 3">
            <a:extLst>
              <a:ext uri="{FF2B5EF4-FFF2-40B4-BE49-F238E27FC236}">
                <a16:creationId xmlns="" xmlns:a16="http://schemas.microsoft.com/office/drawing/2014/main" id="{F73E396A-DFD9-4DA6-A4BF-EEFEEFBEE50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34723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65B260B-2F31-4349-84E6-D5AE00E45733}"/>
              </a:ext>
            </a:extLst>
          </p:cNvPr>
          <p:cNvSpPr txBox="1"/>
          <p:nvPr/>
        </p:nvSpPr>
        <p:spPr>
          <a:xfrm>
            <a:off x="780256" y="1760170"/>
            <a:ext cx="7583488" cy="3490256"/>
          </a:xfrm>
          <a:prstGeom prst="rect">
            <a:avLst/>
          </a:prstGeom>
          <a:noFill/>
        </p:spPr>
        <p:txBody>
          <a:bodyPr wrap="square" rtlCol="0">
            <a:normAutofit/>
          </a:bodyPr>
          <a:lstStyle/>
          <a:p>
            <a:r>
              <a:rPr lang="en-US" dirty="0">
                <a:solidFill>
                  <a:schemeClr val="bg2"/>
                </a:solidFill>
                <a:latin typeface="Consolas"/>
                <a:cs typeface="Consolas"/>
              </a:rPr>
              <a:t>void </a:t>
            </a:r>
            <a:r>
              <a:rPr lang="en-US" b="1" dirty="0" err="1">
                <a:solidFill>
                  <a:schemeClr val="bg2"/>
                </a:solidFill>
                <a:latin typeface="Consolas"/>
                <a:cs typeface="Consolas"/>
              </a:rPr>
              <a:t>ApplyWind</a:t>
            </a:r>
            <a:r>
              <a:rPr lang="en-US" dirty="0">
                <a:solidFill>
                  <a:schemeClr val="bg2"/>
                </a:solidFill>
                <a:latin typeface="Consolas"/>
                <a:cs typeface="Consolas"/>
              </a:rPr>
              <a:t>(</a:t>
            </a:r>
            <a:r>
              <a:rPr lang="en-US" dirty="0" err="1">
                <a:solidFill>
                  <a:schemeClr val="bg2"/>
                </a:solidFill>
                <a:latin typeface="Consolas"/>
                <a:cs typeface="Consolas"/>
              </a:rPr>
              <a:t>const</a:t>
            </a:r>
            <a:r>
              <a:rPr lang="en-US" dirty="0">
                <a:solidFill>
                  <a:schemeClr val="bg2"/>
                </a:solidFill>
                <a:latin typeface="Consolas"/>
                <a:cs typeface="Consolas"/>
              </a:rPr>
              <a:t> Vector&amp; </a:t>
            </a:r>
            <a:r>
              <a:rPr lang="en-US" dirty="0" err="1">
                <a:solidFill>
                  <a:schemeClr val="bg2"/>
                </a:solidFill>
                <a:latin typeface="Consolas"/>
                <a:cs typeface="Consolas"/>
              </a:rPr>
              <a:t>windVel</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ParticleGroup</a:t>
            </a:r>
            <a:r>
              <a:rPr lang="en-US" dirty="0">
                <a:solidFill>
                  <a:schemeClr val="bg2"/>
                </a:solidFill>
                <a:latin typeface="Consolas"/>
                <a:cs typeface="Consolas"/>
              </a:rPr>
              <a:t>&amp; group)</a:t>
            </a:r>
            <a:br>
              <a:rPr lang="en-US" dirty="0">
                <a:solidFill>
                  <a:schemeClr val="bg2"/>
                </a:solidFill>
                <a:latin typeface="Consolas"/>
                <a:cs typeface="Consolas"/>
              </a:rPr>
            </a:b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float </a:t>
            </a:r>
            <a:r>
              <a:rPr lang="en-US" dirty="0" err="1">
                <a:solidFill>
                  <a:schemeClr val="bg2"/>
                </a:solidFill>
                <a:latin typeface="Consolas"/>
                <a:cs typeface="Consolas"/>
              </a:rPr>
              <a:t>dt</a:t>
            </a:r>
            <a:r>
              <a:rPr lang="en-US" dirty="0">
                <a:solidFill>
                  <a:schemeClr val="bg2"/>
                </a:solidFill>
                <a:latin typeface="Consolas"/>
                <a:cs typeface="Consolas"/>
              </a:rPr>
              <a:t> = </a:t>
            </a:r>
            <a:r>
              <a:rPr lang="en-US" dirty="0" err="1">
                <a:solidFill>
                  <a:schemeClr val="bg2"/>
                </a:solidFill>
                <a:latin typeface="Consolas"/>
                <a:cs typeface="Consolas"/>
              </a:rPr>
              <a:t>GetFrameDeltaTime</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Vector </a:t>
            </a:r>
            <a:r>
              <a:rPr lang="en-US" dirty="0" err="1">
                <a:solidFill>
                  <a:schemeClr val="bg2"/>
                </a:solidFill>
                <a:latin typeface="Consolas"/>
                <a:cs typeface="Consolas"/>
              </a:rPr>
              <a:t>windVelPerFrame</a:t>
            </a:r>
            <a:r>
              <a:rPr lang="en-US" dirty="0">
                <a:solidFill>
                  <a:schemeClr val="bg2"/>
                </a:solidFill>
                <a:latin typeface="Consolas"/>
                <a:cs typeface="Consolas"/>
              </a:rPr>
              <a:t> = </a:t>
            </a:r>
            <a:r>
              <a:rPr lang="en-US" dirty="0" err="1">
                <a:solidFill>
                  <a:schemeClr val="bg2"/>
                </a:solidFill>
                <a:latin typeface="Consolas"/>
                <a:cs typeface="Consolas"/>
              </a:rPr>
              <a:t>windVel</a:t>
            </a:r>
            <a:r>
              <a:rPr lang="en-US" dirty="0">
                <a:solidFill>
                  <a:schemeClr val="bg2"/>
                </a:solidFill>
                <a:latin typeface="Consolas"/>
                <a:cs typeface="Consolas"/>
              </a:rPr>
              <a:t> * </a:t>
            </a:r>
            <a:r>
              <a:rPr lang="en-US" dirty="0" err="1">
                <a:solidFill>
                  <a:schemeClr val="bg2"/>
                </a:solidFill>
                <a:latin typeface="Consolas"/>
                <a:cs typeface="Consolas"/>
              </a:rPr>
              <a:t>dt</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for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0; </a:t>
            </a:r>
            <a:r>
              <a:rPr lang="en-US" dirty="0" err="1">
                <a:solidFill>
                  <a:schemeClr val="bg2"/>
                </a:solidFill>
                <a:latin typeface="Consolas"/>
                <a:cs typeface="Consolas"/>
              </a:rPr>
              <a:t>i</a:t>
            </a:r>
            <a:r>
              <a:rPr lang="en-US" dirty="0">
                <a:solidFill>
                  <a:schemeClr val="bg2"/>
                </a:solidFill>
                <a:latin typeface="Consolas"/>
                <a:cs typeface="Consolas"/>
              </a:rPr>
              <a:t> &lt; </a:t>
            </a:r>
            <a:r>
              <a:rPr lang="en-US" dirty="0" err="1">
                <a:solidFill>
                  <a:schemeClr val="bg2"/>
                </a:solidFill>
                <a:latin typeface="Consolas"/>
                <a:cs typeface="Consolas"/>
              </a:rPr>
              <a:t>group.m_count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b="1" dirty="0">
                <a:solidFill>
                  <a:srgbClr val="0070C0"/>
                </a:solidFill>
                <a:latin typeface="Consolas"/>
              </a:rPr>
              <a:t>        </a:t>
            </a:r>
            <a:r>
              <a:rPr lang="en-US" dirty="0" err="1">
                <a:solidFill>
                  <a:schemeClr val="bg2"/>
                </a:solidFill>
                <a:latin typeface="Consolas"/>
                <a:cs typeface="Consolas"/>
              </a:rPr>
              <a:t>group.</a:t>
            </a:r>
            <a:r>
              <a:rPr lang="en-US" b="1" dirty="0" err="1">
                <a:solidFill>
                  <a:srgbClr val="0070C0"/>
                </a:solidFill>
                <a:latin typeface="Consolas"/>
                <a:cs typeface="Consolas"/>
              </a:rPr>
              <a:t>m_a</a:t>
            </a:r>
            <a:r>
              <a:rPr lang="en-US" b="1" dirty="0" err="1">
                <a:solidFill>
                  <a:srgbClr val="0070C0"/>
                </a:solidFill>
                <a:latin typeface="Consolas"/>
              </a:rPr>
              <a:t>Pos</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 += </a:t>
            </a:r>
            <a:r>
              <a:rPr lang="en-US" dirty="0" err="1">
                <a:solidFill>
                  <a:schemeClr val="bg2"/>
                </a:solidFill>
                <a:latin typeface="Consolas"/>
                <a:cs typeface="Consolas"/>
              </a:rPr>
              <a:t>windVelPerFrame</a:t>
            </a:r>
            <a:r>
              <a:rPr lang="en-US" dirty="0">
                <a:solidFill>
                  <a:schemeClr val="bg2"/>
                </a:solidFill>
                <a:latin typeface="Consolas"/>
                <a:cs typeface="Consolas"/>
              </a:rPr>
              <a:t>;</a:t>
            </a:r>
          </a:p>
          <a:p>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grpSp>
        <p:nvGrpSpPr>
          <p:cNvPr id="185" name="Group 184">
            <a:extLst>
              <a:ext uri="{FF2B5EF4-FFF2-40B4-BE49-F238E27FC236}">
                <a16:creationId xmlns="" xmlns:a16="http://schemas.microsoft.com/office/drawing/2014/main" id="{CE1B291F-F33E-4753-8B61-CEA35D56F413}"/>
              </a:ext>
            </a:extLst>
          </p:cNvPr>
          <p:cNvGrpSpPr/>
          <p:nvPr/>
        </p:nvGrpSpPr>
        <p:grpSpPr>
          <a:xfrm>
            <a:off x="1084360" y="5057197"/>
            <a:ext cx="6414395" cy="1474891"/>
            <a:chOff x="1084360" y="4992215"/>
            <a:chExt cx="6414395" cy="1474891"/>
          </a:xfrm>
        </p:grpSpPr>
        <p:sp>
          <p:nvSpPr>
            <p:cNvPr id="13" name="TextBox 12">
              <a:extLst>
                <a:ext uri="{FF2B5EF4-FFF2-40B4-BE49-F238E27FC236}">
                  <a16:creationId xmlns="" xmlns:a16="http://schemas.microsoft.com/office/drawing/2014/main" id="{44754C96-F962-40E7-8D26-2E89F71F8EA1}"/>
                </a:ext>
              </a:extLst>
            </p:cNvPr>
            <p:cNvSpPr txBox="1"/>
            <p:nvPr/>
          </p:nvSpPr>
          <p:spPr>
            <a:xfrm>
              <a:off x="7006312" y="5400477"/>
              <a:ext cx="492443" cy="461665"/>
            </a:xfrm>
            <a:prstGeom prst="rect">
              <a:avLst/>
            </a:prstGeom>
            <a:noFill/>
          </p:spPr>
          <p:txBody>
            <a:bodyPr wrap="none" rtlCol="0">
              <a:spAutoFit/>
            </a:bodyPr>
            <a:lstStyle/>
            <a:p>
              <a:r>
                <a:rPr lang="en-US" sz="2400" b="1" dirty="0">
                  <a:solidFill>
                    <a:schemeClr val="bg2"/>
                  </a:solidFill>
                </a:rPr>
                <a:t>…</a:t>
              </a:r>
            </a:p>
          </p:txBody>
        </p:sp>
        <p:grpSp>
          <p:nvGrpSpPr>
            <p:cNvPr id="182" name="Group 181">
              <a:extLst>
                <a:ext uri="{FF2B5EF4-FFF2-40B4-BE49-F238E27FC236}">
                  <a16:creationId xmlns="" xmlns:a16="http://schemas.microsoft.com/office/drawing/2014/main" id="{F20C0D1B-2E07-486C-AE79-E0232044F07A}"/>
                </a:ext>
              </a:extLst>
            </p:cNvPr>
            <p:cNvGrpSpPr/>
            <p:nvPr/>
          </p:nvGrpSpPr>
          <p:grpSpPr>
            <a:xfrm>
              <a:off x="1581292" y="5283994"/>
              <a:ext cx="5248699" cy="307777"/>
              <a:chOff x="662757" y="5168583"/>
              <a:chExt cx="5248699" cy="307777"/>
            </a:xfrm>
          </p:grpSpPr>
          <p:grpSp>
            <p:nvGrpSpPr>
              <p:cNvPr id="7" name="Group 6">
                <a:extLst>
                  <a:ext uri="{FF2B5EF4-FFF2-40B4-BE49-F238E27FC236}">
                    <a16:creationId xmlns="" xmlns:a16="http://schemas.microsoft.com/office/drawing/2014/main" id="{1020C873-AEEE-498D-AB1A-F481A3BF9491}"/>
                  </a:ext>
                </a:extLst>
              </p:cNvPr>
              <p:cNvGrpSpPr/>
              <p:nvPr/>
            </p:nvGrpSpPr>
            <p:grpSpPr>
              <a:xfrm>
                <a:off x="1733986" y="5257488"/>
                <a:ext cx="4177470" cy="129966"/>
                <a:chOff x="1566328" y="5646534"/>
                <a:chExt cx="4177470" cy="129966"/>
              </a:xfrm>
            </p:grpSpPr>
            <p:sp>
              <p:nvSpPr>
                <p:cNvPr id="5" name="Rectangle 4">
                  <a:extLst>
                    <a:ext uri="{FF2B5EF4-FFF2-40B4-BE49-F238E27FC236}">
                      <a16:creationId xmlns="" xmlns:a16="http://schemas.microsoft.com/office/drawing/2014/main" id="{2031A047-4F72-48BB-916E-371BB8F2EF77}"/>
                    </a:ext>
                  </a:extLst>
                </p:cNvPr>
                <p:cNvSpPr/>
                <p:nvPr/>
              </p:nvSpPr>
              <p:spPr>
                <a:xfrm>
                  <a:off x="1566328"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 name="Rectangle 8">
                  <a:extLst>
                    <a:ext uri="{FF2B5EF4-FFF2-40B4-BE49-F238E27FC236}">
                      <a16:creationId xmlns="" xmlns:a16="http://schemas.microsoft.com/office/drawing/2014/main" id="{7BD2D4CB-D40D-45C4-BEF8-CAABDB60E2FD}"/>
                    </a:ext>
                  </a:extLst>
                </p:cNvPr>
                <p:cNvSpPr/>
                <p:nvPr/>
              </p:nvSpPr>
              <p:spPr>
                <a:xfrm>
                  <a:off x="1844826"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 name="Rectangle 11">
                  <a:extLst>
                    <a:ext uri="{FF2B5EF4-FFF2-40B4-BE49-F238E27FC236}">
                      <a16:creationId xmlns="" xmlns:a16="http://schemas.microsoft.com/office/drawing/2014/main" id="{47AEF20F-6CEC-41FC-ABB8-8DAD69068EB8}"/>
                    </a:ext>
                  </a:extLst>
                </p:cNvPr>
                <p:cNvSpPr/>
                <p:nvPr/>
              </p:nvSpPr>
              <p:spPr>
                <a:xfrm>
                  <a:off x="2123324"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4" name="Rectangle 13">
                  <a:extLst>
                    <a:ext uri="{FF2B5EF4-FFF2-40B4-BE49-F238E27FC236}">
                      <a16:creationId xmlns="" xmlns:a16="http://schemas.microsoft.com/office/drawing/2014/main" id="{538F9398-E87F-4A74-A65A-0FEA1442D88E}"/>
                    </a:ext>
                  </a:extLst>
                </p:cNvPr>
                <p:cNvSpPr/>
                <p:nvPr/>
              </p:nvSpPr>
              <p:spPr>
                <a:xfrm>
                  <a:off x="2401822"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 name="Rectangle 15">
                  <a:extLst>
                    <a:ext uri="{FF2B5EF4-FFF2-40B4-BE49-F238E27FC236}">
                      <a16:creationId xmlns="" xmlns:a16="http://schemas.microsoft.com/office/drawing/2014/main" id="{7CEEA74F-9442-49F2-840B-0651AABEECED}"/>
                    </a:ext>
                  </a:extLst>
                </p:cNvPr>
                <p:cNvSpPr/>
                <p:nvPr/>
              </p:nvSpPr>
              <p:spPr>
                <a:xfrm>
                  <a:off x="2680320"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7" name="Rectangle 16">
                  <a:extLst>
                    <a:ext uri="{FF2B5EF4-FFF2-40B4-BE49-F238E27FC236}">
                      <a16:creationId xmlns="" xmlns:a16="http://schemas.microsoft.com/office/drawing/2014/main" id="{B86375B4-EA8B-4750-904D-7698B2AA9D68}"/>
                    </a:ext>
                  </a:extLst>
                </p:cNvPr>
                <p:cNvSpPr/>
                <p:nvPr/>
              </p:nvSpPr>
              <p:spPr>
                <a:xfrm>
                  <a:off x="2958818"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8" name="Rectangle 17">
                  <a:extLst>
                    <a:ext uri="{FF2B5EF4-FFF2-40B4-BE49-F238E27FC236}">
                      <a16:creationId xmlns="" xmlns:a16="http://schemas.microsoft.com/office/drawing/2014/main" id="{AF61DC90-722D-4337-ADE4-BCCD58C461CB}"/>
                    </a:ext>
                  </a:extLst>
                </p:cNvPr>
                <p:cNvSpPr/>
                <p:nvPr/>
              </p:nvSpPr>
              <p:spPr>
                <a:xfrm>
                  <a:off x="3237316"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2" name="Rectangle 21">
                  <a:extLst>
                    <a:ext uri="{FF2B5EF4-FFF2-40B4-BE49-F238E27FC236}">
                      <a16:creationId xmlns="" xmlns:a16="http://schemas.microsoft.com/office/drawing/2014/main" id="{17C99BCF-6224-494E-9051-35FEDD8D7961}"/>
                    </a:ext>
                  </a:extLst>
                </p:cNvPr>
                <p:cNvSpPr/>
                <p:nvPr/>
              </p:nvSpPr>
              <p:spPr>
                <a:xfrm>
                  <a:off x="3515814"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3" name="Rectangle 22">
                  <a:extLst>
                    <a:ext uri="{FF2B5EF4-FFF2-40B4-BE49-F238E27FC236}">
                      <a16:creationId xmlns="" xmlns:a16="http://schemas.microsoft.com/office/drawing/2014/main" id="{73C85011-0476-4FBA-AC70-B0FBBDDFE456}"/>
                    </a:ext>
                  </a:extLst>
                </p:cNvPr>
                <p:cNvSpPr/>
                <p:nvPr/>
              </p:nvSpPr>
              <p:spPr>
                <a:xfrm>
                  <a:off x="3794312"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4" name="Rectangle 23">
                  <a:extLst>
                    <a:ext uri="{FF2B5EF4-FFF2-40B4-BE49-F238E27FC236}">
                      <a16:creationId xmlns="" xmlns:a16="http://schemas.microsoft.com/office/drawing/2014/main" id="{49ED6BAA-49D6-455E-B8E3-603ECE35EFD3}"/>
                    </a:ext>
                  </a:extLst>
                </p:cNvPr>
                <p:cNvSpPr/>
                <p:nvPr/>
              </p:nvSpPr>
              <p:spPr>
                <a:xfrm>
                  <a:off x="4072810"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5" name="Rectangle 24">
                  <a:extLst>
                    <a:ext uri="{FF2B5EF4-FFF2-40B4-BE49-F238E27FC236}">
                      <a16:creationId xmlns="" xmlns:a16="http://schemas.microsoft.com/office/drawing/2014/main" id="{D8B8D294-CF59-43D2-A640-AF994555188C}"/>
                    </a:ext>
                  </a:extLst>
                </p:cNvPr>
                <p:cNvSpPr/>
                <p:nvPr/>
              </p:nvSpPr>
              <p:spPr>
                <a:xfrm>
                  <a:off x="4351308"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6" name="Rectangle 25">
                  <a:extLst>
                    <a:ext uri="{FF2B5EF4-FFF2-40B4-BE49-F238E27FC236}">
                      <a16:creationId xmlns="" xmlns:a16="http://schemas.microsoft.com/office/drawing/2014/main" id="{BC32523F-98C4-44CB-BF25-D09F601B4B0A}"/>
                    </a:ext>
                  </a:extLst>
                </p:cNvPr>
                <p:cNvSpPr/>
                <p:nvPr/>
              </p:nvSpPr>
              <p:spPr>
                <a:xfrm>
                  <a:off x="4629806"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7" name="Rectangle 26">
                  <a:extLst>
                    <a:ext uri="{FF2B5EF4-FFF2-40B4-BE49-F238E27FC236}">
                      <a16:creationId xmlns="" xmlns:a16="http://schemas.microsoft.com/office/drawing/2014/main" id="{A12B7624-4538-4BAA-AEF6-2FFA334C0D0A}"/>
                    </a:ext>
                  </a:extLst>
                </p:cNvPr>
                <p:cNvSpPr/>
                <p:nvPr/>
              </p:nvSpPr>
              <p:spPr>
                <a:xfrm>
                  <a:off x="4908304"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8" name="Rectangle 27">
                  <a:extLst>
                    <a:ext uri="{FF2B5EF4-FFF2-40B4-BE49-F238E27FC236}">
                      <a16:creationId xmlns="" xmlns:a16="http://schemas.microsoft.com/office/drawing/2014/main" id="{A4E02CEB-CA4C-435D-A6A9-302A4D584F7C}"/>
                    </a:ext>
                  </a:extLst>
                </p:cNvPr>
                <p:cNvSpPr/>
                <p:nvPr/>
              </p:nvSpPr>
              <p:spPr>
                <a:xfrm>
                  <a:off x="5186802"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29" name="Rectangle 28">
                  <a:extLst>
                    <a:ext uri="{FF2B5EF4-FFF2-40B4-BE49-F238E27FC236}">
                      <a16:creationId xmlns="" xmlns:a16="http://schemas.microsoft.com/office/drawing/2014/main" id="{DABEE11B-3335-49E0-BCCC-64DFB6DE0AA8}"/>
                    </a:ext>
                  </a:extLst>
                </p:cNvPr>
                <p:cNvSpPr/>
                <p:nvPr/>
              </p:nvSpPr>
              <p:spPr>
                <a:xfrm>
                  <a:off x="5465300" y="5646534"/>
                  <a:ext cx="278498" cy="129966"/>
                </a:xfrm>
                <a:prstGeom prst="rect">
                  <a:avLst/>
                </a:prstGeom>
                <a:solidFill>
                  <a:srgbClr val="0070C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126" name="TextBox 125">
                <a:extLst>
                  <a:ext uri="{FF2B5EF4-FFF2-40B4-BE49-F238E27FC236}">
                    <a16:creationId xmlns="" xmlns:a16="http://schemas.microsoft.com/office/drawing/2014/main" id="{34F65168-7A20-4921-A14E-ABFDC1314AEB}"/>
                  </a:ext>
                </a:extLst>
              </p:cNvPr>
              <p:cNvSpPr txBox="1"/>
              <p:nvPr/>
            </p:nvSpPr>
            <p:spPr>
              <a:xfrm>
                <a:off x="662757" y="5168583"/>
                <a:ext cx="979755" cy="307777"/>
              </a:xfrm>
              <a:prstGeom prst="rect">
                <a:avLst/>
              </a:prstGeom>
              <a:noFill/>
            </p:spPr>
            <p:txBody>
              <a:bodyPr wrap="none" rtlCol="0">
                <a:spAutoFit/>
              </a:bodyPr>
              <a:lstStyle/>
              <a:p>
                <a:pPr algn="r"/>
                <a:r>
                  <a:rPr lang="en-US" sz="1400" dirty="0" err="1">
                    <a:solidFill>
                      <a:schemeClr val="bg2"/>
                    </a:solidFill>
                    <a:latin typeface="Consolas" panose="020B0609020204030204" pitchFamily="49" charset="0"/>
                  </a:rPr>
                  <a:t>m_aPos</a:t>
                </a:r>
                <a:r>
                  <a:rPr lang="en-US" sz="1400" dirty="0">
                    <a:solidFill>
                      <a:schemeClr val="bg2"/>
                    </a:solidFill>
                    <a:latin typeface="Consolas" panose="020B0609020204030204" pitchFamily="49" charset="0"/>
                  </a:rPr>
                  <a:t>[]</a:t>
                </a:r>
              </a:p>
            </p:txBody>
          </p:sp>
        </p:grpSp>
        <p:grpSp>
          <p:nvGrpSpPr>
            <p:cNvPr id="181" name="Group 180">
              <a:extLst>
                <a:ext uri="{FF2B5EF4-FFF2-40B4-BE49-F238E27FC236}">
                  <a16:creationId xmlns="" xmlns:a16="http://schemas.microsoft.com/office/drawing/2014/main" id="{3673C079-2211-46B1-8993-0C49880287FD}"/>
                </a:ext>
              </a:extLst>
            </p:cNvPr>
            <p:cNvGrpSpPr/>
            <p:nvPr/>
          </p:nvGrpSpPr>
          <p:grpSpPr>
            <a:xfrm>
              <a:off x="1581292" y="5575772"/>
              <a:ext cx="5248699" cy="307777"/>
              <a:chOff x="662757" y="5483847"/>
              <a:chExt cx="5248699" cy="307777"/>
            </a:xfrm>
          </p:grpSpPr>
          <p:grpSp>
            <p:nvGrpSpPr>
              <p:cNvPr id="6" name="Group 5">
                <a:extLst>
                  <a:ext uri="{FF2B5EF4-FFF2-40B4-BE49-F238E27FC236}">
                    <a16:creationId xmlns="" xmlns:a16="http://schemas.microsoft.com/office/drawing/2014/main" id="{6BA6A373-A5CD-4689-B53A-B1D7D73F459D}"/>
                  </a:ext>
                </a:extLst>
              </p:cNvPr>
              <p:cNvGrpSpPr/>
              <p:nvPr/>
            </p:nvGrpSpPr>
            <p:grpSpPr>
              <a:xfrm>
                <a:off x="1733986" y="5572752"/>
                <a:ext cx="4177470" cy="129966"/>
                <a:chOff x="1568432" y="5801967"/>
                <a:chExt cx="4177470" cy="129966"/>
              </a:xfrm>
            </p:grpSpPr>
            <p:sp>
              <p:nvSpPr>
                <p:cNvPr id="31" name="Rectangle 30">
                  <a:extLst>
                    <a:ext uri="{FF2B5EF4-FFF2-40B4-BE49-F238E27FC236}">
                      <a16:creationId xmlns="" xmlns:a16="http://schemas.microsoft.com/office/drawing/2014/main" id="{CED70686-9981-437C-ABBA-F6AC77E747C6}"/>
                    </a:ext>
                  </a:extLst>
                </p:cNvPr>
                <p:cNvSpPr/>
                <p:nvPr/>
              </p:nvSpPr>
              <p:spPr>
                <a:xfrm>
                  <a:off x="156843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2" name="Rectangle 31">
                  <a:extLst>
                    <a:ext uri="{FF2B5EF4-FFF2-40B4-BE49-F238E27FC236}">
                      <a16:creationId xmlns="" xmlns:a16="http://schemas.microsoft.com/office/drawing/2014/main" id="{3A07AA75-6257-422E-BBC5-75E68640A674}"/>
                    </a:ext>
                  </a:extLst>
                </p:cNvPr>
                <p:cNvSpPr/>
                <p:nvPr/>
              </p:nvSpPr>
              <p:spPr>
                <a:xfrm>
                  <a:off x="184693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3" name="Rectangle 32">
                  <a:extLst>
                    <a:ext uri="{FF2B5EF4-FFF2-40B4-BE49-F238E27FC236}">
                      <a16:creationId xmlns="" xmlns:a16="http://schemas.microsoft.com/office/drawing/2014/main" id="{EFE6E190-95BD-47F5-A961-FE5B1E37E9D3}"/>
                    </a:ext>
                  </a:extLst>
                </p:cNvPr>
                <p:cNvSpPr/>
                <p:nvPr/>
              </p:nvSpPr>
              <p:spPr>
                <a:xfrm>
                  <a:off x="212542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4" name="Rectangle 33">
                  <a:extLst>
                    <a:ext uri="{FF2B5EF4-FFF2-40B4-BE49-F238E27FC236}">
                      <a16:creationId xmlns="" xmlns:a16="http://schemas.microsoft.com/office/drawing/2014/main" id="{F91235C6-219C-4271-9366-4915F35B90A2}"/>
                    </a:ext>
                  </a:extLst>
                </p:cNvPr>
                <p:cNvSpPr/>
                <p:nvPr/>
              </p:nvSpPr>
              <p:spPr>
                <a:xfrm>
                  <a:off x="240392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5" name="Rectangle 34">
                  <a:extLst>
                    <a:ext uri="{FF2B5EF4-FFF2-40B4-BE49-F238E27FC236}">
                      <a16:creationId xmlns="" xmlns:a16="http://schemas.microsoft.com/office/drawing/2014/main" id="{8043B611-D919-4E01-9B62-1F65AE4A8D86}"/>
                    </a:ext>
                  </a:extLst>
                </p:cNvPr>
                <p:cNvSpPr/>
                <p:nvPr/>
              </p:nvSpPr>
              <p:spPr>
                <a:xfrm>
                  <a:off x="268242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6" name="Rectangle 35">
                  <a:extLst>
                    <a:ext uri="{FF2B5EF4-FFF2-40B4-BE49-F238E27FC236}">
                      <a16:creationId xmlns="" xmlns:a16="http://schemas.microsoft.com/office/drawing/2014/main" id="{71EF2998-4043-4384-9876-E85AE7E80916}"/>
                    </a:ext>
                  </a:extLst>
                </p:cNvPr>
                <p:cNvSpPr/>
                <p:nvPr/>
              </p:nvSpPr>
              <p:spPr>
                <a:xfrm>
                  <a:off x="296092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7" name="Rectangle 36">
                  <a:extLst>
                    <a:ext uri="{FF2B5EF4-FFF2-40B4-BE49-F238E27FC236}">
                      <a16:creationId xmlns="" xmlns:a16="http://schemas.microsoft.com/office/drawing/2014/main" id="{DABD1279-A66A-49A7-9383-540E29311D01}"/>
                    </a:ext>
                  </a:extLst>
                </p:cNvPr>
                <p:cNvSpPr/>
                <p:nvPr/>
              </p:nvSpPr>
              <p:spPr>
                <a:xfrm>
                  <a:off x="323942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8" name="Rectangle 37">
                  <a:extLst>
                    <a:ext uri="{FF2B5EF4-FFF2-40B4-BE49-F238E27FC236}">
                      <a16:creationId xmlns="" xmlns:a16="http://schemas.microsoft.com/office/drawing/2014/main" id="{E15AC940-3D92-4D8A-ABA1-FD92E0EEB041}"/>
                    </a:ext>
                  </a:extLst>
                </p:cNvPr>
                <p:cNvSpPr/>
                <p:nvPr/>
              </p:nvSpPr>
              <p:spPr>
                <a:xfrm>
                  <a:off x="351791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39" name="Rectangle 38">
                  <a:extLst>
                    <a:ext uri="{FF2B5EF4-FFF2-40B4-BE49-F238E27FC236}">
                      <a16:creationId xmlns="" xmlns:a16="http://schemas.microsoft.com/office/drawing/2014/main" id="{2DD64FD2-8EAD-40C6-BDBC-296483479272}"/>
                    </a:ext>
                  </a:extLst>
                </p:cNvPr>
                <p:cNvSpPr/>
                <p:nvPr/>
              </p:nvSpPr>
              <p:spPr>
                <a:xfrm>
                  <a:off x="379641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0" name="Rectangle 39">
                  <a:extLst>
                    <a:ext uri="{FF2B5EF4-FFF2-40B4-BE49-F238E27FC236}">
                      <a16:creationId xmlns="" xmlns:a16="http://schemas.microsoft.com/office/drawing/2014/main" id="{2F04D5C4-AE07-471F-8ADF-CB301A469565}"/>
                    </a:ext>
                  </a:extLst>
                </p:cNvPr>
                <p:cNvSpPr/>
                <p:nvPr/>
              </p:nvSpPr>
              <p:spPr>
                <a:xfrm>
                  <a:off x="407491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1" name="Rectangle 40">
                  <a:extLst>
                    <a:ext uri="{FF2B5EF4-FFF2-40B4-BE49-F238E27FC236}">
                      <a16:creationId xmlns="" xmlns:a16="http://schemas.microsoft.com/office/drawing/2014/main" id="{180EE3F1-1752-4A43-A4B6-5CD141B900FD}"/>
                    </a:ext>
                  </a:extLst>
                </p:cNvPr>
                <p:cNvSpPr/>
                <p:nvPr/>
              </p:nvSpPr>
              <p:spPr>
                <a:xfrm>
                  <a:off x="435341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2" name="Rectangle 41">
                  <a:extLst>
                    <a:ext uri="{FF2B5EF4-FFF2-40B4-BE49-F238E27FC236}">
                      <a16:creationId xmlns="" xmlns:a16="http://schemas.microsoft.com/office/drawing/2014/main" id="{82AB88D5-FFD7-4896-80C7-CAA172A19B20}"/>
                    </a:ext>
                  </a:extLst>
                </p:cNvPr>
                <p:cNvSpPr/>
                <p:nvPr/>
              </p:nvSpPr>
              <p:spPr>
                <a:xfrm>
                  <a:off x="463191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3" name="Rectangle 42">
                  <a:extLst>
                    <a:ext uri="{FF2B5EF4-FFF2-40B4-BE49-F238E27FC236}">
                      <a16:creationId xmlns="" xmlns:a16="http://schemas.microsoft.com/office/drawing/2014/main" id="{662AD072-1327-463A-B28B-8F9ED9A01372}"/>
                    </a:ext>
                  </a:extLst>
                </p:cNvPr>
                <p:cNvSpPr/>
                <p:nvPr/>
              </p:nvSpPr>
              <p:spPr>
                <a:xfrm>
                  <a:off x="491040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4" name="Rectangle 43">
                  <a:extLst>
                    <a:ext uri="{FF2B5EF4-FFF2-40B4-BE49-F238E27FC236}">
                      <a16:creationId xmlns="" xmlns:a16="http://schemas.microsoft.com/office/drawing/2014/main" id="{80C800D5-CA2F-4172-ACF9-4BB60FE8028A}"/>
                    </a:ext>
                  </a:extLst>
                </p:cNvPr>
                <p:cNvSpPr/>
                <p:nvPr/>
              </p:nvSpPr>
              <p:spPr>
                <a:xfrm>
                  <a:off x="518890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5" name="Rectangle 44">
                  <a:extLst>
                    <a:ext uri="{FF2B5EF4-FFF2-40B4-BE49-F238E27FC236}">
                      <a16:creationId xmlns="" xmlns:a16="http://schemas.microsoft.com/office/drawing/2014/main" id="{CD84055D-6639-45E4-9FCF-E23A3513747D}"/>
                    </a:ext>
                  </a:extLst>
                </p:cNvPr>
                <p:cNvSpPr/>
                <p:nvPr/>
              </p:nvSpPr>
              <p:spPr>
                <a:xfrm>
                  <a:off x="546740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127" name="TextBox 126">
                <a:extLst>
                  <a:ext uri="{FF2B5EF4-FFF2-40B4-BE49-F238E27FC236}">
                    <a16:creationId xmlns="" xmlns:a16="http://schemas.microsoft.com/office/drawing/2014/main" id="{F6394B7F-56CB-4559-877F-AC7BFA09F7A5}"/>
                  </a:ext>
                </a:extLst>
              </p:cNvPr>
              <p:cNvSpPr txBox="1"/>
              <p:nvPr/>
            </p:nvSpPr>
            <p:spPr>
              <a:xfrm>
                <a:off x="662757" y="5483847"/>
                <a:ext cx="979755" cy="307777"/>
              </a:xfrm>
              <a:prstGeom prst="rect">
                <a:avLst/>
              </a:prstGeom>
              <a:noFill/>
            </p:spPr>
            <p:txBody>
              <a:bodyPr wrap="none" rtlCol="0">
                <a:spAutoFit/>
              </a:bodyPr>
              <a:lstStyle/>
              <a:p>
                <a:pPr algn="r"/>
                <a:r>
                  <a:rPr lang="en-US" sz="1400" dirty="0" err="1">
                    <a:solidFill>
                      <a:schemeClr val="bg2"/>
                    </a:solidFill>
                    <a:latin typeface="Consolas" panose="020B0609020204030204" pitchFamily="49" charset="0"/>
                  </a:rPr>
                  <a:t>m_aRot</a:t>
                </a:r>
                <a:r>
                  <a:rPr lang="en-US" sz="1400" dirty="0">
                    <a:solidFill>
                      <a:schemeClr val="bg2"/>
                    </a:solidFill>
                    <a:latin typeface="Consolas" panose="020B0609020204030204" pitchFamily="49" charset="0"/>
                  </a:rPr>
                  <a:t>[]</a:t>
                </a:r>
              </a:p>
            </p:txBody>
          </p:sp>
        </p:grpSp>
        <p:grpSp>
          <p:nvGrpSpPr>
            <p:cNvPr id="183" name="Group 182">
              <a:extLst>
                <a:ext uri="{FF2B5EF4-FFF2-40B4-BE49-F238E27FC236}">
                  <a16:creationId xmlns="" xmlns:a16="http://schemas.microsoft.com/office/drawing/2014/main" id="{BA5923B9-6C3B-4961-95F1-FCCD33A40DE4}"/>
                </a:ext>
              </a:extLst>
            </p:cNvPr>
            <p:cNvGrpSpPr/>
            <p:nvPr/>
          </p:nvGrpSpPr>
          <p:grpSpPr>
            <a:xfrm>
              <a:off x="1084360" y="4992215"/>
              <a:ext cx="5751320" cy="307777"/>
              <a:chOff x="165825" y="4885511"/>
              <a:chExt cx="5751320" cy="307777"/>
            </a:xfrm>
          </p:grpSpPr>
          <p:grpSp>
            <p:nvGrpSpPr>
              <p:cNvPr id="128" name="Group 127">
                <a:extLst>
                  <a:ext uri="{FF2B5EF4-FFF2-40B4-BE49-F238E27FC236}">
                    <a16:creationId xmlns="" xmlns:a16="http://schemas.microsoft.com/office/drawing/2014/main" id="{11E396F2-9CED-4E88-89D4-42C09FDBAB71}"/>
                  </a:ext>
                </a:extLst>
              </p:cNvPr>
              <p:cNvGrpSpPr/>
              <p:nvPr/>
            </p:nvGrpSpPr>
            <p:grpSpPr>
              <a:xfrm>
                <a:off x="1733986" y="4974416"/>
                <a:ext cx="4183159" cy="129966"/>
                <a:chOff x="1567356" y="6292586"/>
                <a:chExt cx="4183159" cy="129966"/>
              </a:xfrm>
            </p:grpSpPr>
            <p:grpSp>
              <p:nvGrpSpPr>
                <p:cNvPr id="129" name="Group 128">
                  <a:extLst>
                    <a:ext uri="{FF2B5EF4-FFF2-40B4-BE49-F238E27FC236}">
                      <a16:creationId xmlns="" xmlns:a16="http://schemas.microsoft.com/office/drawing/2014/main" id="{6D2D8392-AFB5-4E3F-9FB2-B08C45B57BEF}"/>
                    </a:ext>
                  </a:extLst>
                </p:cNvPr>
                <p:cNvGrpSpPr/>
                <p:nvPr/>
              </p:nvGrpSpPr>
              <p:grpSpPr>
                <a:xfrm>
                  <a:off x="1567356" y="6292586"/>
                  <a:ext cx="287596" cy="129966"/>
                  <a:chOff x="1562594" y="6292586"/>
                  <a:chExt cx="287596" cy="129966"/>
                </a:xfrm>
              </p:grpSpPr>
              <p:sp>
                <p:nvSpPr>
                  <p:cNvPr id="172" name="Rectangle 171">
                    <a:extLst>
                      <a:ext uri="{FF2B5EF4-FFF2-40B4-BE49-F238E27FC236}">
                        <a16:creationId xmlns="" xmlns:a16="http://schemas.microsoft.com/office/drawing/2014/main" id="{D25B577A-ABF5-46FB-948B-F6297D7D7C32}"/>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73" name="Rectangle 172">
                    <a:extLst>
                      <a:ext uri="{FF2B5EF4-FFF2-40B4-BE49-F238E27FC236}">
                        <a16:creationId xmlns="" xmlns:a16="http://schemas.microsoft.com/office/drawing/2014/main" id="{9A666447-502B-47F3-8F2A-27AF92EFA843}"/>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0" name="Group 129">
                  <a:extLst>
                    <a:ext uri="{FF2B5EF4-FFF2-40B4-BE49-F238E27FC236}">
                      <a16:creationId xmlns="" xmlns:a16="http://schemas.microsoft.com/office/drawing/2014/main" id="{D2B1D01D-02BE-477E-91D1-B50F90859A04}"/>
                    </a:ext>
                  </a:extLst>
                </p:cNvPr>
                <p:cNvGrpSpPr/>
                <p:nvPr/>
              </p:nvGrpSpPr>
              <p:grpSpPr>
                <a:xfrm>
                  <a:off x="1845611" y="6292586"/>
                  <a:ext cx="287596" cy="129966"/>
                  <a:chOff x="1562594" y="6292586"/>
                  <a:chExt cx="287596" cy="129966"/>
                </a:xfrm>
              </p:grpSpPr>
              <p:sp>
                <p:nvSpPr>
                  <p:cNvPr id="170" name="Rectangle 169">
                    <a:extLst>
                      <a:ext uri="{FF2B5EF4-FFF2-40B4-BE49-F238E27FC236}">
                        <a16:creationId xmlns="" xmlns:a16="http://schemas.microsoft.com/office/drawing/2014/main" id="{12FEE220-B816-4846-A99E-A9D1ABC2D3B6}"/>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71" name="Rectangle 170">
                    <a:extLst>
                      <a:ext uri="{FF2B5EF4-FFF2-40B4-BE49-F238E27FC236}">
                        <a16:creationId xmlns="" xmlns:a16="http://schemas.microsoft.com/office/drawing/2014/main" id="{F90BC357-7B42-4D1D-9771-7281081DE658}"/>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1" name="Group 130">
                  <a:extLst>
                    <a:ext uri="{FF2B5EF4-FFF2-40B4-BE49-F238E27FC236}">
                      <a16:creationId xmlns="" xmlns:a16="http://schemas.microsoft.com/office/drawing/2014/main" id="{D1588F8F-6859-479E-861F-1E96E5FCF5C2}"/>
                    </a:ext>
                  </a:extLst>
                </p:cNvPr>
                <p:cNvGrpSpPr/>
                <p:nvPr/>
              </p:nvGrpSpPr>
              <p:grpSpPr>
                <a:xfrm>
                  <a:off x="2123865" y="6292586"/>
                  <a:ext cx="287596" cy="129966"/>
                  <a:chOff x="1562594" y="6292586"/>
                  <a:chExt cx="287596" cy="129966"/>
                </a:xfrm>
              </p:grpSpPr>
              <p:sp>
                <p:nvSpPr>
                  <p:cNvPr id="168" name="Rectangle 167">
                    <a:extLst>
                      <a:ext uri="{FF2B5EF4-FFF2-40B4-BE49-F238E27FC236}">
                        <a16:creationId xmlns="" xmlns:a16="http://schemas.microsoft.com/office/drawing/2014/main" id="{02DFD069-996D-4347-B6A7-D3179A4E8090}"/>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9" name="Rectangle 168">
                    <a:extLst>
                      <a:ext uri="{FF2B5EF4-FFF2-40B4-BE49-F238E27FC236}">
                        <a16:creationId xmlns="" xmlns:a16="http://schemas.microsoft.com/office/drawing/2014/main" id="{D32AF8C4-5DE8-4301-B98E-B24D71227670}"/>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2" name="Group 131">
                  <a:extLst>
                    <a:ext uri="{FF2B5EF4-FFF2-40B4-BE49-F238E27FC236}">
                      <a16:creationId xmlns="" xmlns:a16="http://schemas.microsoft.com/office/drawing/2014/main" id="{DF7A3CAD-1363-4CA8-A931-69A61DFB1503}"/>
                    </a:ext>
                  </a:extLst>
                </p:cNvPr>
                <p:cNvGrpSpPr/>
                <p:nvPr/>
              </p:nvGrpSpPr>
              <p:grpSpPr>
                <a:xfrm>
                  <a:off x="2402119" y="6292586"/>
                  <a:ext cx="287596" cy="129966"/>
                  <a:chOff x="1562594" y="6292586"/>
                  <a:chExt cx="287596" cy="129966"/>
                </a:xfrm>
              </p:grpSpPr>
              <p:sp>
                <p:nvSpPr>
                  <p:cNvPr id="166" name="Rectangle 165">
                    <a:extLst>
                      <a:ext uri="{FF2B5EF4-FFF2-40B4-BE49-F238E27FC236}">
                        <a16:creationId xmlns="" xmlns:a16="http://schemas.microsoft.com/office/drawing/2014/main" id="{29A0D113-1017-48A6-9B93-10D54E471A97}"/>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7" name="Rectangle 166">
                    <a:extLst>
                      <a:ext uri="{FF2B5EF4-FFF2-40B4-BE49-F238E27FC236}">
                        <a16:creationId xmlns="" xmlns:a16="http://schemas.microsoft.com/office/drawing/2014/main" id="{9EBFF8BB-2E9E-4B71-8D91-A92308120ECC}"/>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3" name="Group 132">
                  <a:extLst>
                    <a:ext uri="{FF2B5EF4-FFF2-40B4-BE49-F238E27FC236}">
                      <a16:creationId xmlns="" xmlns:a16="http://schemas.microsoft.com/office/drawing/2014/main" id="{E772A4FE-CC09-4D67-9CF2-882874F092F9}"/>
                    </a:ext>
                  </a:extLst>
                </p:cNvPr>
                <p:cNvGrpSpPr/>
                <p:nvPr/>
              </p:nvGrpSpPr>
              <p:grpSpPr>
                <a:xfrm>
                  <a:off x="2680373" y="6292586"/>
                  <a:ext cx="287596" cy="129966"/>
                  <a:chOff x="1562594" y="6292586"/>
                  <a:chExt cx="287596" cy="129966"/>
                </a:xfrm>
              </p:grpSpPr>
              <p:sp>
                <p:nvSpPr>
                  <p:cNvPr id="164" name="Rectangle 163">
                    <a:extLst>
                      <a:ext uri="{FF2B5EF4-FFF2-40B4-BE49-F238E27FC236}">
                        <a16:creationId xmlns="" xmlns:a16="http://schemas.microsoft.com/office/drawing/2014/main" id="{932C61D5-9638-4F80-B4C3-8720AEB0F922}"/>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5" name="Rectangle 164">
                    <a:extLst>
                      <a:ext uri="{FF2B5EF4-FFF2-40B4-BE49-F238E27FC236}">
                        <a16:creationId xmlns="" xmlns:a16="http://schemas.microsoft.com/office/drawing/2014/main" id="{0A1EBADC-2D0D-4EB9-B3AE-53DA46764E3A}"/>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4" name="Group 133">
                  <a:extLst>
                    <a:ext uri="{FF2B5EF4-FFF2-40B4-BE49-F238E27FC236}">
                      <a16:creationId xmlns="" xmlns:a16="http://schemas.microsoft.com/office/drawing/2014/main" id="{0545BD6B-48E1-4281-9469-6FAB7234F0BA}"/>
                    </a:ext>
                  </a:extLst>
                </p:cNvPr>
                <p:cNvGrpSpPr/>
                <p:nvPr/>
              </p:nvGrpSpPr>
              <p:grpSpPr>
                <a:xfrm>
                  <a:off x="2958627" y="6292586"/>
                  <a:ext cx="287596" cy="129966"/>
                  <a:chOff x="1562594" y="6292586"/>
                  <a:chExt cx="287596" cy="129966"/>
                </a:xfrm>
              </p:grpSpPr>
              <p:sp>
                <p:nvSpPr>
                  <p:cNvPr id="162" name="Rectangle 161">
                    <a:extLst>
                      <a:ext uri="{FF2B5EF4-FFF2-40B4-BE49-F238E27FC236}">
                        <a16:creationId xmlns="" xmlns:a16="http://schemas.microsoft.com/office/drawing/2014/main" id="{E856AB22-38F8-438B-ACD8-6A738F1690C0}"/>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3" name="Rectangle 162">
                    <a:extLst>
                      <a:ext uri="{FF2B5EF4-FFF2-40B4-BE49-F238E27FC236}">
                        <a16:creationId xmlns="" xmlns:a16="http://schemas.microsoft.com/office/drawing/2014/main" id="{F855C1D8-B247-4866-BD03-E625A031F97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5" name="Group 134">
                  <a:extLst>
                    <a:ext uri="{FF2B5EF4-FFF2-40B4-BE49-F238E27FC236}">
                      <a16:creationId xmlns="" xmlns:a16="http://schemas.microsoft.com/office/drawing/2014/main" id="{743F65EE-F838-4636-9C65-1B34A72E5BB9}"/>
                    </a:ext>
                  </a:extLst>
                </p:cNvPr>
                <p:cNvGrpSpPr/>
                <p:nvPr/>
              </p:nvGrpSpPr>
              <p:grpSpPr>
                <a:xfrm>
                  <a:off x="3236881" y="6292586"/>
                  <a:ext cx="287596" cy="129966"/>
                  <a:chOff x="1562594" y="6292586"/>
                  <a:chExt cx="287596" cy="129966"/>
                </a:xfrm>
              </p:grpSpPr>
              <p:sp>
                <p:nvSpPr>
                  <p:cNvPr id="160" name="Rectangle 159">
                    <a:extLst>
                      <a:ext uri="{FF2B5EF4-FFF2-40B4-BE49-F238E27FC236}">
                        <a16:creationId xmlns="" xmlns:a16="http://schemas.microsoft.com/office/drawing/2014/main" id="{376DA7F7-AA8B-490A-91AF-733C009660ED}"/>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61" name="Rectangle 160">
                    <a:extLst>
                      <a:ext uri="{FF2B5EF4-FFF2-40B4-BE49-F238E27FC236}">
                        <a16:creationId xmlns="" xmlns:a16="http://schemas.microsoft.com/office/drawing/2014/main" id="{E264ED7F-D7A6-4D1D-B0D4-FA0A87A44C6C}"/>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6" name="Group 135">
                  <a:extLst>
                    <a:ext uri="{FF2B5EF4-FFF2-40B4-BE49-F238E27FC236}">
                      <a16:creationId xmlns="" xmlns:a16="http://schemas.microsoft.com/office/drawing/2014/main" id="{B478358E-154A-4310-9F5E-30447E9442A0}"/>
                    </a:ext>
                  </a:extLst>
                </p:cNvPr>
                <p:cNvGrpSpPr/>
                <p:nvPr/>
              </p:nvGrpSpPr>
              <p:grpSpPr>
                <a:xfrm>
                  <a:off x="3515135" y="6292586"/>
                  <a:ext cx="287596" cy="129966"/>
                  <a:chOff x="1562594" y="6292586"/>
                  <a:chExt cx="287596" cy="129966"/>
                </a:xfrm>
              </p:grpSpPr>
              <p:sp>
                <p:nvSpPr>
                  <p:cNvPr id="158" name="Rectangle 157">
                    <a:extLst>
                      <a:ext uri="{FF2B5EF4-FFF2-40B4-BE49-F238E27FC236}">
                        <a16:creationId xmlns="" xmlns:a16="http://schemas.microsoft.com/office/drawing/2014/main" id="{E4481F9A-8CC3-43B9-9FBB-2C1EBBC4C750}"/>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9" name="Rectangle 158">
                    <a:extLst>
                      <a:ext uri="{FF2B5EF4-FFF2-40B4-BE49-F238E27FC236}">
                        <a16:creationId xmlns="" xmlns:a16="http://schemas.microsoft.com/office/drawing/2014/main" id="{4C25736B-7924-4F3B-ABCD-85B61C10F98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7" name="Group 136">
                  <a:extLst>
                    <a:ext uri="{FF2B5EF4-FFF2-40B4-BE49-F238E27FC236}">
                      <a16:creationId xmlns="" xmlns:a16="http://schemas.microsoft.com/office/drawing/2014/main" id="{5A1D0DD6-9E96-44DD-A6DD-DC486D9A92F5}"/>
                    </a:ext>
                  </a:extLst>
                </p:cNvPr>
                <p:cNvGrpSpPr/>
                <p:nvPr/>
              </p:nvGrpSpPr>
              <p:grpSpPr>
                <a:xfrm>
                  <a:off x="3793390" y="6292586"/>
                  <a:ext cx="287596" cy="129966"/>
                  <a:chOff x="1562594" y="6292586"/>
                  <a:chExt cx="287596" cy="129966"/>
                </a:xfrm>
              </p:grpSpPr>
              <p:sp>
                <p:nvSpPr>
                  <p:cNvPr id="156" name="Rectangle 155">
                    <a:extLst>
                      <a:ext uri="{FF2B5EF4-FFF2-40B4-BE49-F238E27FC236}">
                        <a16:creationId xmlns="" xmlns:a16="http://schemas.microsoft.com/office/drawing/2014/main" id="{EFC6F30E-C749-4053-A0DB-BF0119D7EC24}"/>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7" name="Rectangle 156">
                    <a:extLst>
                      <a:ext uri="{FF2B5EF4-FFF2-40B4-BE49-F238E27FC236}">
                        <a16:creationId xmlns="" xmlns:a16="http://schemas.microsoft.com/office/drawing/2014/main" id="{0F955944-F2B4-49F2-B8D9-9B6263A48E55}"/>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8" name="Group 137">
                  <a:extLst>
                    <a:ext uri="{FF2B5EF4-FFF2-40B4-BE49-F238E27FC236}">
                      <a16:creationId xmlns="" xmlns:a16="http://schemas.microsoft.com/office/drawing/2014/main" id="{ECC503C9-A8E6-4A9C-804F-D792790894DA}"/>
                    </a:ext>
                  </a:extLst>
                </p:cNvPr>
                <p:cNvGrpSpPr/>
                <p:nvPr/>
              </p:nvGrpSpPr>
              <p:grpSpPr>
                <a:xfrm>
                  <a:off x="4071644" y="6292586"/>
                  <a:ext cx="287596" cy="129966"/>
                  <a:chOff x="1562594" y="6292586"/>
                  <a:chExt cx="287596" cy="129966"/>
                </a:xfrm>
              </p:grpSpPr>
              <p:sp>
                <p:nvSpPr>
                  <p:cNvPr id="154" name="Rectangle 153">
                    <a:extLst>
                      <a:ext uri="{FF2B5EF4-FFF2-40B4-BE49-F238E27FC236}">
                        <a16:creationId xmlns="" xmlns:a16="http://schemas.microsoft.com/office/drawing/2014/main" id="{04E6163C-D903-4F33-86AD-0B977A5880A2}"/>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5" name="Rectangle 154">
                    <a:extLst>
                      <a:ext uri="{FF2B5EF4-FFF2-40B4-BE49-F238E27FC236}">
                        <a16:creationId xmlns="" xmlns:a16="http://schemas.microsoft.com/office/drawing/2014/main" id="{BF73DD3B-7BB6-4BEF-B1E0-1BB07C86CB5C}"/>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39" name="Group 138">
                  <a:extLst>
                    <a:ext uri="{FF2B5EF4-FFF2-40B4-BE49-F238E27FC236}">
                      <a16:creationId xmlns="" xmlns:a16="http://schemas.microsoft.com/office/drawing/2014/main" id="{DEEB7E3F-4B70-438C-B877-0B71D6595A8F}"/>
                    </a:ext>
                  </a:extLst>
                </p:cNvPr>
                <p:cNvGrpSpPr/>
                <p:nvPr/>
              </p:nvGrpSpPr>
              <p:grpSpPr>
                <a:xfrm>
                  <a:off x="4349898" y="6292586"/>
                  <a:ext cx="287596" cy="129966"/>
                  <a:chOff x="1562594" y="6292586"/>
                  <a:chExt cx="287596" cy="129966"/>
                </a:xfrm>
              </p:grpSpPr>
              <p:sp>
                <p:nvSpPr>
                  <p:cNvPr id="152" name="Rectangle 151">
                    <a:extLst>
                      <a:ext uri="{FF2B5EF4-FFF2-40B4-BE49-F238E27FC236}">
                        <a16:creationId xmlns="" xmlns:a16="http://schemas.microsoft.com/office/drawing/2014/main" id="{87E0A566-7505-43F8-986B-00BF4902D473}"/>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3" name="Rectangle 152">
                    <a:extLst>
                      <a:ext uri="{FF2B5EF4-FFF2-40B4-BE49-F238E27FC236}">
                        <a16:creationId xmlns="" xmlns:a16="http://schemas.microsoft.com/office/drawing/2014/main" id="{69C902E8-BE2E-4C0B-8748-EAEB5D4BCCF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40" name="Group 139">
                  <a:extLst>
                    <a:ext uri="{FF2B5EF4-FFF2-40B4-BE49-F238E27FC236}">
                      <a16:creationId xmlns="" xmlns:a16="http://schemas.microsoft.com/office/drawing/2014/main" id="{6D19861B-C35A-4ED0-9336-02B8FF620E7A}"/>
                    </a:ext>
                  </a:extLst>
                </p:cNvPr>
                <p:cNvGrpSpPr/>
                <p:nvPr/>
              </p:nvGrpSpPr>
              <p:grpSpPr>
                <a:xfrm>
                  <a:off x="4628152" y="6292586"/>
                  <a:ext cx="287596" cy="129966"/>
                  <a:chOff x="1562594" y="6292586"/>
                  <a:chExt cx="287596" cy="129966"/>
                </a:xfrm>
              </p:grpSpPr>
              <p:sp>
                <p:nvSpPr>
                  <p:cNvPr id="150" name="Rectangle 149">
                    <a:extLst>
                      <a:ext uri="{FF2B5EF4-FFF2-40B4-BE49-F238E27FC236}">
                        <a16:creationId xmlns="" xmlns:a16="http://schemas.microsoft.com/office/drawing/2014/main" id="{17C1A264-B3EE-4401-A837-3F01AC861DB5}"/>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51" name="Rectangle 150">
                    <a:extLst>
                      <a:ext uri="{FF2B5EF4-FFF2-40B4-BE49-F238E27FC236}">
                        <a16:creationId xmlns="" xmlns:a16="http://schemas.microsoft.com/office/drawing/2014/main" id="{01D73438-68AE-4DEF-BC09-74F22096272B}"/>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41" name="Group 140">
                  <a:extLst>
                    <a:ext uri="{FF2B5EF4-FFF2-40B4-BE49-F238E27FC236}">
                      <a16:creationId xmlns="" xmlns:a16="http://schemas.microsoft.com/office/drawing/2014/main" id="{A3B177F2-62E7-49C3-A284-8C27E895A459}"/>
                    </a:ext>
                  </a:extLst>
                </p:cNvPr>
                <p:cNvGrpSpPr/>
                <p:nvPr/>
              </p:nvGrpSpPr>
              <p:grpSpPr>
                <a:xfrm>
                  <a:off x="4906406" y="6292586"/>
                  <a:ext cx="287596" cy="129966"/>
                  <a:chOff x="1562594" y="6292586"/>
                  <a:chExt cx="287596" cy="129966"/>
                </a:xfrm>
              </p:grpSpPr>
              <p:sp>
                <p:nvSpPr>
                  <p:cNvPr id="148" name="Rectangle 147">
                    <a:extLst>
                      <a:ext uri="{FF2B5EF4-FFF2-40B4-BE49-F238E27FC236}">
                        <a16:creationId xmlns="" xmlns:a16="http://schemas.microsoft.com/office/drawing/2014/main" id="{1C2DB12C-42F3-4ED5-9164-4B7C004F8388}"/>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49" name="Rectangle 148">
                    <a:extLst>
                      <a:ext uri="{FF2B5EF4-FFF2-40B4-BE49-F238E27FC236}">
                        <a16:creationId xmlns="" xmlns:a16="http://schemas.microsoft.com/office/drawing/2014/main" id="{7C37013D-3B8C-40AD-A629-E7CD44047B89}"/>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42" name="Group 141">
                  <a:extLst>
                    <a:ext uri="{FF2B5EF4-FFF2-40B4-BE49-F238E27FC236}">
                      <a16:creationId xmlns="" xmlns:a16="http://schemas.microsoft.com/office/drawing/2014/main" id="{181DC199-5050-4350-8DB8-277B64000503}"/>
                    </a:ext>
                  </a:extLst>
                </p:cNvPr>
                <p:cNvGrpSpPr/>
                <p:nvPr/>
              </p:nvGrpSpPr>
              <p:grpSpPr>
                <a:xfrm>
                  <a:off x="5184660" y="6292586"/>
                  <a:ext cx="287596" cy="129966"/>
                  <a:chOff x="1562594" y="6292586"/>
                  <a:chExt cx="287596" cy="129966"/>
                </a:xfrm>
              </p:grpSpPr>
              <p:sp>
                <p:nvSpPr>
                  <p:cNvPr id="146" name="Rectangle 145">
                    <a:extLst>
                      <a:ext uri="{FF2B5EF4-FFF2-40B4-BE49-F238E27FC236}">
                        <a16:creationId xmlns="" xmlns:a16="http://schemas.microsoft.com/office/drawing/2014/main" id="{86365B71-A8C9-4E2A-9B5B-52686788C2E9}"/>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47" name="Rectangle 146">
                    <a:extLst>
                      <a:ext uri="{FF2B5EF4-FFF2-40B4-BE49-F238E27FC236}">
                        <a16:creationId xmlns="" xmlns:a16="http://schemas.microsoft.com/office/drawing/2014/main" id="{5C6B2493-F384-4FFA-8A6D-C3025B5D8C4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43" name="Group 142">
                  <a:extLst>
                    <a:ext uri="{FF2B5EF4-FFF2-40B4-BE49-F238E27FC236}">
                      <a16:creationId xmlns="" xmlns:a16="http://schemas.microsoft.com/office/drawing/2014/main" id="{F307D94E-4475-4D53-8ABD-00C1AE212DAD}"/>
                    </a:ext>
                  </a:extLst>
                </p:cNvPr>
                <p:cNvGrpSpPr/>
                <p:nvPr/>
              </p:nvGrpSpPr>
              <p:grpSpPr>
                <a:xfrm>
                  <a:off x="5462919" y="6292586"/>
                  <a:ext cx="287596" cy="129966"/>
                  <a:chOff x="1562594" y="6292586"/>
                  <a:chExt cx="287596" cy="129966"/>
                </a:xfrm>
              </p:grpSpPr>
              <p:sp>
                <p:nvSpPr>
                  <p:cNvPr id="144" name="Rectangle 143">
                    <a:extLst>
                      <a:ext uri="{FF2B5EF4-FFF2-40B4-BE49-F238E27FC236}">
                        <a16:creationId xmlns="" xmlns:a16="http://schemas.microsoft.com/office/drawing/2014/main" id="{A052C4F7-0480-433B-9AFE-5DEEDC5204A2}"/>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45" name="Rectangle 144">
                    <a:extLst>
                      <a:ext uri="{FF2B5EF4-FFF2-40B4-BE49-F238E27FC236}">
                        <a16:creationId xmlns="" xmlns:a16="http://schemas.microsoft.com/office/drawing/2014/main" id="{3D902C44-ABFF-4761-897A-73253965D290}"/>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sp>
            <p:nvSpPr>
              <p:cNvPr id="174" name="TextBox 173">
                <a:extLst>
                  <a:ext uri="{FF2B5EF4-FFF2-40B4-BE49-F238E27FC236}">
                    <a16:creationId xmlns="" xmlns:a16="http://schemas.microsoft.com/office/drawing/2014/main" id="{1187517A-F60C-4420-A22B-E46F9B07E26D}"/>
                  </a:ext>
                </a:extLst>
              </p:cNvPr>
              <p:cNvSpPr txBox="1"/>
              <p:nvPr/>
            </p:nvSpPr>
            <p:spPr>
              <a:xfrm>
                <a:off x="165825" y="4885511"/>
                <a:ext cx="1476687" cy="307777"/>
              </a:xfrm>
              <a:prstGeom prst="rect">
                <a:avLst/>
              </a:prstGeom>
              <a:noFill/>
            </p:spPr>
            <p:txBody>
              <a:bodyPr wrap="none" rtlCol="0">
                <a:spAutoFit/>
              </a:bodyPr>
              <a:lstStyle/>
              <a:p>
                <a:pPr algn="r"/>
                <a:r>
                  <a:rPr lang="en-US" sz="1400" dirty="0" err="1">
                    <a:solidFill>
                      <a:schemeClr val="bg2"/>
                    </a:solidFill>
                    <a:latin typeface="Consolas" panose="020B0609020204030204" pitchFamily="49" charset="0"/>
                  </a:rPr>
                  <a:t>m_aGlobalId</a:t>
                </a:r>
                <a:r>
                  <a:rPr lang="en-US" sz="1400" dirty="0">
                    <a:solidFill>
                      <a:schemeClr val="bg2"/>
                    </a:solidFill>
                    <a:latin typeface="Consolas" panose="020B0609020204030204" pitchFamily="49" charset="0"/>
                  </a:rPr>
                  <a:t>[]</a:t>
                </a:r>
              </a:p>
            </p:txBody>
          </p:sp>
        </p:grpSp>
        <p:grpSp>
          <p:nvGrpSpPr>
            <p:cNvPr id="180" name="Group 179">
              <a:extLst>
                <a:ext uri="{FF2B5EF4-FFF2-40B4-BE49-F238E27FC236}">
                  <a16:creationId xmlns="" xmlns:a16="http://schemas.microsoft.com/office/drawing/2014/main" id="{1690EBD1-C48B-42BC-962B-D865834D332A}"/>
                </a:ext>
              </a:extLst>
            </p:cNvPr>
            <p:cNvGrpSpPr/>
            <p:nvPr/>
          </p:nvGrpSpPr>
          <p:grpSpPr>
            <a:xfrm>
              <a:off x="1382519" y="5867551"/>
              <a:ext cx="5447472" cy="307777"/>
              <a:chOff x="463984" y="5759432"/>
              <a:chExt cx="5447472" cy="307777"/>
            </a:xfrm>
          </p:grpSpPr>
          <p:grpSp>
            <p:nvGrpSpPr>
              <p:cNvPr id="47" name="Group 46">
                <a:extLst>
                  <a:ext uri="{FF2B5EF4-FFF2-40B4-BE49-F238E27FC236}">
                    <a16:creationId xmlns="" xmlns:a16="http://schemas.microsoft.com/office/drawing/2014/main" id="{E655D516-0D73-46E2-AD44-62A2ADFBEBB6}"/>
                  </a:ext>
                </a:extLst>
              </p:cNvPr>
              <p:cNvGrpSpPr/>
              <p:nvPr/>
            </p:nvGrpSpPr>
            <p:grpSpPr>
              <a:xfrm>
                <a:off x="1733986" y="5848337"/>
                <a:ext cx="4177470" cy="129966"/>
                <a:chOff x="1568432" y="5801967"/>
                <a:chExt cx="4177470" cy="129966"/>
              </a:xfrm>
            </p:grpSpPr>
            <p:sp>
              <p:nvSpPr>
                <p:cNvPr id="48" name="Rectangle 47">
                  <a:extLst>
                    <a:ext uri="{FF2B5EF4-FFF2-40B4-BE49-F238E27FC236}">
                      <a16:creationId xmlns="" xmlns:a16="http://schemas.microsoft.com/office/drawing/2014/main" id="{2383A55D-062A-4679-B391-425323F1E210}"/>
                    </a:ext>
                  </a:extLst>
                </p:cNvPr>
                <p:cNvSpPr/>
                <p:nvPr/>
              </p:nvSpPr>
              <p:spPr>
                <a:xfrm>
                  <a:off x="156843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49" name="Rectangle 48">
                  <a:extLst>
                    <a:ext uri="{FF2B5EF4-FFF2-40B4-BE49-F238E27FC236}">
                      <a16:creationId xmlns="" xmlns:a16="http://schemas.microsoft.com/office/drawing/2014/main" id="{8A184D09-C9D7-4C8F-9650-68D486A4F437}"/>
                    </a:ext>
                  </a:extLst>
                </p:cNvPr>
                <p:cNvSpPr/>
                <p:nvPr/>
              </p:nvSpPr>
              <p:spPr>
                <a:xfrm>
                  <a:off x="184693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0" name="Rectangle 49">
                  <a:extLst>
                    <a:ext uri="{FF2B5EF4-FFF2-40B4-BE49-F238E27FC236}">
                      <a16:creationId xmlns="" xmlns:a16="http://schemas.microsoft.com/office/drawing/2014/main" id="{533FE9A2-6CC9-430A-AB49-30F51671E30C}"/>
                    </a:ext>
                  </a:extLst>
                </p:cNvPr>
                <p:cNvSpPr/>
                <p:nvPr/>
              </p:nvSpPr>
              <p:spPr>
                <a:xfrm>
                  <a:off x="212542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1" name="Rectangle 50">
                  <a:extLst>
                    <a:ext uri="{FF2B5EF4-FFF2-40B4-BE49-F238E27FC236}">
                      <a16:creationId xmlns="" xmlns:a16="http://schemas.microsoft.com/office/drawing/2014/main" id="{04C6DF40-DF0B-45B5-A119-4ECD28232E5E}"/>
                    </a:ext>
                  </a:extLst>
                </p:cNvPr>
                <p:cNvSpPr/>
                <p:nvPr/>
              </p:nvSpPr>
              <p:spPr>
                <a:xfrm>
                  <a:off x="240392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2" name="Rectangle 51">
                  <a:extLst>
                    <a:ext uri="{FF2B5EF4-FFF2-40B4-BE49-F238E27FC236}">
                      <a16:creationId xmlns="" xmlns:a16="http://schemas.microsoft.com/office/drawing/2014/main" id="{CBEB15C7-B8A4-4ED3-AF65-1EEF4EFD8403}"/>
                    </a:ext>
                  </a:extLst>
                </p:cNvPr>
                <p:cNvSpPr/>
                <p:nvPr/>
              </p:nvSpPr>
              <p:spPr>
                <a:xfrm>
                  <a:off x="268242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3" name="Rectangle 52">
                  <a:extLst>
                    <a:ext uri="{FF2B5EF4-FFF2-40B4-BE49-F238E27FC236}">
                      <a16:creationId xmlns="" xmlns:a16="http://schemas.microsoft.com/office/drawing/2014/main" id="{A3527666-DD26-473A-9AD7-9FC076C7472B}"/>
                    </a:ext>
                  </a:extLst>
                </p:cNvPr>
                <p:cNvSpPr/>
                <p:nvPr/>
              </p:nvSpPr>
              <p:spPr>
                <a:xfrm>
                  <a:off x="296092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4" name="Rectangle 53">
                  <a:extLst>
                    <a:ext uri="{FF2B5EF4-FFF2-40B4-BE49-F238E27FC236}">
                      <a16:creationId xmlns="" xmlns:a16="http://schemas.microsoft.com/office/drawing/2014/main" id="{21AF65F3-838B-4792-8D7A-D7708B71B17C}"/>
                    </a:ext>
                  </a:extLst>
                </p:cNvPr>
                <p:cNvSpPr/>
                <p:nvPr/>
              </p:nvSpPr>
              <p:spPr>
                <a:xfrm>
                  <a:off x="323942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5" name="Rectangle 54">
                  <a:extLst>
                    <a:ext uri="{FF2B5EF4-FFF2-40B4-BE49-F238E27FC236}">
                      <a16:creationId xmlns="" xmlns:a16="http://schemas.microsoft.com/office/drawing/2014/main" id="{B2FEE91E-F4C3-4C12-9639-BFD3FB6E542B}"/>
                    </a:ext>
                  </a:extLst>
                </p:cNvPr>
                <p:cNvSpPr/>
                <p:nvPr/>
              </p:nvSpPr>
              <p:spPr>
                <a:xfrm>
                  <a:off x="351791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6" name="Rectangle 55">
                  <a:extLst>
                    <a:ext uri="{FF2B5EF4-FFF2-40B4-BE49-F238E27FC236}">
                      <a16:creationId xmlns="" xmlns:a16="http://schemas.microsoft.com/office/drawing/2014/main" id="{A43AE1A8-613A-4E09-A6CA-332E0CCE97A9}"/>
                    </a:ext>
                  </a:extLst>
                </p:cNvPr>
                <p:cNvSpPr/>
                <p:nvPr/>
              </p:nvSpPr>
              <p:spPr>
                <a:xfrm>
                  <a:off x="379641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7" name="Rectangle 56">
                  <a:extLst>
                    <a:ext uri="{FF2B5EF4-FFF2-40B4-BE49-F238E27FC236}">
                      <a16:creationId xmlns="" xmlns:a16="http://schemas.microsoft.com/office/drawing/2014/main" id="{1452912B-D0DC-40F4-A704-6982AE2C7BF7}"/>
                    </a:ext>
                  </a:extLst>
                </p:cNvPr>
                <p:cNvSpPr/>
                <p:nvPr/>
              </p:nvSpPr>
              <p:spPr>
                <a:xfrm>
                  <a:off x="407491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8" name="Rectangle 57">
                  <a:extLst>
                    <a:ext uri="{FF2B5EF4-FFF2-40B4-BE49-F238E27FC236}">
                      <a16:creationId xmlns="" xmlns:a16="http://schemas.microsoft.com/office/drawing/2014/main" id="{99E6C783-C653-4B80-AE7D-CFBDBF641B55}"/>
                    </a:ext>
                  </a:extLst>
                </p:cNvPr>
                <p:cNvSpPr/>
                <p:nvPr/>
              </p:nvSpPr>
              <p:spPr>
                <a:xfrm>
                  <a:off x="4353412"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59" name="Rectangle 58">
                  <a:extLst>
                    <a:ext uri="{FF2B5EF4-FFF2-40B4-BE49-F238E27FC236}">
                      <a16:creationId xmlns="" xmlns:a16="http://schemas.microsoft.com/office/drawing/2014/main" id="{8C383874-D9CA-4103-BB74-C5F927F9A3A0}"/>
                    </a:ext>
                  </a:extLst>
                </p:cNvPr>
                <p:cNvSpPr/>
                <p:nvPr/>
              </p:nvSpPr>
              <p:spPr>
                <a:xfrm>
                  <a:off x="4631910"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0" name="Rectangle 59">
                  <a:extLst>
                    <a:ext uri="{FF2B5EF4-FFF2-40B4-BE49-F238E27FC236}">
                      <a16:creationId xmlns="" xmlns:a16="http://schemas.microsoft.com/office/drawing/2014/main" id="{0C2754DE-947C-4E5A-8081-712617703413}"/>
                    </a:ext>
                  </a:extLst>
                </p:cNvPr>
                <p:cNvSpPr/>
                <p:nvPr/>
              </p:nvSpPr>
              <p:spPr>
                <a:xfrm>
                  <a:off x="4910408"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1" name="Rectangle 60">
                  <a:extLst>
                    <a:ext uri="{FF2B5EF4-FFF2-40B4-BE49-F238E27FC236}">
                      <a16:creationId xmlns="" xmlns:a16="http://schemas.microsoft.com/office/drawing/2014/main" id="{0EF79996-4F89-41E7-B699-D95163EA1C3D}"/>
                    </a:ext>
                  </a:extLst>
                </p:cNvPr>
                <p:cNvSpPr/>
                <p:nvPr/>
              </p:nvSpPr>
              <p:spPr>
                <a:xfrm>
                  <a:off x="5188906"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2" name="Rectangle 61">
                  <a:extLst>
                    <a:ext uri="{FF2B5EF4-FFF2-40B4-BE49-F238E27FC236}">
                      <a16:creationId xmlns="" xmlns:a16="http://schemas.microsoft.com/office/drawing/2014/main" id="{83308DA8-4E6A-4142-93E0-84D335328818}"/>
                    </a:ext>
                  </a:extLst>
                </p:cNvPr>
                <p:cNvSpPr/>
                <p:nvPr/>
              </p:nvSpPr>
              <p:spPr>
                <a:xfrm>
                  <a:off x="5467404" y="5801967"/>
                  <a:ext cx="278498"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175" name="TextBox 174">
                <a:extLst>
                  <a:ext uri="{FF2B5EF4-FFF2-40B4-BE49-F238E27FC236}">
                    <a16:creationId xmlns="" xmlns:a16="http://schemas.microsoft.com/office/drawing/2014/main" id="{E5B80015-A101-4B70-9815-9583274890A2}"/>
                  </a:ext>
                </a:extLst>
              </p:cNvPr>
              <p:cNvSpPr txBox="1"/>
              <p:nvPr/>
            </p:nvSpPr>
            <p:spPr>
              <a:xfrm>
                <a:off x="463984" y="5759432"/>
                <a:ext cx="1178528" cy="307777"/>
              </a:xfrm>
              <a:prstGeom prst="rect">
                <a:avLst/>
              </a:prstGeom>
              <a:noFill/>
            </p:spPr>
            <p:txBody>
              <a:bodyPr wrap="none" rtlCol="0">
                <a:spAutoFit/>
              </a:bodyPr>
              <a:lstStyle/>
              <a:p>
                <a:pPr algn="r"/>
                <a:r>
                  <a:rPr lang="en-US" sz="1400" dirty="0" err="1">
                    <a:solidFill>
                      <a:schemeClr val="bg2"/>
                    </a:solidFill>
                    <a:latin typeface="Consolas" panose="020B0609020204030204" pitchFamily="49" charset="0"/>
                  </a:rPr>
                  <a:t>m_aScale</a:t>
                </a:r>
                <a:r>
                  <a:rPr lang="en-US" sz="1400" dirty="0">
                    <a:solidFill>
                      <a:schemeClr val="bg2"/>
                    </a:solidFill>
                    <a:latin typeface="Consolas" panose="020B0609020204030204" pitchFamily="49" charset="0"/>
                  </a:rPr>
                  <a:t>[]</a:t>
                </a:r>
              </a:p>
            </p:txBody>
          </p:sp>
        </p:grpSp>
        <p:grpSp>
          <p:nvGrpSpPr>
            <p:cNvPr id="179" name="Group 178">
              <a:extLst>
                <a:ext uri="{FF2B5EF4-FFF2-40B4-BE49-F238E27FC236}">
                  <a16:creationId xmlns="" xmlns:a16="http://schemas.microsoft.com/office/drawing/2014/main" id="{A0A31232-C164-41D7-B2ED-132EC6EAD79C}"/>
                </a:ext>
              </a:extLst>
            </p:cNvPr>
            <p:cNvGrpSpPr/>
            <p:nvPr/>
          </p:nvGrpSpPr>
          <p:grpSpPr>
            <a:xfrm>
              <a:off x="1382519" y="6159329"/>
              <a:ext cx="5453161" cy="307777"/>
              <a:chOff x="463984" y="6052625"/>
              <a:chExt cx="5453161" cy="307777"/>
            </a:xfrm>
          </p:grpSpPr>
          <p:grpSp>
            <p:nvGrpSpPr>
              <p:cNvPr id="124" name="Group 123">
                <a:extLst>
                  <a:ext uri="{FF2B5EF4-FFF2-40B4-BE49-F238E27FC236}">
                    <a16:creationId xmlns="" xmlns:a16="http://schemas.microsoft.com/office/drawing/2014/main" id="{025016A8-5CB8-4A4A-91D9-3F5355D6096D}"/>
                  </a:ext>
                </a:extLst>
              </p:cNvPr>
              <p:cNvGrpSpPr/>
              <p:nvPr/>
            </p:nvGrpSpPr>
            <p:grpSpPr>
              <a:xfrm>
                <a:off x="1733986" y="6141530"/>
                <a:ext cx="4183159" cy="129966"/>
                <a:chOff x="1567356" y="6292586"/>
                <a:chExt cx="4183159" cy="129966"/>
              </a:xfrm>
            </p:grpSpPr>
            <p:grpSp>
              <p:nvGrpSpPr>
                <p:cNvPr id="10" name="Group 9">
                  <a:extLst>
                    <a:ext uri="{FF2B5EF4-FFF2-40B4-BE49-F238E27FC236}">
                      <a16:creationId xmlns="" xmlns:a16="http://schemas.microsoft.com/office/drawing/2014/main" id="{7746ECBC-241A-4CAD-90AD-13E8E12C4B7F}"/>
                    </a:ext>
                  </a:extLst>
                </p:cNvPr>
                <p:cNvGrpSpPr/>
                <p:nvPr/>
              </p:nvGrpSpPr>
              <p:grpSpPr>
                <a:xfrm>
                  <a:off x="1567356" y="6292586"/>
                  <a:ext cx="287596" cy="129966"/>
                  <a:chOff x="1562594" y="6292586"/>
                  <a:chExt cx="287596" cy="129966"/>
                </a:xfrm>
              </p:grpSpPr>
              <p:sp>
                <p:nvSpPr>
                  <p:cNvPr id="80" name="Rectangle 79">
                    <a:extLst>
                      <a:ext uri="{FF2B5EF4-FFF2-40B4-BE49-F238E27FC236}">
                        <a16:creationId xmlns="" xmlns:a16="http://schemas.microsoft.com/office/drawing/2014/main" id="{3A36F170-A0F3-449D-A17D-C10B0071E7E4}"/>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1" name="Rectangle 80">
                    <a:extLst>
                      <a:ext uri="{FF2B5EF4-FFF2-40B4-BE49-F238E27FC236}">
                        <a16:creationId xmlns="" xmlns:a16="http://schemas.microsoft.com/office/drawing/2014/main" id="{F88FE3F0-ECE2-469D-8082-332C36C51BC8}"/>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82" name="Group 81">
                  <a:extLst>
                    <a:ext uri="{FF2B5EF4-FFF2-40B4-BE49-F238E27FC236}">
                      <a16:creationId xmlns="" xmlns:a16="http://schemas.microsoft.com/office/drawing/2014/main" id="{0B6F6659-E174-40CE-B74A-23BC21F600AC}"/>
                    </a:ext>
                  </a:extLst>
                </p:cNvPr>
                <p:cNvGrpSpPr/>
                <p:nvPr/>
              </p:nvGrpSpPr>
              <p:grpSpPr>
                <a:xfrm>
                  <a:off x="1845611" y="6292586"/>
                  <a:ext cx="287596" cy="129966"/>
                  <a:chOff x="1562594" y="6292586"/>
                  <a:chExt cx="287596" cy="129966"/>
                </a:xfrm>
              </p:grpSpPr>
              <p:sp>
                <p:nvSpPr>
                  <p:cNvPr id="83" name="Rectangle 82">
                    <a:extLst>
                      <a:ext uri="{FF2B5EF4-FFF2-40B4-BE49-F238E27FC236}">
                        <a16:creationId xmlns="" xmlns:a16="http://schemas.microsoft.com/office/drawing/2014/main" id="{5F71D4E5-1EC2-431B-8A86-648F15FD3EC3}"/>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4" name="Rectangle 83">
                    <a:extLst>
                      <a:ext uri="{FF2B5EF4-FFF2-40B4-BE49-F238E27FC236}">
                        <a16:creationId xmlns="" xmlns:a16="http://schemas.microsoft.com/office/drawing/2014/main" id="{CCD6296E-E764-45B2-9E19-D2F300511D53}"/>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85" name="Group 84">
                  <a:extLst>
                    <a:ext uri="{FF2B5EF4-FFF2-40B4-BE49-F238E27FC236}">
                      <a16:creationId xmlns="" xmlns:a16="http://schemas.microsoft.com/office/drawing/2014/main" id="{7FC04604-1FAF-4AF0-A07C-D26A0484C939}"/>
                    </a:ext>
                  </a:extLst>
                </p:cNvPr>
                <p:cNvGrpSpPr/>
                <p:nvPr/>
              </p:nvGrpSpPr>
              <p:grpSpPr>
                <a:xfrm>
                  <a:off x="2123865" y="6292586"/>
                  <a:ext cx="287596" cy="129966"/>
                  <a:chOff x="1562594" y="6292586"/>
                  <a:chExt cx="287596" cy="129966"/>
                </a:xfrm>
              </p:grpSpPr>
              <p:sp>
                <p:nvSpPr>
                  <p:cNvPr id="86" name="Rectangle 85">
                    <a:extLst>
                      <a:ext uri="{FF2B5EF4-FFF2-40B4-BE49-F238E27FC236}">
                        <a16:creationId xmlns="" xmlns:a16="http://schemas.microsoft.com/office/drawing/2014/main" id="{5208A4F9-BCB7-4884-8580-FDDF12720723}"/>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87" name="Rectangle 86">
                    <a:extLst>
                      <a:ext uri="{FF2B5EF4-FFF2-40B4-BE49-F238E27FC236}">
                        <a16:creationId xmlns="" xmlns:a16="http://schemas.microsoft.com/office/drawing/2014/main" id="{B9E049A8-6AE1-4382-A38D-C5771BAF712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88" name="Group 87">
                  <a:extLst>
                    <a:ext uri="{FF2B5EF4-FFF2-40B4-BE49-F238E27FC236}">
                      <a16:creationId xmlns="" xmlns:a16="http://schemas.microsoft.com/office/drawing/2014/main" id="{30A03937-DB09-4270-8631-8AF13DCAC896}"/>
                    </a:ext>
                  </a:extLst>
                </p:cNvPr>
                <p:cNvGrpSpPr/>
                <p:nvPr/>
              </p:nvGrpSpPr>
              <p:grpSpPr>
                <a:xfrm>
                  <a:off x="2402119" y="6292586"/>
                  <a:ext cx="287596" cy="129966"/>
                  <a:chOff x="1562594" y="6292586"/>
                  <a:chExt cx="287596" cy="129966"/>
                </a:xfrm>
              </p:grpSpPr>
              <p:sp>
                <p:nvSpPr>
                  <p:cNvPr id="89" name="Rectangle 88">
                    <a:extLst>
                      <a:ext uri="{FF2B5EF4-FFF2-40B4-BE49-F238E27FC236}">
                        <a16:creationId xmlns="" xmlns:a16="http://schemas.microsoft.com/office/drawing/2014/main" id="{210F43F9-6007-4FEB-88DB-DE43048A2FBF}"/>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0" name="Rectangle 89">
                    <a:extLst>
                      <a:ext uri="{FF2B5EF4-FFF2-40B4-BE49-F238E27FC236}">
                        <a16:creationId xmlns="" xmlns:a16="http://schemas.microsoft.com/office/drawing/2014/main" id="{D4F827AB-FF8D-45AD-BFD1-0718AF47FC38}"/>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91" name="Group 90">
                  <a:extLst>
                    <a:ext uri="{FF2B5EF4-FFF2-40B4-BE49-F238E27FC236}">
                      <a16:creationId xmlns="" xmlns:a16="http://schemas.microsoft.com/office/drawing/2014/main" id="{84CD1D53-4EDB-42D9-9868-BBE5F6039FB5}"/>
                    </a:ext>
                  </a:extLst>
                </p:cNvPr>
                <p:cNvGrpSpPr/>
                <p:nvPr/>
              </p:nvGrpSpPr>
              <p:grpSpPr>
                <a:xfrm>
                  <a:off x="2680373" y="6292586"/>
                  <a:ext cx="287596" cy="129966"/>
                  <a:chOff x="1562594" y="6292586"/>
                  <a:chExt cx="287596" cy="129966"/>
                </a:xfrm>
              </p:grpSpPr>
              <p:sp>
                <p:nvSpPr>
                  <p:cNvPr id="92" name="Rectangle 91">
                    <a:extLst>
                      <a:ext uri="{FF2B5EF4-FFF2-40B4-BE49-F238E27FC236}">
                        <a16:creationId xmlns="" xmlns:a16="http://schemas.microsoft.com/office/drawing/2014/main" id="{DBABEAAD-4982-4416-ACB7-DB493293B09F}"/>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3" name="Rectangle 92">
                    <a:extLst>
                      <a:ext uri="{FF2B5EF4-FFF2-40B4-BE49-F238E27FC236}">
                        <a16:creationId xmlns="" xmlns:a16="http://schemas.microsoft.com/office/drawing/2014/main" id="{2CDC6AD6-AB0C-4476-ABCF-AAF84011B4AF}"/>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94" name="Group 93">
                  <a:extLst>
                    <a:ext uri="{FF2B5EF4-FFF2-40B4-BE49-F238E27FC236}">
                      <a16:creationId xmlns="" xmlns:a16="http://schemas.microsoft.com/office/drawing/2014/main" id="{8CAA7666-5592-428B-A25B-4186D459B12B}"/>
                    </a:ext>
                  </a:extLst>
                </p:cNvPr>
                <p:cNvGrpSpPr/>
                <p:nvPr/>
              </p:nvGrpSpPr>
              <p:grpSpPr>
                <a:xfrm>
                  <a:off x="2958627" y="6292586"/>
                  <a:ext cx="287596" cy="129966"/>
                  <a:chOff x="1562594" y="6292586"/>
                  <a:chExt cx="287596" cy="129966"/>
                </a:xfrm>
              </p:grpSpPr>
              <p:sp>
                <p:nvSpPr>
                  <p:cNvPr id="95" name="Rectangle 94">
                    <a:extLst>
                      <a:ext uri="{FF2B5EF4-FFF2-40B4-BE49-F238E27FC236}">
                        <a16:creationId xmlns="" xmlns:a16="http://schemas.microsoft.com/office/drawing/2014/main" id="{868C7E6E-A677-4BB3-B9F9-4157CF49E710}"/>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6" name="Rectangle 95">
                    <a:extLst>
                      <a:ext uri="{FF2B5EF4-FFF2-40B4-BE49-F238E27FC236}">
                        <a16:creationId xmlns="" xmlns:a16="http://schemas.microsoft.com/office/drawing/2014/main" id="{F3AA6AD3-E742-45C5-8AC5-692388EBC17B}"/>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97" name="Group 96">
                  <a:extLst>
                    <a:ext uri="{FF2B5EF4-FFF2-40B4-BE49-F238E27FC236}">
                      <a16:creationId xmlns="" xmlns:a16="http://schemas.microsoft.com/office/drawing/2014/main" id="{5E7D5917-4926-40CC-833B-EA113D1AC913}"/>
                    </a:ext>
                  </a:extLst>
                </p:cNvPr>
                <p:cNvGrpSpPr/>
                <p:nvPr/>
              </p:nvGrpSpPr>
              <p:grpSpPr>
                <a:xfrm>
                  <a:off x="3236881" y="6292586"/>
                  <a:ext cx="287596" cy="129966"/>
                  <a:chOff x="1562594" y="6292586"/>
                  <a:chExt cx="287596" cy="129966"/>
                </a:xfrm>
              </p:grpSpPr>
              <p:sp>
                <p:nvSpPr>
                  <p:cNvPr id="98" name="Rectangle 97">
                    <a:extLst>
                      <a:ext uri="{FF2B5EF4-FFF2-40B4-BE49-F238E27FC236}">
                        <a16:creationId xmlns="" xmlns:a16="http://schemas.microsoft.com/office/drawing/2014/main" id="{51CCBEAE-2911-4AC0-9BA7-13DF1E7CD944}"/>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99" name="Rectangle 98">
                    <a:extLst>
                      <a:ext uri="{FF2B5EF4-FFF2-40B4-BE49-F238E27FC236}">
                        <a16:creationId xmlns="" xmlns:a16="http://schemas.microsoft.com/office/drawing/2014/main" id="{74AC29B2-EA6B-404D-AF10-A38F2BB355EE}"/>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00" name="Group 99">
                  <a:extLst>
                    <a:ext uri="{FF2B5EF4-FFF2-40B4-BE49-F238E27FC236}">
                      <a16:creationId xmlns="" xmlns:a16="http://schemas.microsoft.com/office/drawing/2014/main" id="{06116747-7A23-472C-96F6-B3C4CAA70B34}"/>
                    </a:ext>
                  </a:extLst>
                </p:cNvPr>
                <p:cNvGrpSpPr/>
                <p:nvPr/>
              </p:nvGrpSpPr>
              <p:grpSpPr>
                <a:xfrm>
                  <a:off x="3515135" y="6292586"/>
                  <a:ext cx="287596" cy="129966"/>
                  <a:chOff x="1562594" y="6292586"/>
                  <a:chExt cx="287596" cy="129966"/>
                </a:xfrm>
              </p:grpSpPr>
              <p:sp>
                <p:nvSpPr>
                  <p:cNvPr id="101" name="Rectangle 100">
                    <a:extLst>
                      <a:ext uri="{FF2B5EF4-FFF2-40B4-BE49-F238E27FC236}">
                        <a16:creationId xmlns="" xmlns:a16="http://schemas.microsoft.com/office/drawing/2014/main" id="{2311731B-6B5B-40E1-BFF1-63EAC705BFFB}"/>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02" name="Rectangle 101">
                    <a:extLst>
                      <a:ext uri="{FF2B5EF4-FFF2-40B4-BE49-F238E27FC236}">
                        <a16:creationId xmlns="" xmlns:a16="http://schemas.microsoft.com/office/drawing/2014/main" id="{1CD2C180-8A17-4087-B83D-8857CF71783D}"/>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03" name="Group 102">
                  <a:extLst>
                    <a:ext uri="{FF2B5EF4-FFF2-40B4-BE49-F238E27FC236}">
                      <a16:creationId xmlns="" xmlns:a16="http://schemas.microsoft.com/office/drawing/2014/main" id="{F8DE71E3-B7E7-4454-9512-AB67F00B3304}"/>
                    </a:ext>
                  </a:extLst>
                </p:cNvPr>
                <p:cNvGrpSpPr/>
                <p:nvPr/>
              </p:nvGrpSpPr>
              <p:grpSpPr>
                <a:xfrm>
                  <a:off x="3793390" y="6292586"/>
                  <a:ext cx="287596" cy="129966"/>
                  <a:chOff x="1562594" y="6292586"/>
                  <a:chExt cx="287596" cy="129966"/>
                </a:xfrm>
              </p:grpSpPr>
              <p:sp>
                <p:nvSpPr>
                  <p:cNvPr id="104" name="Rectangle 103">
                    <a:extLst>
                      <a:ext uri="{FF2B5EF4-FFF2-40B4-BE49-F238E27FC236}">
                        <a16:creationId xmlns="" xmlns:a16="http://schemas.microsoft.com/office/drawing/2014/main" id="{95C6F33C-22AA-4F3A-889A-B4A0B61D54CB}"/>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05" name="Rectangle 104">
                    <a:extLst>
                      <a:ext uri="{FF2B5EF4-FFF2-40B4-BE49-F238E27FC236}">
                        <a16:creationId xmlns="" xmlns:a16="http://schemas.microsoft.com/office/drawing/2014/main" id="{7C4B2B2F-30B1-406B-A4B8-BF696D8F185A}"/>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06" name="Group 105">
                  <a:extLst>
                    <a:ext uri="{FF2B5EF4-FFF2-40B4-BE49-F238E27FC236}">
                      <a16:creationId xmlns="" xmlns:a16="http://schemas.microsoft.com/office/drawing/2014/main" id="{A4B7BD01-D1F9-4281-9F7B-7B248D87B30D}"/>
                    </a:ext>
                  </a:extLst>
                </p:cNvPr>
                <p:cNvGrpSpPr/>
                <p:nvPr/>
              </p:nvGrpSpPr>
              <p:grpSpPr>
                <a:xfrm>
                  <a:off x="4071644" y="6292586"/>
                  <a:ext cx="287596" cy="129966"/>
                  <a:chOff x="1562594" y="6292586"/>
                  <a:chExt cx="287596" cy="129966"/>
                </a:xfrm>
              </p:grpSpPr>
              <p:sp>
                <p:nvSpPr>
                  <p:cNvPr id="107" name="Rectangle 106">
                    <a:extLst>
                      <a:ext uri="{FF2B5EF4-FFF2-40B4-BE49-F238E27FC236}">
                        <a16:creationId xmlns="" xmlns:a16="http://schemas.microsoft.com/office/drawing/2014/main" id="{4B9A024D-769D-46CF-AE73-6621E2478538}"/>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08" name="Rectangle 107">
                    <a:extLst>
                      <a:ext uri="{FF2B5EF4-FFF2-40B4-BE49-F238E27FC236}">
                        <a16:creationId xmlns="" xmlns:a16="http://schemas.microsoft.com/office/drawing/2014/main" id="{931FC657-1235-4E69-AED0-8F3A9AE266A9}"/>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09" name="Group 108">
                  <a:extLst>
                    <a:ext uri="{FF2B5EF4-FFF2-40B4-BE49-F238E27FC236}">
                      <a16:creationId xmlns="" xmlns:a16="http://schemas.microsoft.com/office/drawing/2014/main" id="{EBD474FC-B9B2-4EF6-9A79-63A5C379F69C}"/>
                    </a:ext>
                  </a:extLst>
                </p:cNvPr>
                <p:cNvGrpSpPr/>
                <p:nvPr/>
              </p:nvGrpSpPr>
              <p:grpSpPr>
                <a:xfrm>
                  <a:off x="4349898" y="6292586"/>
                  <a:ext cx="287596" cy="129966"/>
                  <a:chOff x="1562594" y="6292586"/>
                  <a:chExt cx="287596" cy="129966"/>
                </a:xfrm>
              </p:grpSpPr>
              <p:sp>
                <p:nvSpPr>
                  <p:cNvPr id="110" name="Rectangle 109">
                    <a:extLst>
                      <a:ext uri="{FF2B5EF4-FFF2-40B4-BE49-F238E27FC236}">
                        <a16:creationId xmlns="" xmlns:a16="http://schemas.microsoft.com/office/drawing/2014/main" id="{422149E9-F646-481F-8440-9655251FFFF6}"/>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11" name="Rectangle 110">
                    <a:extLst>
                      <a:ext uri="{FF2B5EF4-FFF2-40B4-BE49-F238E27FC236}">
                        <a16:creationId xmlns="" xmlns:a16="http://schemas.microsoft.com/office/drawing/2014/main" id="{30ACBC06-2024-44B6-B283-95F84385475E}"/>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12" name="Group 111">
                  <a:extLst>
                    <a:ext uri="{FF2B5EF4-FFF2-40B4-BE49-F238E27FC236}">
                      <a16:creationId xmlns="" xmlns:a16="http://schemas.microsoft.com/office/drawing/2014/main" id="{73A844CE-BB01-4846-A9E0-ED60698A0FD6}"/>
                    </a:ext>
                  </a:extLst>
                </p:cNvPr>
                <p:cNvGrpSpPr/>
                <p:nvPr/>
              </p:nvGrpSpPr>
              <p:grpSpPr>
                <a:xfrm>
                  <a:off x="4628152" y="6292586"/>
                  <a:ext cx="287596" cy="129966"/>
                  <a:chOff x="1562594" y="6292586"/>
                  <a:chExt cx="287596" cy="129966"/>
                </a:xfrm>
              </p:grpSpPr>
              <p:sp>
                <p:nvSpPr>
                  <p:cNvPr id="113" name="Rectangle 112">
                    <a:extLst>
                      <a:ext uri="{FF2B5EF4-FFF2-40B4-BE49-F238E27FC236}">
                        <a16:creationId xmlns="" xmlns:a16="http://schemas.microsoft.com/office/drawing/2014/main" id="{9BC1FD8B-1C4D-41C9-8431-214D2B4DFB8C}"/>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14" name="Rectangle 113">
                    <a:extLst>
                      <a:ext uri="{FF2B5EF4-FFF2-40B4-BE49-F238E27FC236}">
                        <a16:creationId xmlns="" xmlns:a16="http://schemas.microsoft.com/office/drawing/2014/main" id="{800C4845-0E3A-4764-8277-94EA9D7F7060}"/>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15" name="Group 114">
                  <a:extLst>
                    <a:ext uri="{FF2B5EF4-FFF2-40B4-BE49-F238E27FC236}">
                      <a16:creationId xmlns="" xmlns:a16="http://schemas.microsoft.com/office/drawing/2014/main" id="{ED4FD11B-CC63-452F-9DC3-86ABDEE560A4}"/>
                    </a:ext>
                  </a:extLst>
                </p:cNvPr>
                <p:cNvGrpSpPr/>
                <p:nvPr/>
              </p:nvGrpSpPr>
              <p:grpSpPr>
                <a:xfrm>
                  <a:off x="4906406" y="6292586"/>
                  <a:ext cx="287596" cy="129966"/>
                  <a:chOff x="1562594" y="6292586"/>
                  <a:chExt cx="287596" cy="129966"/>
                </a:xfrm>
              </p:grpSpPr>
              <p:sp>
                <p:nvSpPr>
                  <p:cNvPr id="116" name="Rectangle 115">
                    <a:extLst>
                      <a:ext uri="{FF2B5EF4-FFF2-40B4-BE49-F238E27FC236}">
                        <a16:creationId xmlns="" xmlns:a16="http://schemas.microsoft.com/office/drawing/2014/main" id="{8B212EDA-1911-48B2-BEE4-2A19895B6DDA}"/>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17" name="Rectangle 116">
                    <a:extLst>
                      <a:ext uri="{FF2B5EF4-FFF2-40B4-BE49-F238E27FC236}">
                        <a16:creationId xmlns="" xmlns:a16="http://schemas.microsoft.com/office/drawing/2014/main" id="{4A65F2B8-EBA0-4AD2-845C-A216AE568BA4}"/>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18" name="Group 117">
                  <a:extLst>
                    <a:ext uri="{FF2B5EF4-FFF2-40B4-BE49-F238E27FC236}">
                      <a16:creationId xmlns="" xmlns:a16="http://schemas.microsoft.com/office/drawing/2014/main" id="{49760E2A-A3A5-4F2A-B4DF-72397B7144CB}"/>
                    </a:ext>
                  </a:extLst>
                </p:cNvPr>
                <p:cNvGrpSpPr/>
                <p:nvPr/>
              </p:nvGrpSpPr>
              <p:grpSpPr>
                <a:xfrm>
                  <a:off x="5184660" y="6292586"/>
                  <a:ext cx="287596" cy="129966"/>
                  <a:chOff x="1562594" y="6292586"/>
                  <a:chExt cx="287596" cy="129966"/>
                </a:xfrm>
              </p:grpSpPr>
              <p:sp>
                <p:nvSpPr>
                  <p:cNvPr id="119" name="Rectangle 118">
                    <a:extLst>
                      <a:ext uri="{FF2B5EF4-FFF2-40B4-BE49-F238E27FC236}">
                        <a16:creationId xmlns="" xmlns:a16="http://schemas.microsoft.com/office/drawing/2014/main" id="{E94385C2-3F81-48BB-96C4-3576BFEBBF7F}"/>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0" name="Rectangle 119">
                    <a:extLst>
                      <a:ext uri="{FF2B5EF4-FFF2-40B4-BE49-F238E27FC236}">
                        <a16:creationId xmlns="" xmlns:a16="http://schemas.microsoft.com/office/drawing/2014/main" id="{3E9EF4DD-A538-4CB0-A9FE-5BE40BAF586E}"/>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nvGrpSpPr>
                <p:cNvPr id="121" name="Group 120">
                  <a:extLst>
                    <a:ext uri="{FF2B5EF4-FFF2-40B4-BE49-F238E27FC236}">
                      <a16:creationId xmlns="" xmlns:a16="http://schemas.microsoft.com/office/drawing/2014/main" id="{694BA821-84BA-452D-856A-304241E21CF7}"/>
                    </a:ext>
                  </a:extLst>
                </p:cNvPr>
                <p:cNvGrpSpPr/>
                <p:nvPr/>
              </p:nvGrpSpPr>
              <p:grpSpPr>
                <a:xfrm>
                  <a:off x="5462919" y="6292586"/>
                  <a:ext cx="287596" cy="129966"/>
                  <a:chOff x="1562594" y="6292586"/>
                  <a:chExt cx="287596" cy="129966"/>
                </a:xfrm>
              </p:grpSpPr>
              <p:sp>
                <p:nvSpPr>
                  <p:cNvPr id="122" name="Rectangle 121">
                    <a:extLst>
                      <a:ext uri="{FF2B5EF4-FFF2-40B4-BE49-F238E27FC236}">
                        <a16:creationId xmlns="" xmlns:a16="http://schemas.microsoft.com/office/drawing/2014/main" id="{1D457244-A0F0-49F1-AF81-EAEBBE216FE0}"/>
                      </a:ext>
                    </a:extLst>
                  </p:cNvPr>
                  <p:cNvSpPr/>
                  <p:nvPr/>
                </p:nvSpPr>
                <p:spPr>
                  <a:xfrm>
                    <a:off x="1707207"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123" name="Rectangle 122">
                    <a:extLst>
                      <a:ext uri="{FF2B5EF4-FFF2-40B4-BE49-F238E27FC236}">
                        <a16:creationId xmlns="" xmlns:a16="http://schemas.microsoft.com/office/drawing/2014/main" id="{FFAF7C78-2335-41BF-ACA4-F75959E8B312}"/>
                      </a:ext>
                    </a:extLst>
                  </p:cNvPr>
                  <p:cNvSpPr/>
                  <p:nvPr/>
                </p:nvSpPr>
                <p:spPr>
                  <a:xfrm>
                    <a:off x="1562594" y="6292586"/>
                    <a:ext cx="142983" cy="12996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grpSp>
          <p:sp>
            <p:nvSpPr>
              <p:cNvPr id="176" name="TextBox 175">
                <a:extLst>
                  <a:ext uri="{FF2B5EF4-FFF2-40B4-BE49-F238E27FC236}">
                    <a16:creationId xmlns="" xmlns:a16="http://schemas.microsoft.com/office/drawing/2014/main" id="{1B77C11A-C6B2-4046-909D-AA27D8659EC0}"/>
                  </a:ext>
                </a:extLst>
              </p:cNvPr>
              <p:cNvSpPr txBox="1"/>
              <p:nvPr/>
            </p:nvSpPr>
            <p:spPr>
              <a:xfrm>
                <a:off x="463984" y="6052625"/>
                <a:ext cx="1178528" cy="307777"/>
              </a:xfrm>
              <a:prstGeom prst="rect">
                <a:avLst/>
              </a:prstGeom>
              <a:noFill/>
            </p:spPr>
            <p:txBody>
              <a:bodyPr wrap="none" rtlCol="0">
                <a:spAutoFit/>
              </a:bodyPr>
              <a:lstStyle/>
              <a:p>
                <a:pPr algn="r"/>
                <a:r>
                  <a:rPr lang="en-US" sz="1400" dirty="0" err="1">
                    <a:solidFill>
                      <a:schemeClr val="bg2"/>
                    </a:solidFill>
                    <a:latin typeface="Consolas" panose="020B0609020204030204" pitchFamily="49" charset="0"/>
                  </a:rPr>
                  <a:t>m_aColor</a:t>
                </a:r>
                <a:r>
                  <a:rPr lang="en-US" sz="1400" dirty="0">
                    <a:solidFill>
                      <a:schemeClr val="bg2"/>
                    </a:solidFill>
                    <a:latin typeface="Consolas" panose="020B0609020204030204" pitchFamily="49" charset="0"/>
                  </a:rPr>
                  <a:t>[]</a:t>
                </a:r>
              </a:p>
            </p:txBody>
          </p:sp>
        </p:grpSp>
      </p:grpSp>
      <p:sp>
        <p:nvSpPr>
          <p:cNvPr id="3" name="Footer Placeholder 2">
            <a:extLst>
              <a:ext uri="{FF2B5EF4-FFF2-40B4-BE49-F238E27FC236}">
                <a16:creationId xmlns="" xmlns:a16="http://schemas.microsoft.com/office/drawing/2014/main" id="{AF680028-973F-47C2-A72F-38E296A8D4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30092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a:bodyPr>
          <a:lstStyle/>
          <a:p>
            <a:pPr marL="0" indent="0">
              <a:buNone/>
            </a:pPr>
            <a:r>
              <a:rPr lang="en-US" dirty="0"/>
              <a:t>So why do we care about caches?</a:t>
            </a:r>
          </a:p>
          <a:p>
            <a:r>
              <a:rPr lang="en-US" dirty="0"/>
              <a:t>Understanding caches is an </a:t>
            </a:r>
            <a:r>
              <a:rPr lang="en-US" b="1" dirty="0"/>
              <a:t>optimization tool</a:t>
            </a:r>
          </a:p>
          <a:p>
            <a:pPr lvl="1"/>
            <a:r>
              <a:rPr lang="en-US" dirty="0"/>
              <a:t>Structure </a:t>
            </a:r>
            <a:r>
              <a:rPr lang="en-US" b="1" dirty="0"/>
              <a:t>code</a:t>
            </a:r>
            <a:r>
              <a:rPr lang="en-US" dirty="0"/>
              <a:t> to avoid excessive cache misses </a:t>
            </a:r>
            <a:r>
              <a:rPr lang="en-US" b="1" dirty="0"/>
              <a:t>too</a:t>
            </a:r>
          </a:p>
          <a:p>
            <a:pPr lvl="2"/>
            <a:r>
              <a:rPr lang="en-US" dirty="0"/>
              <a:t>Keep time-critical loops small in terms of code size</a:t>
            </a:r>
          </a:p>
          <a:p>
            <a:pPr lvl="2"/>
            <a:r>
              <a:rPr lang="en-US" dirty="0" err="1"/>
              <a:t>Inlining</a:t>
            </a:r>
            <a:r>
              <a:rPr lang="en-US" dirty="0"/>
              <a:t> can be helpful, but can also lead to code bloat</a:t>
            </a:r>
          </a:p>
          <a:p>
            <a:pPr lvl="2"/>
            <a:r>
              <a:rPr lang="en-US" dirty="0"/>
              <a:t>Avoid virtual function calls in tight loops</a:t>
            </a:r>
          </a:p>
        </p:txBody>
      </p:sp>
      <p:sp>
        <p:nvSpPr>
          <p:cNvPr id="4" name="Footer Placeholder 3">
            <a:extLst>
              <a:ext uri="{FF2B5EF4-FFF2-40B4-BE49-F238E27FC236}">
                <a16:creationId xmlns="" xmlns:a16="http://schemas.microsoft.com/office/drawing/2014/main" id="{B9233BA8-C71B-41E9-935A-966BE7C3214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1508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3" name="Content Placeholder 2"/>
          <p:cNvSpPr>
            <a:spLocks noGrp="1"/>
          </p:cNvSpPr>
          <p:nvPr>
            <p:ph idx="1"/>
          </p:nvPr>
        </p:nvSpPr>
        <p:spPr/>
        <p:txBody>
          <a:bodyPr/>
          <a:lstStyle/>
          <a:p>
            <a:r>
              <a:rPr lang="en-US" dirty="0"/>
              <a:t>If data </a:t>
            </a:r>
            <a:r>
              <a:rPr lang="en-US" b="1" dirty="0"/>
              <a:t>isn’t being shared</a:t>
            </a:r>
            <a:r>
              <a:rPr lang="en-US" dirty="0"/>
              <a:t>, it </a:t>
            </a:r>
            <a:r>
              <a:rPr lang="en-US" b="1" dirty="0"/>
              <a:t>isn’t concurrency</a:t>
            </a:r>
          </a:p>
          <a:p>
            <a:pPr lvl="1"/>
            <a:r>
              <a:rPr lang="en-US" dirty="0"/>
              <a:t>It’s just computing “at the same time”</a:t>
            </a:r>
          </a:p>
          <a:p>
            <a:endParaRPr lang="en-US" dirty="0"/>
          </a:p>
        </p:txBody>
      </p:sp>
      <p:grpSp>
        <p:nvGrpSpPr>
          <p:cNvPr id="28" name="Group 27"/>
          <p:cNvGrpSpPr/>
          <p:nvPr/>
        </p:nvGrpSpPr>
        <p:grpSpPr>
          <a:xfrm>
            <a:off x="2357259" y="2922131"/>
            <a:ext cx="4087580" cy="3183298"/>
            <a:chOff x="2357259" y="2922131"/>
            <a:chExt cx="4087580" cy="3183298"/>
          </a:xfrm>
        </p:grpSpPr>
        <p:cxnSp>
          <p:nvCxnSpPr>
            <p:cNvPr id="19" name="Straight Connector 18"/>
            <p:cNvCxnSpPr/>
            <p:nvPr/>
          </p:nvCxnSpPr>
          <p:spPr>
            <a:xfrm>
              <a:off x="4401049" y="2983900"/>
              <a:ext cx="0" cy="3059760"/>
            </a:xfrm>
            <a:prstGeom prst="line">
              <a:avLst/>
            </a:prstGeom>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2357259" y="2922131"/>
              <a:ext cx="1375870" cy="3183298"/>
              <a:chOff x="2357259" y="2797761"/>
              <a:chExt cx="1375870" cy="3183298"/>
            </a:xfrm>
          </p:grpSpPr>
          <p:sp>
            <p:nvSpPr>
              <p:cNvPr id="4" name="Rounded Rectangle 3"/>
              <p:cNvSpPr/>
              <p:nvPr/>
            </p:nvSpPr>
            <p:spPr>
              <a:xfrm>
                <a:off x="2493778" y="2797761"/>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5" name="Rounded Rectangle 4"/>
              <p:cNvSpPr/>
              <p:nvPr/>
            </p:nvSpPr>
            <p:spPr>
              <a:xfrm>
                <a:off x="2493778" y="5095846"/>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6" name="Down Arrow 5"/>
              <p:cNvSpPr/>
              <p:nvPr/>
            </p:nvSpPr>
            <p:spPr>
              <a:xfrm>
                <a:off x="2840151" y="3858377"/>
                <a:ext cx="423344" cy="1122007"/>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357259" y="4096720"/>
                <a:ext cx="1375870"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a:t>
                </a:r>
              </a:p>
            </p:txBody>
          </p:sp>
        </p:grpSp>
        <p:grpSp>
          <p:nvGrpSpPr>
            <p:cNvPr id="23" name="Group 22"/>
            <p:cNvGrpSpPr/>
            <p:nvPr/>
          </p:nvGrpSpPr>
          <p:grpSpPr>
            <a:xfrm>
              <a:off x="5068969" y="2922131"/>
              <a:ext cx="1375870" cy="3183298"/>
              <a:chOff x="2357259" y="2797761"/>
              <a:chExt cx="1375870" cy="3183298"/>
            </a:xfrm>
          </p:grpSpPr>
          <p:sp>
            <p:nvSpPr>
              <p:cNvPr id="24" name="Rounded Rectangle 23"/>
              <p:cNvSpPr/>
              <p:nvPr/>
            </p:nvSpPr>
            <p:spPr>
              <a:xfrm>
                <a:off x="2493778" y="2797761"/>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B</a:t>
                </a:r>
              </a:p>
            </p:txBody>
          </p:sp>
          <p:sp>
            <p:nvSpPr>
              <p:cNvPr id="25" name="Rounded Rectangle 24"/>
              <p:cNvSpPr/>
              <p:nvPr/>
            </p:nvSpPr>
            <p:spPr>
              <a:xfrm>
                <a:off x="2493778" y="5095846"/>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B'</a:t>
                </a:r>
              </a:p>
            </p:txBody>
          </p:sp>
          <p:sp>
            <p:nvSpPr>
              <p:cNvPr id="26" name="Down Arrow 25"/>
              <p:cNvSpPr/>
              <p:nvPr/>
            </p:nvSpPr>
            <p:spPr>
              <a:xfrm>
                <a:off x="2840151" y="3858377"/>
                <a:ext cx="423344" cy="1122007"/>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2357259" y="4096720"/>
                <a:ext cx="1375870"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a:t>
                </a:r>
              </a:p>
            </p:txBody>
          </p:sp>
        </p:grpSp>
      </p:grpSp>
      <p:sp>
        <p:nvSpPr>
          <p:cNvPr id="29" name="TextBox 28"/>
          <p:cNvSpPr txBox="1"/>
          <p:nvPr/>
        </p:nvSpPr>
        <p:spPr>
          <a:xfrm rot="1679263">
            <a:off x="6555485" y="3505693"/>
            <a:ext cx="2163028" cy="954107"/>
          </a:xfrm>
          <a:prstGeom prst="rect">
            <a:avLst/>
          </a:prstGeom>
          <a:noFill/>
        </p:spPr>
        <p:txBody>
          <a:bodyPr wrap="none" rtlCol="0">
            <a:spAutoFit/>
          </a:bodyPr>
          <a:lstStyle/>
          <a:p>
            <a:pPr algn="ctr"/>
            <a:r>
              <a:rPr lang="en-US" sz="2800" dirty="0">
                <a:solidFill>
                  <a:srgbClr val="333333"/>
                </a:solidFill>
              </a:rPr>
              <a:t>Not</a:t>
            </a:r>
          </a:p>
          <a:p>
            <a:pPr algn="ctr"/>
            <a:r>
              <a:rPr lang="en-US" sz="2800" dirty="0">
                <a:solidFill>
                  <a:srgbClr val="333333"/>
                </a:solidFill>
              </a:rPr>
              <a:t>concurrency!</a:t>
            </a:r>
          </a:p>
        </p:txBody>
      </p:sp>
      <p:sp>
        <p:nvSpPr>
          <p:cNvPr id="7" name="Footer Placeholder 6">
            <a:extLst>
              <a:ext uri="{FF2B5EF4-FFF2-40B4-BE49-F238E27FC236}">
                <a16:creationId xmlns="" xmlns:a16="http://schemas.microsoft.com/office/drawing/2014/main" id="{432FB7E4-EEAD-4D3E-970E-A5BE7223C9B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19803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65B260B-2F31-4349-84E6-D5AE00E45733}"/>
              </a:ext>
            </a:extLst>
          </p:cNvPr>
          <p:cNvSpPr txBox="1"/>
          <p:nvPr/>
        </p:nvSpPr>
        <p:spPr>
          <a:xfrm>
            <a:off x="780256" y="1699828"/>
            <a:ext cx="8043472" cy="4979470"/>
          </a:xfrm>
          <a:prstGeom prst="rect">
            <a:avLst/>
          </a:prstGeom>
          <a:noFill/>
        </p:spPr>
        <p:txBody>
          <a:bodyPr wrap="square" rtlCol="0">
            <a:normAutofit/>
          </a:bodyPr>
          <a:lstStyle/>
          <a:p>
            <a:r>
              <a:rPr lang="en-US" dirty="0">
                <a:solidFill>
                  <a:schemeClr val="bg2"/>
                </a:solidFill>
                <a:latin typeface="Consolas"/>
                <a:cs typeface="Consolas"/>
              </a:rPr>
              <a:t>void </a:t>
            </a:r>
            <a:r>
              <a:rPr lang="en-US" b="1" dirty="0" err="1">
                <a:solidFill>
                  <a:schemeClr val="bg2"/>
                </a:solidFill>
                <a:latin typeface="Consolas"/>
                <a:cs typeface="Consolas"/>
              </a:rPr>
              <a:t>UpdateParticles</a:t>
            </a:r>
            <a:r>
              <a:rPr lang="en-US" dirty="0">
                <a:solidFill>
                  <a:schemeClr val="bg2"/>
                </a:solidFill>
                <a:latin typeface="Consolas"/>
                <a:cs typeface="Consolas"/>
              </a:rPr>
              <a:t>(Particle* </a:t>
            </a:r>
            <a:r>
              <a:rPr lang="en-US" dirty="0" err="1">
                <a:solidFill>
                  <a:schemeClr val="bg2"/>
                </a:solidFill>
                <a:latin typeface="Consolas"/>
                <a:cs typeface="Consolas"/>
              </a:rPr>
              <a:t>aParticle</a:t>
            </a: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count)</a:t>
            </a:r>
            <a:br>
              <a:rPr lang="en-US" dirty="0">
                <a:solidFill>
                  <a:schemeClr val="bg2"/>
                </a:solidFill>
                <a:latin typeface="Consolas"/>
                <a:cs typeface="Consolas"/>
              </a:rPr>
            </a:b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float </a:t>
            </a:r>
            <a:r>
              <a:rPr lang="en-US" dirty="0" err="1">
                <a:solidFill>
                  <a:schemeClr val="bg2"/>
                </a:solidFill>
                <a:latin typeface="Consolas"/>
                <a:cs typeface="Consolas"/>
              </a:rPr>
              <a:t>dt</a:t>
            </a:r>
            <a:r>
              <a:rPr lang="en-US" dirty="0">
                <a:solidFill>
                  <a:schemeClr val="bg2"/>
                </a:solidFill>
                <a:latin typeface="Consolas"/>
                <a:cs typeface="Consolas"/>
              </a:rPr>
              <a:t> = </a:t>
            </a:r>
            <a:r>
              <a:rPr lang="en-US" dirty="0" err="1">
                <a:solidFill>
                  <a:schemeClr val="bg2"/>
                </a:solidFill>
                <a:latin typeface="Consolas"/>
                <a:cs typeface="Consolas"/>
              </a:rPr>
              <a:t>GetFrameDeltaTime</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for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0; </a:t>
            </a:r>
            <a:r>
              <a:rPr lang="en-US" dirty="0" err="1">
                <a:solidFill>
                  <a:schemeClr val="bg2"/>
                </a:solidFill>
                <a:latin typeface="Consolas"/>
                <a:cs typeface="Consolas"/>
              </a:rPr>
              <a:t>i</a:t>
            </a:r>
            <a:r>
              <a:rPr lang="en-US" dirty="0">
                <a:solidFill>
                  <a:schemeClr val="bg2"/>
                </a:solidFill>
                <a:latin typeface="Consolas"/>
                <a:cs typeface="Consolas"/>
              </a:rPr>
              <a:t> &lt; count; ++</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        Particle&amp; part = </a:t>
            </a:r>
            <a:r>
              <a:rPr lang="en-US" dirty="0" err="1">
                <a:solidFill>
                  <a:schemeClr val="bg2"/>
                </a:solidFill>
                <a:latin typeface="Consolas"/>
                <a:cs typeface="Consolas"/>
              </a:rPr>
              <a:t>aParticle</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AnimatePosition</a:t>
            </a:r>
            <a:r>
              <a:rPr lang="en-US" dirty="0">
                <a:solidFill>
                  <a:schemeClr val="bg2"/>
                </a:solidFill>
                <a:latin typeface="Consolas"/>
                <a:cs typeface="Consolas"/>
              </a:rPr>
              <a:t>(</a:t>
            </a:r>
            <a:r>
              <a:rPr lang="en-US" dirty="0" err="1">
                <a:solidFill>
                  <a:schemeClr val="bg2"/>
                </a:solidFill>
                <a:latin typeface="Consolas"/>
                <a:cs typeface="Consolas"/>
              </a:rPr>
              <a:t>part.m_pos</a:t>
            </a:r>
            <a:r>
              <a:rPr lang="en-US" dirty="0">
                <a:solidFill>
                  <a:schemeClr val="bg2"/>
                </a:solidFill>
                <a:latin typeface="Consolas"/>
                <a:cs typeface="Consolas"/>
              </a:rPr>
              <a:t>, </a:t>
            </a:r>
            <a:r>
              <a:rPr lang="en-US" dirty="0" err="1">
                <a:solidFill>
                  <a:schemeClr val="bg2"/>
                </a:solidFill>
                <a:latin typeface="Consolas"/>
                <a:cs typeface="Consolas"/>
              </a:rPr>
              <a:t>part.m_animConfig</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AnimateRotation</a:t>
            </a:r>
            <a:r>
              <a:rPr lang="en-US" dirty="0">
                <a:solidFill>
                  <a:schemeClr val="bg2"/>
                </a:solidFill>
                <a:latin typeface="Consolas"/>
                <a:cs typeface="Consolas"/>
              </a:rPr>
              <a:t>(</a:t>
            </a:r>
            <a:r>
              <a:rPr lang="en-US" dirty="0" err="1">
                <a:solidFill>
                  <a:schemeClr val="bg2"/>
                </a:solidFill>
                <a:latin typeface="Consolas"/>
                <a:cs typeface="Consolas"/>
              </a:rPr>
              <a:t>part.m_rot</a:t>
            </a:r>
            <a:r>
              <a:rPr lang="en-US" dirty="0">
                <a:solidFill>
                  <a:schemeClr val="bg2"/>
                </a:solidFill>
                <a:latin typeface="Consolas"/>
                <a:cs typeface="Consolas"/>
              </a:rPr>
              <a:t> , </a:t>
            </a:r>
            <a:r>
              <a:rPr lang="en-US" dirty="0" err="1">
                <a:solidFill>
                  <a:schemeClr val="bg2"/>
                </a:solidFill>
                <a:latin typeface="Consolas"/>
                <a:cs typeface="Consolas"/>
              </a:rPr>
              <a:t>part.m_animConfig</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AnimateColor</a:t>
            </a:r>
            <a:r>
              <a:rPr lang="en-US" dirty="0">
                <a:solidFill>
                  <a:schemeClr val="bg2"/>
                </a:solidFill>
                <a:latin typeface="Consolas"/>
                <a:cs typeface="Consolas"/>
              </a:rPr>
              <a:t>(</a:t>
            </a:r>
            <a:r>
              <a:rPr lang="en-US" dirty="0" err="1">
                <a:solidFill>
                  <a:schemeClr val="bg2"/>
                </a:solidFill>
                <a:latin typeface="Consolas"/>
                <a:cs typeface="Consolas"/>
              </a:rPr>
              <a:t>part.m_color</a:t>
            </a:r>
            <a:r>
              <a:rPr lang="en-US" dirty="0">
                <a:solidFill>
                  <a:schemeClr val="bg2"/>
                </a:solidFill>
                <a:latin typeface="Consolas"/>
                <a:cs typeface="Consolas"/>
              </a:rPr>
              <a:t> , </a:t>
            </a:r>
            <a:r>
              <a:rPr lang="en-US" dirty="0" err="1">
                <a:solidFill>
                  <a:schemeClr val="bg2"/>
                </a:solidFill>
                <a:latin typeface="Consolas"/>
                <a:cs typeface="Consolas"/>
              </a:rPr>
              <a:t>part.m_animConfig</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ApplyGravity</a:t>
            </a:r>
            <a:r>
              <a:rPr lang="en-US" dirty="0">
                <a:solidFill>
                  <a:schemeClr val="bg2"/>
                </a:solidFill>
                <a:latin typeface="Consolas"/>
                <a:cs typeface="Consolas"/>
              </a:rPr>
              <a:t>(</a:t>
            </a:r>
            <a:r>
              <a:rPr lang="en-US" dirty="0" err="1">
                <a:solidFill>
                  <a:schemeClr val="bg2"/>
                </a:solidFill>
                <a:latin typeface="Consolas"/>
                <a:cs typeface="Consolas"/>
              </a:rPr>
              <a:t>part.m_pos</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ApplyWind</a:t>
            </a:r>
            <a:r>
              <a:rPr lang="en-US" dirty="0">
                <a:solidFill>
                  <a:schemeClr val="bg2"/>
                </a:solidFill>
                <a:latin typeface="Consolas"/>
                <a:cs typeface="Consolas"/>
              </a:rPr>
              <a:t>(</a:t>
            </a:r>
            <a:r>
              <a:rPr lang="en-US" dirty="0" err="1">
                <a:solidFill>
                  <a:schemeClr val="bg2"/>
                </a:solidFill>
                <a:latin typeface="Consolas"/>
                <a:cs typeface="Consolas"/>
              </a:rPr>
              <a:t>part.m_pos</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 ...</a:t>
            </a:r>
          </a:p>
          <a:p>
            <a:r>
              <a:rPr lang="en-US" dirty="0">
                <a:solidFill>
                  <a:schemeClr val="bg2"/>
                </a:solidFill>
                <a:latin typeface="Consolas"/>
                <a:cs typeface="Consolas"/>
              </a:rPr>
              <a:t>    }</a:t>
            </a:r>
          </a:p>
          <a:p>
            <a:r>
              <a:rPr lang="en-US" dirty="0">
                <a:solidFill>
                  <a:schemeClr val="bg2"/>
                </a:solidFill>
                <a:latin typeface="Consolas"/>
                <a:cs typeface="Consolas"/>
              </a:rPr>
              <a:t>    // If the body of this loop </a:t>
            </a:r>
            <a:r>
              <a:rPr lang="en-US" b="1" dirty="0">
                <a:solidFill>
                  <a:schemeClr val="bg2"/>
                </a:solidFill>
                <a:latin typeface="Consolas"/>
                <a:cs typeface="Consolas"/>
              </a:rPr>
              <a:t>doesn’t fit in I$</a:t>
            </a:r>
            <a:r>
              <a:rPr lang="en-US" dirty="0">
                <a:solidFill>
                  <a:schemeClr val="bg2"/>
                </a:solidFill>
                <a:latin typeface="Consolas"/>
                <a:cs typeface="Consolas"/>
              </a:rPr>
              <a:t>, we</a:t>
            </a:r>
          </a:p>
          <a:p>
            <a:r>
              <a:rPr lang="en-US" dirty="0">
                <a:solidFill>
                  <a:schemeClr val="bg2"/>
                </a:solidFill>
                <a:latin typeface="Consolas"/>
                <a:cs typeface="Consolas"/>
              </a:rPr>
              <a:t>    // could be getting </a:t>
            </a:r>
            <a:r>
              <a:rPr lang="en-US" b="1" dirty="0">
                <a:solidFill>
                  <a:schemeClr val="bg2"/>
                </a:solidFill>
                <a:latin typeface="Consolas"/>
                <a:cs typeface="Consolas"/>
              </a:rPr>
              <a:t>I$ misses </a:t>
            </a:r>
            <a:r>
              <a:rPr lang="en-US" dirty="0">
                <a:solidFill>
                  <a:schemeClr val="bg2"/>
                </a:solidFill>
                <a:latin typeface="Consolas"/>
                <a:cs typeface="Consolas"/>
              </a:rPr>
              <a:t>on every iteration.</a:t>
            </a:r>
            <a:br>
              <a:rPr lang="en-US" dirty="0">
                <a:solidFill>
                  <a:schemeClr val="bg2"/>
                </a:solidFill>
                <a:latin typeface="Consolas"/>
                <a:cs typeface="Consolas"/>
              </a:rPr>
            </a:br>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sp>
        <p:nvSpPr>
          <p:cNvPr id="3" name="Footer Placeholder 2">
            <a:extLst>
              <a:ext uri="{FF2B5EF4-FFF2-40B4-BE49-F238E27FC236}">
                <a16:creationId xmlns="" xmlns:a16="http://schemas.microsoft.com/office/drawing/2014/main" id="{1A6D777F-D860-4F7E-95B4-60580A212E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31145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165B260B-2F31-4349-84E6-D5AE00E45733}"/>
              </a:ext>
            </a:extLst>
          </p:cNvPr>
          <p:cNvSpPr txBox="1"/>
          <p:nvPr/>
        </p:nvSpPr>
        <p:spPr>
          <a:xfrm>
            <a:off x="417746" y="1760170"/>
            <a:ext cx="8526664" cy="4858786"/>
          </a:xfrm>
          <a:prstGeom prst="rect">
            <a:avLst/>
          </a:prstGeom>
          <a:noFill/>
        </p:spPr>
        <p:txBody>
          <a:bodyPr wrap="square" rtlCol="0">
            <a:normAutofit lnSpcReduction="10000"/>
          </a:bodyPr>
          <a:lstStyle/>
          <a:p>
            <a:r>
              <a:rPr lang="en-US" dirty="0">
                <a:solidFill>
                  <a:schemeClr val="bg2"/>
                </a:solidFill>
                <a:latin typeface="Consolas"/>
                <a:cs typeface="Consolas"/>
              </a:rPr>
              <a:t>void </a:t>
            </a:r>
            <a:r>
              <a:rPr lang="en-US" b="1" dirty="0" err="1">
                <a:solidFill>
                  <a:schemeClr val="bg2"/>
                </a:solidFill>
                <a:latin typeface="Consolas"/>
                <a:cs typeface="Consolas"/>
              </a:rPr>
              <a:t>UpdateParticles</a:t>
            </a:r>
            <a:r>
              <a:rPr lang="en-US" dirty="0">
                <a:solidFill>
                  <a:schemeClr val="bg2"/>
                </a:solidFill>
                <a:latin typeface="Consolas"/>
                <a:cs typeface="Consolas"/>
              </a:rPr>
              <a:t>(</a:t>
            </a:r>
            <a:r>
              <a:rPr lang="en-US" dirty="0" err="1">
                <a:solidFill>
                  <a:schemeClr val="bg2"/>
                </a:solidFill>
                <a:latin typeface="Consolas"/>
                <a:cs typeface="Consolas"/>
              </a:rPr>
              <a:t>ParticleGroup</a:t>
            </a:r>
            <a:r>
              <a:rPr lang="en-US" dirty="0">
                <a:solidFill>
                  <a:schemeClr val="bg2"/>
                </a:solidFill>
                <a:latin typeface="Consolas"/>
                <a:cs typeface="Consolas"/>
              </a:rPr>
              <a:t>&amp; group)</a:t>
            </a:r>
            <a:br>
              <a:rPr lang="en-US" dirty="0">
                <a:solidFill>
                  <a:schemeClr val="bg2"/>
                </a:solidFill>
                <a:latin typeface="Consolas"/>
                <a:cs typeface="Consolas"/>
              </a:rPr>
            </a:br>
            <a:r>
              <a:rPr lang="en-US" dirty="0">
                <a:solidFill>
                  <a:schemeClr val="bg2"/>
                </a:solidFill>
                <a:latin typeface="Consolas"/>
                <a:cs typeface="Consolas"/>
              </a:rPr>
              <a:t>{</a:t>
            </a:r>
          </a:p>
          <a:p>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float </a:t>
            </a:r>
            <a:r>
              <a:rPr lang="en-US" dirty="0" err="1">
                <a:solidFill>
                  <a:schemeClr val="bg2"/>
                </a:solidFill>
                <a:latin typeface="Consolas"/>
                <a:cs typeface="Consolas"/>
              </a:rPr>
              <a:t>dt</a:t>
            </a:r>
            <a:r>
              <a:rPr lang="en-US" dirty="0">
                <a:solidFill>
                  <a:schemeClr val="bg2"/>
                </a:solidFill>
                <a:latin typeface="Consolas"/>
                <a:cs typeface="Consolas"/>
              </a:rPr>
              <a:t> = </a:t>
            </a:r>
            <a:r>
              <a:rPr lang="en-US" dirty="0" err="1">
                <a:solidFill>
                  <a:schemeClr val="bg2"/>
                </a:solidFill>
                <a:latin typeface="Consolas"/>
                <a:cs typeface="Consolas"/>
              </a:rPr>
              <a:t>GetFrameDeltaTime</a:t>
            </a:r>
            <a:r>
              <a:rPr lang="en-US" dirty="0">
                <a:solidFill>
                  <a:schemeClr val="bg2"/>
                </a:solidFill>
                <a:latin typeface="Consolas"/>
                <a:cs typeface="Consolas"/>
              </a:rPr>
              <a:t>();</a:t>
            </a:r>
            <a:br>
              <a:rPr lang="en-US" dirty="0">
                <a:solidFill>
                  <a:schemeClr val="bg2"/>
                </a:solidFill>
                <a:latin typeface="Consolas"/>
                <a:cs typeface="Consolas"/>
              </a:rPr>
            </a:br>
            <a:endParaRPr lang="en-US" dirty="0">
              <a:solidFill>
                <a:schemeClr val="bg2"/>
              </a:solidFill>
              <a:latin typeface="Consolas"/>
              <a:cs typeface="Consolas"/>
            </a:endParaRPr>
          </a:p>
          <a:p>
            <a:r>
              <a:rPr lang="en-US" dirty="0">
                <a:solidFill>
                  <a:schemeClr val="bg2"/>
                </a:solidFill>
                <a:latin typeface="Consolas"/>
                <a:cs typeface="Consolas"/>
              </a:rPr>
              <a:t>    </a:t>
            </a:r>
            <a:r>
              <a:rPr lang="en-US" b="1" dirty="0">
                <a:solidFill>
                  <a:schemeClr val="bg2"/>
                </a:solidFill>
                <a:latin typeface="Consolas"/>
                <a:cs typeface="Consolas"/>
              </a:rPr>
              <a:t>// This approach could be much more I$ friendly...</a:t>
            </a: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for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0; </a:t>
            </a:r>
            <a:r>
              <a:rPr lang="en-US" dirty="0" err="1">
                <a:solidFill>
                  <a:schemeClr val="bg2"/>
                </a:solidFill>
                <a:latin typeface="Consolas"/>
                <a:cs typeface="Consolas"/>
              </a:rPr>
              <a:t>i</a:t>
            </a:r>
            <a:r>
              <a:rPr lang="en-US" dirty="0">
                <a:solidFill>
                  <a:schemeClr val="bg2"/>
                </a:solidFill>
                <a:latin typeface="Consolas"/>
                <a:cs typeface="Consolas"/>
              </a:rPr>
              <a:t> &lt; </a:t>
            </a:r>
            <a:r>
              <a:rPr lang="en-US" dirty="0" err="1">
                <a:solidFill>
                  <a:schemeClr val="bg2"/>
                </a:solidFill>
                <a:latin typeface="Consolas"/>
                <a:cs typeface="Consolas"/>
              </a:rPr>
              <a:t>group.count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iAnimConfig</a:t>
            </a:r>
            <a:r>
              <a:rPr lang="en-US" dirty="0">
                <a:solidFill>
                  <a:schemeClr val="bg2"/>
                </a:solidFill>
                <a:latin typeface="Consolas"/>
                <a:cs typeface="Consolas"/>
              </a:rPr>
              <a:t> = </a:t>
            </a:r>
            <a:r>
              <a:rPr lang="en-US" dirty="0" err="1">
                <a:solidFill>
                  <a:schemeClr val="bg2"/>
                </a:solidFill>
                <a:latin typeface="Consolas"/>
                <a:cs typeface="Consolas"/>
              </a:rPr>
              <a:t>part.m_aAnimConfigIndex</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chemeClr val="bg2"/>
                </a:solidFill>
                <a:latin typeface="Consolas"/>
                <a:cs typeface="Consolas"/>
              </a:rPr>
              <a:t>AnimatePosition</a:t>
            </a:r>
            <a:r>
              <a:rPr lang="en-US" dirty="0">
                <a:solidFill>
                  <a:schemeClr val="bg2"/>
                </a:solidFill>
                <a:latin typeface="Consolas"/>
                <a:cs typeface="Consolas"/>
              </a:rPr>
              <a:t>(</a:t>
            </a:r>
            <a:r>
              <a:rPr lang="en-US" dirty="0" err="1">
                <a:solidFill>
                  <a:schemeClr val="bg2"/>
                </a:solidFill>
                <a:latin typeface="Consolas"/>
                <a:cs typeface="Consolas"/>
              </a:rPr>
              <a:t>part.m_aPos</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 </a:t>
            </a:r>
            <a:r>
              <a:rPr lang="en-US" dirty="0" err="1">
                <a:solidFill>
                  <a:schemeClr val="bg2"/>
                </a:solidFill>
                <a:latin typeface="Consolas"/>
                <a:cs typeface="Consolas"/>
              </a:rPr>
              <a:t>iAnimConfig</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p>
          <a:p>
            <a:r>
              <a:rPr lang="en-US" dirty="0">
                <a:solidFill>
                  <a:schemeClr val="bg2"/>
                </a:solidFill>
                <a:latin typeface="Consolas"/>
                <a:cs typeface="Consolas"/>
              </a:rPr>
              <a:t>    for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0; </a:t>
            </a:r>
            <a:r>
              <a:rPr lang="en-US" dirty="0" err="1">
                <a:solidFill>
                  <a:schemeClr val="bg2"/>
                </a:solidFill>
                <a:latin typeface="Consolas"/>
                <a:cs typeface="Consolas"/>
              </a:rPr>
              <a:t>i</a:t>
            </a:r>
            <a:r>
              <a:rPr lang="en-US" dirty="0">
                <a:solidFill>
                  <a:schemeClr val="bg2"/>
                </a:solidFill>
                <a:latin typeface="Consolas"/>
                <a:cs typeface="Consolas"/>
              </a:rPr>
              <a:t> &lt; </a:t>
            </a:r>
            <a:r>
              <a:rPr lang="en-US" dirty="0" err="1">
                <a:solidFill>
                  <a:schemeClr val="bg2"/>
                </a:solidFill>
                <a:latin typeface="Consolas"/>
                <a:cs typeface="Consolas"/>
              </a:rPr>
              <a:t>group.count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a:t>
            </a:r>
          </a:p>
          <a:p>
            <a:r>
              <a:rPr lang="en-US" dirty="0">
                <a:solidFill>
                  <a:schemeClr val="bg2"/>
                </a:solidFill>
                <a:latin typeface="Consolas"/>
                <a:cs typeface="Consolas"/>
              </a:rPr>
              <a:t>    {</a:t>
            </a:r>
            <a:br>
              <a:rPr lang="en-US" dirty="0">
                <a:solidFill>
                  <a:schemeClr val="bg2"/>
                </a:solidFill>
                <a:latin typeface="Consolas"/>
                <a:cs typeface="Consolas"/>
              </a:rPr>
            </a:br>
            <a:r>
              <a:rPr lang="en-US" dirty="0">
                <a:solidFill>
                  <a:schemeClr val="bg2"/>
                </a:solidFill>
                <a:latin typeface="Consolas"/>
                <a:cs typeface="Consolas"/>
              </a:rPr>
              <a:t>        </a:t>
            </a:r>
            <a:r>
              <a:rPr lang="en-US" dirty="0" err="1">
                <a:solidFill>
                  <a:schemeClr val="bg2"/>
                </a:solidFill>
                <a:latin typeface="Consolas"/>
                <a:cs typeface="Consolas"/>
              </a:rPr>
              <a:t>const</a:t>
            </a:r>
            <a:r>
              <a:rPr lang="en-US" dirty="0">
                <a:solidFill>
                  <a:schemeClr val="bg2"/>
                </a:solidFill>
                <a:latin typeface="Consolas"/>
                <a:cs typeface="Consolas"/>
              </a:rPr>
              <a:t> </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iAnimConfig</a:t>
            </a:r>
            <a:r>
              <a:rPr lang="en-US" dirty="0">
                <a:solidFill>
                  <a:schemeClr val="bg2"/>
                </a:solidFill>
                <a:latin typeface="Consolas"/>
                <a:cs typeface="Consolas"/>
              </a:rPr>
              <a:t> = </a:t>
            </a:r>
            <a:r>
              <a:rPr lang="en-US" dirty="0" err="1">
                <a:solidFill>
                  <a:schemeClr val="bg2"/>
                </a:solidFill>
                <a:latin typeface="Consolas"/>
                <a:cs typeface="Consolas"/>
              </a:rPr>
              <a:t>part.m_aAnimConfigIndex</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AnimateRotation</a:t>
            </a:r>
            <a:r>
              <a:rPr lang="en-US" dirty="0">
                <a:solidFill>
                  <a:schemeClr val="bg2"/>
                </a:solidFill>
                <a:latin typeface="Consolas"/>
                <a:cs typeface="Consolas"/>
              </a:rPr>
              <a:t>(</a:t>
            </a:r>
            <a:r>
              <a:rPr lang="en-US" dirty="0" err="1">
                <a:solidFill>
                  <a:schemeClr val="bg2"/>
                </a:solidFill>
                <a:latin typeface="Consolas"/>
                <a:cs typeface="Consolas"/>
              </a:rPr>
              <a:t>part.m_aRot</a:t>
            </a:r>
            <a:r>
              <a:rPr lang="en-US" dirty="0">
                <a:solidFill>
                  <a:schemeClr val="bg2"/>
                </a:solidFill>
                <a:latin typeface="Consolas"/>
                <a:cs typeface="Consolas"/>
              </a:rPr>
              <a:t>[</a:t>
            </a:r>
            <a:r>
              <a:rPr lang="en-US" dirty="0" err="1">
                <a:solidFill>
                  <a:schemeClr val="bg2"/>
                </a:solidFill>
                <a:latin typeface="Consolas"/>
                <a:cs typeface="Consolas"/>
              </a:rPr>
              <a:t>i</a:t>
            </a:r>
            <a:r>
              <a:rPr lang="en-US" dirty="0">
                <a:solidFill>
                  <a:schemeClr val="bg2"/>
                </a:solidFill>
                <a:latin typeface="Consolas"/>
                <a:cs typeface="Consolas"/>
              </a:rPr>
              <a:t>], </a:t>
            </a:r>
            <a:r>
              <a:rPr lang="en-US" dirty="0" err="1">
                <a:solidFill>
                  <a:schemeClr val="bg2"/>
                </a:solidFill>
                <a:latin typeface="Consolas"/>
                <a:cs typeface="Consolas"/>
              </a:rPr>
              <a:t>iAnimConfig</a:t>
            </a:r>
            <a:r>
              <a:rPr lang="en-US" dirty="0">
                <a:solidFill>
                  <a:schemeClr val="bg2"/>
                </a:solidFill>
                <a:latin typeface="Consolas"/>
                <a:cs typeface="Consolas"/>
              </a:rPr>
              <a:t>, </a:t>
            </a:r>
            <a:r>
              <a:rPr lang="en-US" dirty="0" err="1">
                <a:solidFill>
                  <a:schemeClr val="bg2"/>
                </a:solidFill>
                <a:latin typeface="Consolas"/>
                <a:cs typeface="Consolas"/>
              </a:rPr>
              <a:t>dt</a:t>
            </a:r>
            <a:r>
              <a:rPr lang="en-US" dirty="0">
                <a:solidFill>
                  <a:schemeClr val="bg2"/>
                </a:solidFill>
                <a:latin typeface="Consolas"/>
                <a:cs typeface="Consolas"/>
              </a:rPr>
              <a:t>);</a:t>
            </a:r>
          </a:p>
          <a:p>
            <a:r>
              <a:rPr lang="en-US" dirty="0">
                <a:solidFill>
                  <a:schemeClr val="bg2"/>
                </a:solidFill>
                <a:latin typeface="Consolas"/>
                <a:cs typeface="Consolas"/>
              </a:rPr>
              <a:t>    }</a:t>
            </a:r>
          </a:p>
          <a:p>
            <a:r>
              <a:rPr lang="en-US" dirty="0">
                <a:solidFill>
                  <a:schemeClr val="bg2"/>
                </a:solidFill>
                <a:latin typeface="Consolas"/>
                <a:cs typeface="Consolas"/>
              </a:rPr>
              <a:t>    // ...</a:t>
            </a:r>
          </a:p>
          <a:p>
            <a:r>
              <a:rPr lang="en-US" dirty="0">
                <a:solidFill>
                  <a:schemeClr val="bg2"/>
                </a:solidFill>
                <a:latin typeface="Consolas"/>
                <a:cs typeface="Consolas"/>
              </a:rPr>
              <a:t>}</a:t>
            </a:r>
          </a:p>
        </p:txBody>
      </p:sp>
      <p:sp>
        <p:nvSpPr>
          <p:cNvPr id="2" name="Title 1">
            <a:extLst>
              <a:ext uri="{FF2B5EF4-FFF2-40B4-BE49-F238E27FC236}">
                <a16:creationId xmlns="" xmlns:a16="http://schemas.microsoft.com/office/drawing/2014/main" id="{27141599-E997-4D7D-910F-36C642D942B4}"/>
              </a:ext>
            </a:extLst>
          </p:cNvPr>
          <p:cNvSpPr>
            <a:spLocks noGrp="1"/>
          </p:cNvSpPr>
          <p:nvPr>
            <p:ph type="title"/>
          </p:nvPr>
        </p:nvSpPr>
        <p:spPr/>
        <p:txBody>
          <a:bodyPr/>
          <a:lstStyle/>
          <a:p>
            <a:r>
              <a:rPr lang="en-US" dirty="0"/>
              <a:t>Memory Cache Hierarchies</a:t>
            </a:r>
          </a:p>
        </p:txBody>
      </p:sp>
      <p:grpSp>
        <p:nvGrpSpPr>
          <p:cNvPr id="5" name="Group 4">
            <a:extLst>
              <a:ext uri="{FF2B5EF4-FFF2-40B4-BE49-F238E27FC236}">
                <a16:creationId xmlns="" xmlns:a16="http://schemas.microsoft.com/office/drawing/2014/main" id="{6722332A-3C81-4B20-AAC2-E21178BD585A}"/>
              </a:ext>
            </a:extLst>
          </p:cNvPr>
          <p:cNvGrpSpPr/>
          <p:nvPr/>
        </p:nvGrpSpPr>
        <p:grpSpPr>
          <a:xfrm>
            <a:off x="6127293" y="2115507"/>
            <a:ext cx="2965878" cy="1694951"/>
            <a:chOff x="6127293" y="2115507"/>
            <a:chExt cx="2965878" cy="1694951"/>
          </a:xfrm>
        </p:grpSpPr>
        <p:sp>
          <p:nvSpPr>
            <p:cNvPr id="3" name="TextBox 2">
              <a:extLst>
                <a:ext uri="{FF2B5EF4-FFF2-40B4-BE49-F238E27FC236}">
                  <a16:creationId xmlns="" xmlns:a16="http://schemas.microsoft.com/office/drawing/2014/main" id="{9C6BBC46-1B14-445E-BBF3-0344632F1DC1}"/>
                </a:ext>
              </a:extLst>
            </p:cNvPr>
            <p:cNvSpPr txBox="1"/>
            <p:nvPr/>
          </p:nvSpPr>
          <p:spPr>
            <a:xfrm rot="1816857">
              <a:off x="6127293" y="2115507"/>
              <a:ext cx="2965878" cy="1004107"/>
            </a:xfrm>
            <a:prstGeom prst="rect">
              <a:avLst/>
            </a:prstGeom>
            <a:noFill/>
          </p:spPr>
          <p:txBody>
            <a:bodyPr wrap="square" rtlCol="0">
              <a:noAutofit/>
            </a:bodyPr>
            <a:lstStyle/>
            <a:p>
              <a:pPr algn="ctr"/>
              <a:r>
                <a:rPr lang="en-US" sz="2000" dirty="0">
                  <a:solidFill>
                    <a:schemeClr val="bg2"/>
                  </a:solidFill>
                </a:rPr>
                <a:t>What about D$ issues with </a:t>
              </a:r>
              <a:r>
                <a:rPr lang="en-US" sz="2000" dirty="0" err="1">
                  <a:solidFill>
                    <a:schemeClr val="bg2"/>
                  </a:solidFill>
                </a:rPr>
                <a:t>anim</a:t>
              </a:r>
              <a:r>
                <a:rPr lang="en-US" sz="2000" dirty="0">
                  <a:solidFill>
                    <a:schemeClr val="bg2"/>
                  </a:solidFill>
                </a:rPr>
                <a:t> config indices?</a:t>
              </a:r>
            </a:p>
          </p:txBody>
        </p:sp>
        <p:sp>
          <p:nvSpPr>
            <p:cNvPr id="4" name="Arrow: Right 3">
              <a:extLst>
                <a:ext uri="{FF2B5EF4-FFF2-40B4-BE49-F238E27FC236}">
                  <a16:creationId xmlns="" xmlns:a16="http://schemas.microsoft.com/office/drawing/2014/main" id="{898A51ED-0FD2-40E1-B62D-B8B04500E68C}"/>
                </a:ext>
              </a:extLst>
            </p:cNvPr>
            <p:cNvSpPr/>
            <p:nvPr/>
          </p:nvSpPr>
          <p:spPr>
            <a:xfrm rot="7264010">
              <a:off x="5870393" y="2959633"/>
              <a:ext cx="1379479" cy="322172"/>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grpSp>
      <p:sp>
        <p:nvSpPr>
          <p:cNvPr id="6" name="Footer Placeholder 5">
            <a:extLst>
              <a:ext uri="{FF2B5EF4-FFF2-40B4-BE49-F238E27FC236}">
                <a16:creationId xmlns="" xmlns:a16="http://schemas.microsoft.com/office/drawing/2014/main" id="{EEF55383-B829-4323-8616-850B7A15402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862121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Cache Hierarchies</a:t>
            </a:r>
          </a:p>
        </p:txBody>
      </p:sp>
      <p:sp>
        <p:nvSpPr>
          <p:cNvPr id="3" name="Content Placeholder 2"/>
          <p:cNvSpPr>
            <a:spLocks noGrp="1"/>
          </p:cNvSpPr>
          <p:nvPr>
            <p:ph idx="1"/>
          </p:nvPr>
        </p:nvSpPr>
        <p:spPr/>
        <p:txBody>
          <a:bodyPr>
            <a:normAutofit/>
          </a:bodyPr>
          <a:lstStyle/>
          <a:p>
            <a:pPr marL="0" indent="0">
              <a:buNone/>
            </a:pPr>
            <a:r>
              <a:rPr lang="en-US" dirty="0"/>
              <a:t>So why do we care about caches? (continued)</a:t>
            </a:r>
          </a:p>
          <a:p>
            <a:r>
              <a:rPr lang="en-US" dirty="0"/>
              <a:t>Understanding caches is crucial for </a:t>
            </a:r>
            <a:r>
              <a:rPr lang="en-US" b="1" dirty="0"/>
              <a:t>concurrency</a:t>
            </a:r>
          </a:p>
          <a:p>
            <a:pPr lvl="1"/>
            <a:r>
              <a:rPr lang="en-US" dirty="0"/>
              <a:t>Data intended to be “local” to a core/thread should be on its own cache line</a:t>
            </a:r>
          </a:p>
          <a:p>
            <a:pPr lvl="1"/>
            <a:r>
              <a:rPr lang="en-US" dirty="0"/>
              <a:t>Atomic instructions like compare-and-swap (CAS) operate on cache lines</a:t>
            </a:r>
          </a:p>
          <a:p>
            <a:pPr lvl="1"/>
            <a:r>
              <a:rPr lang="en-US" dirty="0"/>
              <a:t>Multiple cores share cache lines via MESI protocol</a:t>
            </a:r>
          </a:p>
          <a:p>
            <a:pPr lvl="2"/>
            <a:r>
              <a:rPr lang="en-US" dirty="0"/>
              <a:t>Memory barriers/fences</a:t>
            </a:r>
          </a:p>
          <a:p>
            <a:r>
              <a:rPr lang="en-US" b="1" dirty="0"/>
              <a:t>More on this topic later…</a:t>
            </a:r>
          </a:p>
          <a:p>
            <a:pPr lvl="1"/>
            <a:endParaRPr lang="en-US" dirty="0"/>
          </a:p>
        </p:txBody>
      </p:sp>
      <p:sp>
        <p:nvSpPr>
          <p:cNvPr id="4" name="Footer Placeholder 3">
            <a:extLst>
              <a:ext uri="{FF2B5EF4-FFF2-40B4-BE49-F238E27FC236}">
                <a16:creationId xmlns="" xmlns:a16="http://schemas.microsoft.com/office/drawing/2014/main" id="{B1A7575E-3603-4D22-BA2A-78E78863C14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00320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 Threads</a:t>
            </a:r>
            <a:br>
              <a:rPr lang="en-US" dirty="0"/>
            </a:br>
            <a:r>
              <a:rPr lang="en-US" dirty="0"/>
              <a:t>and the Kernel</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914CFBCB-112C-420E-A81E-1D62FE27B87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559181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Kernel</a:t>
            </a:r>
          </a:p>
        </p:txBody>
      </p:sp>
      <p:sp>
        <p:nvSpPr>
          <p:cNvPr id="3" name="Content Placeholder 2"/>
          <p:cNvSpPr>
            <a:spLocks noGrp="1"/>
          </p:cNvSpPr>
          <p:nvPr>
            <p:ph idx="1"/>
          </p:nvPr>
        </p:nvSpPr>
        <p:spPr/>
        <p:txBody>
          <a:bodyPr>
            <a:normAutofit fontScale="92500" lnSpcReduction="10000"/>
          </a:bodyPr>
          <a:lstStyle/>
          <a:p>
            <a:r>
              <a:rPr lang="en-US" dirty="0"/>
              <a:t>The </a:t>
            </a:r>
            <a:r>
              <a:rPr lang="en-US" b="1" dirty="0"/>
              <a:t>kernel</a:t>
            </a:r>
            <a:r>
              <a:rPr lang="en-US" dirty="0"/>
              <a:t> is the core of the OS</a:t>
            </a:r>
          </a:p>
          <a:p>
            <a:r>
              <a:rPr lang="en-US" dirty="0"/>
              <a:t>Provides all of the low-level features of the OS</a:t>
            </a:r>
          </a:p>
          <a:p>
            <a:pPr lvl="1"/>
            <a:r>
              <a:rPr lang="en-US" b="1" dirty="0"/>
              <a:t>Processes</a:t>
            </a:r>
            <a:r>
              <a:rPr lang="en-US" dirty="0"/>
              <a:t> and </a:t>
            </a:r>
            <a:r>
              <a:rPr lang="en-US" b="1" dirty="0"/>
              <a:t>threads</a:t>
            </a:r>
          </a:p>
          <a:p>
            <a:pPr lvl="1"/>
            <a:r>
              <a:rPr lang="en-US" b="1" dirty="0"/>
              <a:t>File</a:t>
            </a:r>
            <a:r>
              <a:rPr lang="en-US" dirty="0"/>
              <a:t> and </a:t>
            </a:r>
            <a:r>
              <a:rPr lang="en-US" b="1" dirty="0"/>
              <a:t>network I/O</a:t>
            </a:r>
          </a:p>
          <a:p>
            <a:pPr lvl="1"/>
            <a:r>
              <a:rPr lang="en-US" b="1" dirty="0"/>
              <a:t>Virtual memory </a:t>
            </a:r>
            <a:r>
              <a:rPr lang="en-US" dirty="0"/>
              <a:t>mapping and swap file management</a:t>
            </a:r>
          </a:p>
          <a:p>
            <a:pPr lvl="1"/>
            <a:r>
              <a:rPr lang="en-US" b="1" dirty="0"/>
              <a:t>Scheduling</a:t>
            </a:r>
            <a:r>
              <a:rPr lang="en-US" dirty="0"/>
              <a:t> threads to run on available CPU cores (</a:t>
            </a:r>
            <a:r>
              <a:rPr lang="en-US" b="1" dirty="0"/>
              <a:t>preemptive</a:t>
            </a:r>
            <a:r>
              <a:rPr lang="en-US" dirty="0"/>
              <a:t> multithreading)</a:t>
            </a:r>
          </a:p>
          <a:p>
            <a:pPr lvl="1"/>
            <a:r>
              <a:rPr lang="en-US" dirty="0"/>
              <a:t>Handles most </a:t>
            </a:r>
            <a:r>
              <a:rPr lang="en-US" b="1" dirty="0"/>
              <a:t>interrupts</a:t>
            </a:r>
          </a:p>
          <a:p>
            <a:pPr lvl="1"/>
            <a:r>
              <a:rPr lang="en-US" dirty="0"/>
              <a:t>Interfaces to hardware </a:t>
            </a:r>
            <a:r>
              <a:rPr lang="en-US" b="1" dirty="0"/>
              <a:t>drivers</a:t>
            </a:r>
          </a:p>
          <a:p>
            <a:r>
              <a:rPr lang="en-US" dirty="0"/>
              <a:t>Higher-level OS functionality provided by </a:t>
            </a:r>
            <a:r>
              <a:rPr lang="en-US" b="1" dirty="0"/>
              <a:t>services</a:t>
            </a:r>
          </a:p>
          <a:p>
            <a:pPr lvl="1"/>
            <a:r>
              <a:rPr lang="en-US" dirty="0"/>
              <a:t>Themselves processes, many of which run in user mode</a:t>
            </a:r>
          </a:p>
        </p:txBody>
      </p:sp>
      <p:sp>
        <p:nvSpPr>
          <p:cNvPr id="4" name="Footer Placeholder 3">
            <a:extLst>
              <a:ext uri="{FF2B5EF4-FFF2-40B4-BE49-F238E27FC236}">
                <a16:creationId xmlns="" xmlns:a16="http://schemas.microsoft.com/office/drawing/2014/main" id="{C1C626E2-48DD-4CB0-8E1F-EE794C1529E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59931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Kernel</a:t>
            </a:r>
          </a:p>
        </p:txBody>
      </p:sp>
      <p:sp>
        <p:nvSpPr>
          <p:cNvPr id="3" name="Content Placeholder 2"/>
          <p:cNvSpPr>
            <a:spLocks noGrp="1"/>
          </p:cNvSpPr>
          <p:nvPr>
            <p:ph idx="1"/>
          </p:nvPr>
        </p:nvSpPr>
        <p:spPr/>
        <p:txBody>
          <a:bodyPr>
            <a:normAutofit fontScale="92500" lnSpcReduction="10000"/>
          </a:bodyPr>
          <a:lstStyle/>
          <a:p>
            <a:r>
              <a:rPr lang="en-US" dirty="0"/>
              <a:t>The kernel…</a:t>
            </a:r>
          </a:p>
          <a:p>
            <a:pPr lvl="1"/>
            <a:r>
              <a:rPr lang="en-US" dirty="0"/>
              <a:t>Runs in </a:t>
            </a:r>
            <a:r>
              <a:rPr lang="en-US" b="1" dirty="0"/>
              <a:t>ring 0</a:t>
            </a:r>
            <a:r>
              <a:rPr lang="en-US" dirty="0"/>
              <a:t> (</a:t>
            </a:r>
            <a:r>
              <a:rPr lang="en-US" b="1" dirty="0"/>
              <a:t>privileged</a:t>
            </a:r>
            <a:r>
              <a:rPr lang="en-US" dirty="0"/>
              <a:t> mode) on the CPU</a:t>
            </a:r>
          </a:p>
          <a:p>
            <a:pPr lvl="1"/>
            <a:r>
              <a:rPr lang="en-US" dirty="0"/>
              <a:t>Works directly in terms of </a:t>
            </a:r>
            <a:r>
              <a:rPr lang="en-US" b="1" dirty="0"/>
              <a:t>physical memory addresses</a:t>
            </a:r>
          </a:p>
          <a:p>
            <a:pPr lvl="1"/>
            <a:r>
              <a:rPr lang="en-US" dirty="0"/>
              <a:t>Large block of addresses are </a:t>
            </a:r>
            <a:r>
              <a:rPr lang="en-US" b="1" dirty="0"/>
              <a:t>reserved</a:t>
            </a:r>
            <a:r>
              <a:rPr lang="en-US" dirty="0"/>
              <a:t> for use by the kernel, called </a:t>
            </a:r>
            <a:r>
              <a:rPr lang="en-US" b="1" dirty="0"/>
              <a:t>kernel space</a:t>
            </a:r>
          </a:p>
          <a:p>
            <a:pPr lvl="2"/>
            <a:r>
              <a:rPr lang="en-US" dirty="0"/>
              <a:t>e.g., under 32-bit Windows and Linux: upper </a:t>
            </a:r>
            <a:r>
              <a:rPr lang="en-US" b="1" dirty="0"/>
              <a:t>1</a:t>
            </a:r>
            <a:r>
              <a:rPr lang="en-US" dirty="0"/>
              <a:t> or </a:t>
            </a:r>
            <a:r>
              <a:rPr lang="en-US" b="1" dirty="0"/>
              <a:t>2 </a:t>
            </a:r>
            <a:r>
              <a:rPr lang="en-US" b="1" dirty="0" err="1"/>
              <a:t>GiB</a:t>
            </a:r>
            <a:endParaRPr lang="en-US" b="1" dirty="0"/>
          </a:p>
          <a:p>
            <a:pPr lvl="1"/>
            <a:r>
              <a:rPr lang="en-US" dirty="0"/>
              <a:t>Handles </a:t>
            </a:r>
            <a:r>
              <a:rPr lang="en-US" b="1" dirty="0"/>
              <a:t>interrupts </a:t>
            </a:r>
            <a:r>
              <a:rPr lang="en-US" dirty="0"/>
              <a:t>via interrupt service routines (ISRs)</a:t>
            </a:r>
          </a:p>
          <a:p>
            <a:pPr lvl="2"/>
            <a:r>
              <a:rPr lang="en-US" dirty="0"/>
              <a:t>Hardware and software interrupts</a:t>
            </a:r>
          </a:p>
          <a:p>
            <a:pPr lvl="1"/>
            <a:r>
              <a:rPr lang="en-US" dirty="0"/>
              <a:t>User-space programs request privileged services by making </a:t>
            </a:r>
            <a:r>
              <a:rPr lang="en-US" b="1" dirty="0"/>
              <a:t>system calls</a:t>
            </a:r>
            <a:r>
              <a:rPr lang="en-US" dirty="0"/>
              <a:t> (aka </a:t>
            </a:r>
            <a:r>
              <a:rPr lang="en-US" b="1" dirty="0"/>
              <a:t>kernel calls</a:t>
            </a:r>
            <a:r>
              <a:rPr lang="en-US" dirty="0"/>
              <a:t>)</a:t>
            </a:r>
          </a:p>
          <a:p>
            <a:pPr lvl="2"/>
            <a:r>
              <a:rPr lang="en-US" dirty="0"/>
              <a:t>Set up arguments, then trigger a </a:t>
            </a:r>
            <a:r>
              <a:rPr lang="en-US" b="1" dirty="0"/>
              <a:t>software interrupt</a:t>
            </a:r>
          </a:p>
          <a:p>
            <a:pPr lvl="2"/>
            <a:r>
              <a:rPr lang="en-US" dirty="0"/>
              <a:t>Causes </a:t>
            </a:r>
            <a:r>
              <a:rPr lang="en-US" b="1" dirty="0"/>
              <a:t>context switch </a:t>
            </a:r>
            <a:r>
              <a:rPr lang="en-US" dirty="0"/>
              <a:t>into kernel—</a:t>
            </a:r>
            <a:r>
              <a:rPr lang="en-US" b="1" dirty="0"/>
              <a:t>expensive</a:t>
            </a:r>
            <a:r>
              <a:rPr lang="en-US" dirty="0"/>
              <a:t>! (1000 cycles)</a:t>
            </a:r>
          </a:p>
        </p:txBody>
      </p:sp>
      <p:sp>
        <p:nvSpPr>
          <p:cNvPr id="4" name="Footer Placeholder 3">
            <a:extLst>
              <a:ext uri="{FF2B5EF4-FFF2-40B4-BE49-F238E27FC236}">
                <a16:creationId xmlns="" xmlns:a16="http://schemas.microsoft.com/office/drawing/2014/main" id="{49E094C9-C223-44A1-A0A1-BF705D4498A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748814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a:t>
            </a:r>
          </a:p>
        </p:txBody>
      </p:sp>
      <p:sp>
        <p:nvSpPr>
          <p:cNvPr id="3" name="Content Placeholder 2"/>
          <p:cNvSpPr>
            <a:spLocks noGrp="1"/>
          </p:cNvSpPr>
          <p:nvPr>
            <p:ph idx="1"/>
          </p:nvPr>
        </p:nvSpPr>
        <p:spPr/>
        <p:txBody>
          <a:bodyPr>
            <a:normAutofit/>
          </a:bodyPr>
          <a:lstStyle/>
          <a:p>
            <a:r>
              <a:rPr lang="en-US" dirty="0"/>
              <a:t>A process is a </a:t>
            </a:r>
            <a:r>
              <a:rPr lang="en-US" b="1" dirty="0"/>
              <a:t>running instance </a:t>
            </a:r>
            <a:r>
              <a:rPr lang="en-US" dirty="0"/>
              <a:t>of an </a:t>
            </a:r>
            <a:r>
              <a:rPr lang="en-US" b="1" dirty="0"/>
              <a:t>executable file </a:t>
            </a:r>
            <a:r>
              <a:rPr lang="en-US" dirty="0"/>
              <a:t>(.exe on Windows, .elf under Linux/</a:t>
            </a:r>
            <a:r>
              <a:rPr lang="en-US" dirty="0" err="1"/>
              <a:t>MacOS</a:t>
            </a:r>
            <a:r>
              <a:rPr lang="en-US" dirty="0"/>
              <a:t>)</a:t>
            </a:r>
          </a:p>
          <a:p>
            <a:r>
              <a:rPr lang="en-US" dirty="0"/>
              <a:t>Executable file contains:</a:t>
            </a:r>
          </a:p>
          <a:p>
            <a:pPr lvl="1"/>
            <a:r>
              <a:rPr lang="en-US" b="1" dirty="0"/>
              <a:t>Text</a:t>
            </a:r>
            <a:r>
              <a:rPr lang="en-US" dirty="0"/>
              <a:t> segment: </a:t>
            </a:r>
            <a:r>
              <a:rPr lang="en-US" dirty="0" err="1"/>
              <a:t>Relocatable</a:t>
            </a:r>
            <a:r>
              <a:rPr lang="en-US" dirty="0"/>
              <a:t> machine code</a:t>
            </a:r>
          </a:p>
          <a:p>
            <a:pPr lvl="1"/>
            <a:r>
              <a:rPr lang="en-US" b="1" dirty="0"/>
              <a:t>Data</a:t>
            </a:r>
            <a:r>
              <a:rPr lang="en-US" dirty="0"/>
              <a:t> segment: Initialized global and static variables</a:t>
            </a:r>
          </a:p>
          <a:p>
            <a:pPr lvl="1"/>
            <a:r>
              <a:rPr lang="en-US" b="1" dirty="0"/>
              <a:t>BSS</a:t>
            </a:r>
            <a:r>
              <a:rPr lang="en-US" dirty="0"/>
              <a:t> segment: Uninitialized </a:t>
            </a:r>
            <a:r>
              <a:rPr lang="en-US" dirty="0" err="1"/>
              <a:t>globals</a:t>
            </a:r>
            <a:r>
              <a:rPr lang="en-US" dirty="0"/>
              <a:t> and statics</a:t>
            </a:r>
          </a:p>
        </p:txBody>
      </p:sp>
      <p:sp>
        <p:nvSpPr>
          <p:cNvPr id="4" name="Footer Placeholder 3">
            <a:extLst>
              <a:ext uri="{FF2B5EF4-FFF2-40B4-BE49-F238E27FC236}">
                <a16:creationId xmlns="" xmlns:a16="http://schemas.microsoft.com/office/drawing/2014/main" id="{92072786-C683-4F2D-B9BC-6786A5B083C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63701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a:t>
            </a:r>
          </a:p>
        </p:txBody>
      </p:sp>
      <p:sp>
        <p:nvSpPr>
          <p:cNvPr id="3" name="Content Placeholder 2"/>
          <p:cNvSpPr>
            <a:spLocks noGrp="1"/>
          </p:cNvSpPr>
          <p:nvPr>
            <p:ph idx="1"/>
          </p:nvPr>
        </p:nvSpPr>
        <p:spPr/>
        <p:txBody>
          <a:bodyPr>
            <a:normAutofit/>
          </a:bodyPr>
          <a:lstStyle/>
          <a:p>
            <a:r>
              <a:rPr lang="en-US" dirty="0"/>
              <a:t>A process consists of:</a:t>
            </a:r>
          </a:p>
          <a:p>
            <a:pPr lvl="1"/>
            <a:r>
              <a:rPr lang="en-US" dirty="0"/>
              <a:t>Process id (PID)</a:t>
            </a:r>
          </a:p>
          <a:p>
            <a:pPr lvl="1"/>
            <a:r>
              <a:rPr lang="en-US" dirty="0"/>
              <a:t>Permissions (which user/group owns it, etc.)</a:t>
            </a:r>
          </a:p>
          <a:p>
            <a:pPr lvl="1"/>
            <a:r>
              <a:rPr lang="en-US" dirty="0"/>
              <a:t>Reference to </a:t>
            </a:r>
            <a:r>
              <a:rPr lang="en-US" b="1" dirty="0"/>
              <a:t>parent</a:t>
            </a:r>
            <a:r>
              <a:rPr lang="en-US" dirty="0"/>
              <a:t> process</a:t>
            </a:r>
          </a:p>
          <a:p>
            <a:pPr lvl="1"/>
            <a:r>
              <a:rPr lang="en-US" dirty="0"/>
              <a:t>Environment variables</a:t>
            </a:r>
          </a:p>
          <a:p>
            <a:pPr lvl="1"/>
            <a:r>
              <a:rPr lang="en-US" dirty="0"/>
              <a:t>Open file descriptors</a:t>
            </a:r>
          </a:p>
          <a:p>
            <a:pPr lvl="1"/>
            <a:r>
              <a:rPr lang="en-US" dirty="0"/>
              <a:t>Current working directory</a:t>
            </a:r>
          </a:p>
          <a:p>
            <a:pPr lvl="1"/>
            <a:r>
              <a:rPr lang="en-US" dirty="0"/>
              <a:t>Resources of managing inter-process synchronization and communication (pipes, semaphores, etc.)</a:t>
            </a:r>
          </a:p>
        </p:txBody>
      </p:sp>
      <p:sp>
        <p:nvSpPr>
          <p:cNvPr id="4" name="Footer Placeholder 3">
            <a:extLst>
              <a:ext uri="{FF2B5EF4-FFF2-40B4-BE49-F238E27FC236}">
                <a16:creationId xmlns="" xmlns:a16="http://schemas.microsoft.com/office/drawing/2014/main" id="{0FC97C30-AC26-4A03-8ED7-E57C24BAAA2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376783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a:t>
            </a:r>
          </a:p>
        </p:txBody>
      </p:sp>
      <p:sp>
        <p:nvSpPr>
          <p:cNvPr id="3" name="Content Placeholder 2"/>
          <p:cNvSpPr>
            <a:spLocks noGrp="1"/>
          </p:cNvSpPr>
          <p:nvPr>
            <p:ph idx="1"/>
          </p:nvPr>
        </p:nvSpPr>
        <p:spPr/>
        <p:txBody>
          <a:bodyPr>
            <a:normAutofit/>
          </a:bodyPr>
          <a:lstStyle/>
          <a:p>
            <a:r>
              <a:rPr lang="en-US" dirty="0"/>
              <a:t>A process consists of:</a:t>
            </a:r>
          </a:p>
          <a:p>
            <a:pPr lvl="1"/>
            <a:r>
              <a:rPr lang="en-US" dirty="0"/>
              <a:t>A </a:t>
            </a:r>
            <a:r>
              <a:rPr lang="en-US" b="1" dirty="0"/>
              <a:t>virtual memory space</a:t>
            </a:r>
            <a:r>
              <a:rPr lang="en-US" dirty="0"/>
              <a:t> containing:</a:t>
            </a:r>
            <a:endParaRPr lang="en-US" b="1" dirty="0"/>
          </a:p>
          <a:p>
            <a:pPr lvl="2"/>
            <a:r>
              <a:rPr lang="en-US" dirty="0"/>
              <a:t>Executable file </a:t>
            </a:r>
            <a:r>
              <a:rPr lang="en-US" b="1" dirty="0"/>
              <a:t>image</a:t>
            </a:r>
            <a:r>
              <a:rPr lang="en-US" dirty="0"/>
              <a:t> (text, data, BSS)</a:t>
            </a:r>
          </a:p>
          <a:p>
            <a:pPr lvl="2"/>
            <a:r>
              <a:rPr lang="en-US" dirty="0"/>
              <a:t>One or more </a:t>
            </a:r>
            <a:r>
              <a:rPr lang="en-US" b="1" dirty="0"/>
              <a:t>execution contexts </a:t>
            </a:r>
            <a:r>
              <a:rPr lang="en-US" dirty="0"/>
              <a:t>(</a:t>
            </a:r>
            <a:r>
              <a:rPr lang="en-US" b="1" dirty="0"/>
              <a:t>threads</a:t>
            </a:r>
            <a:r>
              <a:rPr lang="en-US" dirty="0"/>
              <a:t>), i.e. </a:t>
            </a:r>
            <a:r>
              <a:rPr lang="en-US" b="1" dirty="0"/>
              <a:t>call stacks</a:t>
            </a:r>
          </a:p>
          <a:p>
            <a:pPr lvl="2"/>
            <a:r>
              <a:rPr lang="en-US" b="1" dirty="0"/>
              <a:t>Heap</a:t>
            </a:r>
            <a:r>
              <a:rPr lang="en-US" dirty="0"/>
              <a:t> for dynamic allocation</a:t>
            </a:r>
          </a:p>
          <a:p>
            <a:pPr lvl="1"/>
            <a:r>
              <a:rPr lang="en-US" dirty="0"/>
              <a:t>One </a:t>
            </a:r>
            <a:r>
              <a:rPr lang="en-US" b="1" dirty="0"/>
              <a:t>thread</a:t>
            </a:r>
            <a:r>
              <a:rPr lang="en-US" dirty="0"/>
              <a:t> by default, but can spawn multiple threads</a:t>
            </a:r>
            <a:endParaRPr lang="en-US" b="1" dirty="0"/>
          </a:p>
        </p:txBody>
      </p:sp>
      <p:sp>
        <p:nvSpPr>
          <p:cNvPr id="4" name="Footer Placeholder 3">
            <a:extLst>
              <a:ext uri="{FF2B5EF4-FFF2-40B4-BE49-F238E27FC236}">
                <a16:creationId xmlns="" xmlns:a16="http://schemas.microsoft.com/office/drawing/2014/main" id="{CDD6D2C2-270E-4C21-9EFB-EF292BBB87C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523689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Memory</a:t>
            </a:r>
          </a:p>
        </p:txBody>
      </p:sp>
      <p:sp>
        <p:nvSpPr>
          <p:cNvPr id="3" name="Content Placeholder 2"/>
          <p:cNvSpPr>
            <a:spLocks noGrp="1"/>
          </p:cNvSpPr>
          <p:nvPr>
            <p:ph idx="1"/>
          </p:nvPr>
        </p:nvSpPr>
        <p:spPr/>
        <p:txBody>
          <a:bodyPr>
            <a:normAutofit/>
          </a:bodyPr>
          <a:lstStyle/>
          <a:p>
            <a:r>
              <a:rPr lang="en-US" dirty="0"/>
              <a:t>Each process has its own private “view” of memory</a:t>
            </a:r>
          </a:p>
          <a:p>
            <a:pPr lvl="1"/>
            <a:r>
              <a:rPr lang="en-US" dirty="0"/>
              <a:t>User-space programs perform all memory accesses in terms of </a:t>
            </a:r>
            <a:r>
              <a:rPr lang="en-US" b="1" dirty="0"/>
              <a:t>virtual</a:t>
            </a:r>
            <a:r>
              <a:rPr lang="en-US" dirty="0"/>
              <a:t> </a:t>
            </a:r>
            <a:r>
              <a:rPr lang="en-US" b="1" dirty="0"/>
              <a:t>addresses</a:t>
            </a:r>
          </a:p>
          <a:p>
            <a:pPr lvl="1"/>
            <a:r>
              <a:rPr lang="en-US" dirty="0"/>
              <a:t>The CPU and kernel cooperate in order to </a:t>
            </a:r>
            <a:r>
              <a:rPr lang="en-US" b="1" dirty="0"/>
              <a:t>map</a:t>
            </a:r>
            <a:r>
              <a:rPr lang="en-US" dirty="0"/>
              <a:t> virtual addresses to </a:t>
            </a:r>
            <a:r>
              <a:rPr lang="en-US" b="1" dirty="0"/>
              <a:t>physical addresses </a:t>
            </a:r>
            <a:r>
              <a:rPr lang="en-US" dirty="0"/>
              <a:t>at runtime</a:t>
            </a:r>
          </a:p>
        </p:txBody>
      </p:sp>
      <p:sp>
        <p:nvSpPr>
          <p:cNvPr id="4" name="Footer Placeholder 3">
            <a:extLst>
              <a:ext uri="{FF2B5EF4-FFF2-40B4-BE49-F238E27FC236}">
                <a16:creationId xmlns="" xmlns:a16="http://schemas.microsoft.com/office/drawing/2014/main" id="{33ACFC2C-7877-44A2-8255-8FA63044BD5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63771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12" name="Rounded Rectangle 11"/>
          <p:cNvSpPr/>
          <p:nvPr/>
        </p:nvSpPr>
        <p:spPr>
          <a:xfrm>
            <a:off x="4033487" y="2403269"/>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13" name="Rounded Rectangle 12"/>
          <p:cNvSpPr/>
          <p:nvPr/>
        </p:nvSpPr>
        <p:spPr>
          <a:xfrm>
            <a:off x="2626660" y="4998617"/>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27" name="Rectangle 26"/>
          <p:cNvSpPr/>
          <p:nvPr/>
        </p:nvSpPr>
        <p:spPr>
          <a:xfrm>
            <a:off x="2386123" y="3806814"/>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 0</a:t>
            </a:r>
          </a:p>
        </p:txBody>
      </p:sp>
      <p:sp>
        <p:nvSpPr>
          <p:cNvPr id="26" name="Down Arrow 25"/>
          <p:cNvSpPr/>
          <p:nvPr/>
        </p:nvSpPr>
        <p:spPr>
          <a:xfrm rot="3087258">
            <a:off x="3515242" y="3200467"/>
            <a:ext cx="423344" cy="627532"/>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wn Arrow 27"/>
          <p:cNvSpPr/>
          <p:nvPr/>
        </p:nvSpPr>
        <p:spPr>
          <a:xfrm>
            <a:off x="2970121" y="4360776"/>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116316" y="3806814"/>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 1</a:t>
            </a:r>
          </a:p>
        </p:txBody>
      </p:sp>
      <p:sp>
        <p:nvSpPr>
          <p:cNvPr id="29" name="Down Arrow 28"/>
          <p:cNvSpPr/>
          <p:nvPr/>
        </p:nvSpPr>
        <p:spPr>
          <a:xfrm rot="18512742" flipH="1">
            <a:off x="5213185" y="3200467"/>
            <a:ext cx="423344" cy="627532"/>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rot="20224097">
            <a:off x="652321" y="2407181"/>
            <a:ext cx="2796855" cy="954107"/>
          </a:xfrm>
          <a:prstGeom prst="rect">
            <a:avLst/>
          </a:prstGeom>
          <a:noFill/>
        </p:spPr>
        <p:txBody>
          <a:bodyPr wrap="none" rtlCol="0">
            <a:spAutoFit/>
          </a:bodyPr>
          <a:lstStyle/>
          <a:p>
            <a:pPr algn="ctr"/>
            <a:r>
              <a:rPr lang="en-US" sz="2800" dirty="0">
                <a:solidFill>
                  <a:srgbClr val="333333"/>
                </a:solidFill>
              </a:rPr>
              <a:t>Multiple Readers</a:t>
            </a:r>
            <a:br>
              <a:rPr lang="en-US" sz="2800" dirty="0">
                <a:solidFill>
                  <a:srgbClr val="333333"/>
                </a:solidFill>
              </a:rPr>
            </a:br>
            <a:r>
              <a:rPr lang="en-US" sz="2800" dirty="0">
                <a:solidFill>
                  <a:srgbClr val="333333"/>
                </a:solidFill>
              </a:rPr>
              <a:t>= Concurrency</a:t>
            </a:r>
          </a:p>
        </p:txBody>
      </p:sp>
      <p:sp>
        <p:nvSpPr>
          <p:cNvPr id="17" name="Rounded Rectangle 12">
            <a:extLst>
              <a:ext uri="{FF2B5EF4-FFF2-40B4-BE49-F238E27FC236}">
                <a16:creationId xmlns="" xmlns:a16="http://schemas.microsoft.com/office/drawing/2014/main" id="{FAB9646C-8D10-46FF-A2C1-4A86B8004334}"/>
              </a:ext>
            </a:extLst>
          </p:cNvPr>
          <p:cNvSpPr/>
          <p:nvPr/>
        </p:nvSpPr>
        <p:spPr>
          <a:xfrm>
            <a:off x="5356853" y="4998616"/>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18" name="Down Arrow 27">
            <a:extLst>
              <a:ext uri="{FF2B5EF4-FFF2-40B4-BE49-F238E27FC236}">
                <a16:creationId xmlns="" xmlns:a16="http://schemas.microsoft.com/office/drawing/2014/main" id="{E3C0CD6A-3849-4597-98F7-31CEA0124149}"/>
              </a:ext>
            </a:extLst>
          </p:cNvPr>
          <p:cNvSpPr/>
          <p:nvPr/>
        </p:nvSpPr>
        <p:spPr>
          <a:xfrm>
            <a:off x="5683983" y="4360776"/>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 xmlns:a16="http://schemas.microsoft.com/office/drawing/2014/main" id="{504EB20A-B430-41A5-951E-FE7A1F2057C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94222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Memory</a:t>
            </a:r>
          </a:p>
        </p:txBody>
      </p:sp>
      <p:grpSp>
        <p:nvGrpSpPr>
          <p:cNvPr id="3" name="Group 2"/>
          <p:cNvGrpSpPr/>
          <p:nvPr/>
        </p:nvGrpSpPr>
        <p:grpSpPr>
          <a:xfrm>
            <a:off x="440343" y="1532076"/>
            <a:ext cx="8897609" cy="5234697"/>
            <a:chOff x="876409" y="1532076"/>
            <a:chExt cx="8897609" cy="5234697"/>
          </a:xfrm>
        </p:grpSpPr>
        <p:sp>
          <p:nvSpPr>
            <p:cNvPr id="19" name="Rectangle 18"/>
            <p:cNvSpPr/>
            <p:nvPr/>
          </p:nvSpPr>
          <p:spPr>
            <a:xfrm>
              <a:off x="3547592" y="650439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2" name="Rectangle 21"/>
            <p:cNvSpPr/>
            <p:nvPr/>
          </p:nvSpPr>
          <p:spPr>
            <a:xfrm>
              <a:off x="3547592" y="633920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3" name="Rectangle 22"/>
            <p:cNvSpPr/>
            <p:nvPr/>
          </p:nvSpPr>
          <p:spPr>
            <a:xfrm>
              <a:off x="3547592" y="617400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4" name="Rectangle 23"/>
            <p:cNvSpPr/>
            <p:nvPr/>
          </p:nvSpPr>
          <p:spPr>
            <a:xfrm>
              <a:off x="3547592" y="6008811"/>
              <a:ext cx="1854927" cy="165195"/>
            </a:xfrm>
            <a:prstGeom prst="rect">
              <a:avLst/>
            </a:prstGeom>
            <a:solidFill>
              <a:schemeClr val="bg2">
                <a:lumMod val="75000"/>
                <a:lumOff val="2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5" name="Rectangle 24"/>
            <p:cNvSpPr/>
            <p:nvPr/>
          </p:nvSpPr>
          <p:spPr>
            <a:xfrm>
              <a:off x="3547592" y="5843616"/>
              <a:ext cx="1854927" cy="165195"/>
            </a:xfrm>
            <a:prstGeom prst="rect">
              <a:avLst/>
            </a:prstGeom>
            <a:solidFill>
              <a:schemeClr val="bg2">
                <a:lumMod val="75000"/>
                <a:lumOff val="2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6" name="Rectangle 25"/>
            <p:cNvSpPr/>
            <p:nvPr/>
          </p:nvSpPr>
          <p:spPr>
            <a:xfrm>
              <a:off x="3547592" y="567842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7" name="Rectangle 26"/>
            <p:cNvSpPr/>
            <p:nvPr/>
          </p:nvSpPr>
          <p:spPr>
            <a:xfrm>
              <a:off x="3547592" y="5513226"/>
              <a:ext cx="1854927" cy="165195"/>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8" name="Rectangle 27"/>
            <p:cNvSpPr/>
            <p:nvPr/>
          </p:nvSpPr>
          <p:spPr>
            <a:xfrm>
              <a:off x="3547592" y="534803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29" name="Rectangle 28"/>
            <p:cNvSpPr/>
            <p:nvPr/>
          </p:nvSpPr>
          <p:spPr>
            <a:xfrm>
              <a:off x="3547592" y="518283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0" name="Rectangle 29"/>
            <p:cNvSpPr/>
            <p:nvPr/>
          </p:nvSpPr>
          <p:spPr>
            <a:xfrm>
              <a:off x="3547592" y="501764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1" name="Rectangle 30"/>
            <p:cNvSpPr/>
            <p:nvPr/>
          </p:nvSpPr>
          <p:spPr>
            <a:xfrm>
              <a:off x="3547592" y="485244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2" name="Rectangle 31"/>
            <p:cNvSpPr/>
            <p:nvPr/>
          </p:nvSpPr>
          <p:spPr>
            <a:xfrm>
              <a:off x="3547592" y="4687251"/>
              <a:ext cx="1854927" cy="165195"/>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3" name="Rectangle 32"/>
            <p:cNvSpPr/>
            <p:nvPr/>
          </p:nvSpPr>
          <p:spPr>
            <a:xfrm>
              <a:off x="3547592" y="452205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4" name="Rectangle 33"/>
            <p:cNvSpPr/>
            <p:nvPr/>
          </p:nvSpPr>
          <p:spPr>
            <a:xfrm>
              <a:off x="3547592" y="435686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5" name="Rectangle 34"/>
            <p:cNvSpPr/>
            <p:nvPr/>
          </p:nvSpPr>
          <p:spPr>
            <a:xfrm>
              <a:off x="3547592" y="419166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39" name="Rectangle 38"/>
            <p:cNvSpPr/>
            <p:nvPr/>
          </p:nvSpPr>
          <p:spPr>
            <a:xfrm>
              <a:off x="3547592" y="353088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0" name="Rectangle 39"/>
            <p:cNvSpPr/>
            <p:nvPr/>
          </p:nvSpPr>
          <p:spPr>
            <a:xfrm>
              <a:off x="3547592" y="3365691"/>
              <a:ext cx="1854927" cy="165195"/>
            </a:xfrm>
            <a:prstGeom prst="rect">
              <a:avLst/>
            </a:prstGeom>
            <a:solidFill>
              <a:schemeClr val="accent6">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1" name="Rectangle 40"/>
            <p:cNvSpPr/>
            <p:nvPr/>
          </p:nvSpPr>
          <p:spPr>
            <a:xfrm>
              <a:off x="3547592" y="3200496"/>
              <a:ext cx="1854927" cy="16519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2" name="Rectangle 41"/>
            <p:cNvSpPr/>
            <p:nvPr/>
          </p:nvSpPr>
          <p:spPr>
            <a:xfrm>
              <a:off x="3547592" y="3035301"/>
              <a:ext cx="1854927" cy="165195"/>
            </a:xfrm>
            <a:prstGeom prst="rect">
              <a:avLst/>
            </a:prstGeom>
            <a:solidFill>
              <a:schemeClr val="accent6">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3" name="Rectangle 42"/>
            <p:cNvSpPr/>
            <p:nvPr/>
          </p:nvSpPr>
          <p:spPr>
            <a:xfrm>
              <a:off x="3547592" y="287010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4" name="Rectangle 43"/>
            <p:cNvSpPr/>
            <p:nvPr/>
          </p:nvSpPr>
          <p:spPr>
            <a:xfrm>
              <a:off x="3547592" y="2704911"/>
              <a:ext cx="1854927" cy="165195"/>
            </a:xfrm>
            <a:prstGeom prst="rect">
              <a:avLst/>
            </a:prstGeom>
            <a:solidFill>
              <a:schemeClr val="bg2">
                <a:lumMod val="75000"/>
                <a:lumOff val="2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5" name="Rectangle 44"/>
            <p:cNvSpPr/>
            <p:nvPr/>
          </p:nvSpPr>
          <p:spPr>
            <a:xfrm>
              <a:off x="3547592" y="253971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6" name="Rectangle 45"/>
            <p:cNvSpPr/>
            <p:nvPr/>
          </p:nvSpPr>
          <p:spPr>
            <a:xfrm>
              <a:off x="3547592" y="2374521"/>
              <a:ext cx="1854927" cy="165195"/>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7" name="Rectangle 46"/>
            <p:cNvSpPr/>
            <p:nvPr/>
          </p:nvSpPr>
          <p:spPr>
            <a:xfrm>
              <a:off x="3547592" y="220932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8" name="Rectangle 47"/>
            <p:cNvSpPr/>
            <p:nvPr/>
          </p:nvSpPr>
          <p:spPr>
            <a:xfrm>
              <a:off x="3547592" y="204413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49" name="Rectangle 48"/>
            <p:cNvSpPr/>
            <p:nvPr/>
          </p:nvSpPr>
          <p:spPr>
            <a:xfrm>
              <a:off x="3547592" y="187893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1" name="Rectangle 50"/>
            <p:cNvSpPr/>
            <p:nvPr/>
          </p:nvSpPr>
          <p:spPr>
            <a:xfrm>
              <a:off x="6412665" y="650439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2" name="Rectangle 51"/>
            <p:cNvSpPr/>
            <p:nvPr/>
          </p:nvSpPr>
          <p:spPr>
            <a:xfrm>
              <a:off x="6412665" y="633920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3" name="Rectangle 52"/>
            <p:cNvSpPr/>
            <p:nvPr/>
          </p:nvSpPr>
          <p:spPr>
            <a:xfrm>
              <a:off x="6412665" y="617400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4" name="Rectangle 53"/>
            <p:cNvSpPr/>
            <p:nvPr/>
          </p:nvSpPr>
          <p:spPr>
            <a:xfrm>
              <a:off x="6412665" y="600881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5" name="Rectangle 54"/>
            <p:cNvSpPr/>
            <p:nvPr/>
          </p:nvSpPr>
          <p:spPr>
            <a:xfrm>
              <a:off x="6412665" y="5843616"/>
              <a:ext cx="1854927" cy="165195"/>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6" name="Rectangle 55"/>
            <p:cNvSpPr/>
            <p:nvPr/>
          </p:nvSpPr>
          <p:spPr>
            <a:xfrm>
              <a:off x="6412665" y="567842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7" name="Rectangle 56"/>
            <p:cNvSpPr/>
            <p:nvPr/>
          </p:nvSpPr>
          <p:spPr>
            <a:xfrm>
              <a:off x="6412665" y="551322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8" name="Rectangle 57"/>
            <p:cNvSpPr/>
            <p:nvPr/>
          </p:nvSpPr>
          <p:spPr>
            <a:xfrm>
              <a:off x="6412665" y="534803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59" name="Rectangle 58"/>
            <p:cNvSpPr/>
            <p:nvPr/>
          </p:nvSpPr>
          <p:spPr>
            <a:xfrm>
              <a:off x="6412665" y="518283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0" name="Rectangle 59"/>
            <p:cNvSpPr/>
            <p:nvPr/>
          </p:nvSpPr>
          <p:spPr>
            <a:xfrm>
              <a:off x="6412665" y="5017641"/>
              <a:ext cx="1854927" cy="165195"/>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1" name="Rectangle 60"/>
            <p:cNvSpPr/>
            <p:nvPr/>
          </p:nvSpPr>
          <p:spPr>
            <a:xfrm>
              <a:off x="6412665" y="485244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2" name="Rectangle 61"/>
            <p:cNvSpPr/>
            <p:nvPr/>
          </p:nvSpPr>
          <p:spPr>
            <a:xfrm>
              <a:off x="6412665" y="468725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3" name="Rectangle 62"/>
            <p:cNvSpPr/>
            <p:nvPr/>
          </p:nvSpPr>
          <p:spPr>
            <a:xfrm>
              <a:off x="6412665" y="452205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4" name="Rectangle 63"/>
            <p:cNvSpPr/>
            <p:nvPr/>
          </p:nvSpPr>
          <p:spPr>
            <a:xfrm>
              <a:off x="6412665" y="4356861"/>
              <a:ext cx="1854927" cy="165195"/>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5" name="Rectangle 64"/>
            <p:cNvSpPr/>
            <p:nvPr/>
          </p:nvSpPr>
          <p:spPr>
            <a:xfrm>
              <a:off x="6412665" y="4191666"/>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6" name="Rectangle 65"/>
            <p:cNvSpPr/>
            <p:nvPr/>
          </p:nvSpPr>
          <p:spPr>
            <a:xfrm>
              <a:off x="6412665" y="402647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7" name="Rectangle 66"/>
            <p:cNvSpPr/>
            <p:nvPr/>
          </p:nvSpPr>
          <p:spPr>
            <a:xfrm>
              <a:off x="6412665" y="3861276"/>
              <a:ext cx="1854927" cy="16519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68" name="Rectangle 67"/>
            <p:cNvSpPr/>
            <p:nvPr/>
          </p:nvSpPr>
          <p:spPr>
            <a:xfrm>
              <a:off x="6412665" y="3696081"/>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80" name="Rectangle 79"/>
            <p:cNvSpPr/>
            <p:nvPr/>
          </p:nvSpPr>
          <p:spPr>
            <a:xfrm>
              <a:off x="3750220" y="3768318"/>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333333"/>
                  </a:solidFill>
                  <a:latin typeface="Consolas"/>
                  <a:cs typeface="Consolas"/>
                </a:rPr>
                <a:t>...</a:t>
              </a:r>
            </a:p>
          </p:txBody>
        </p:sp>
        <p:sp>
          <p:nvSpPr>
            <p:cNvPr id="81" name="Rectangle 80"/>
            <p:cNvSpPr/>
            <p:nvPr/>
          </p:nvSpPr>
          <p:spPr>
            <a:xfrm>
              <a:off x="3547592" y="3700964"/>
              <a:ext cx="1854927" cy="16519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333333"/>
                </a:solidFill>
                <a:latin typeface="Consolas"/>
                <a:cs typeface="Consolas"/>
              </a:endParaRPr>
            </a:p>
          </p:txBody>
        </p:sp>
        <p:sp>
          <p:nvSpPr>
            <p:cNvPr id="82" name="Rectangle 81"/>
            <p:cNvSpPr/>
            <p:nvPr/>
          </p:nvSpPr>
          <p:spPr>
            <a:xfrm>
              <a:off x="2097201" y="6514018"/>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0x00000000</a:t>
              </a:r>
            </a:p>
          </p:txBody>
        </p:sp>
        <p:sp>
          <p:nvSpPr>
            <p:cNvPr id="83" name="Rectangle 82"/>
            <p:cNvSpPr/>
            <p:nvPr/>
          </p:nvSpPr>
          <p:spPr>
            <a:xfrm>
              <a:off x="2097201" y="6339201"/>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0x00001000</a:t>
              </a:r>
            </a:p>
          </p:txBody>
        </p:sp>
        <p:sp>
          <p:nvSpPr>
            <p:cNvPr id="84" name="Rectangle 83"/>
            <p:cNvSpPr/>
            <p:nvPr/>
          </p:nvSpPr>
          <p:spPr>
            <a:xfrm>
              <a:off x="2097201" y="6174006"/>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0x00002000</a:t>
              </a:r>
            </a:p>
          </p:txBody>
        </p:sp>
        <p:sp>
          <p:nvSpPr>
            <p:cNvPr id="85" name="Rectangle 84"/>
            <p:cNvSpPr/>
            <p:nvPr/>
          </p:nvSpPr>
          <p:spPr>
            <a:xfrm>
              <a:off x="2097201" y="3735380"/>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0xFFFF4000</a:t>
              </a:r>
            </a:p>
          </p:txBody>
        </p:sp>
        <p:sp>
          <p:nvSpPr>
            <p:cNvPr id="86" name="Rectangle 85"/>
            <p:cNvSpPr/>
            <p:nvPr/>
          </p:nvSpPr>
          <p:spPr>
            <a:xfrm>
              <a:off x="2097201" y="1918235"/>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0xFFFFF000</a:t>
              </a:r>
            </a:p>
          </p:txBody>
        </p:sp>
        <p:sp>
          <p:nvSpPr>
            <p:cNvPr id="87" name="Rectangle 86"/>
            <p:cNvSpPr/>
            <p:nvPr/>
          </p:nvSpPr>
          <p:spPr>
            <a:xfrm>
              <a:off x="2097201" y="2083430"/>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0xFFFFE000</a:t>
              </a:r>
            </a:p>
          </p:txBody>
        </p:sp>
        <p:sp>
          <p:nvSpPr>
            <p:cNvPr id="88" name="Rectangle 87"/>
            <p:cNvSpPr/>
            <p:nvPr/>
          </p:nvSpPr>
          <p:spPr>
            <a:xfrm>
              <a:off x="2097201" y="2248625"/>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0xFFFFD000</a:t>
              </a:r>
            </a:p>
          </p:txBody>
        </p:sp>
        <p:sp>
          <p:nvSpPr>
            <p:cNvPr id="89" name="Rectangle 88"/>
            <p:cNvSpPr/>
            <p:nvPr/>
          </p:nvSpPr>
          <p:spPr>
            <a:xfrm>
              <a:off x="2094750" y="4230965"/>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333333"/>
                  </a:solidFill>
                  <a:latin typeface="Consolas"/>
                  <a:cs typeface="Consolas"/>
                </a:rPr>
                <a:t>0x0000E000</a:t>
              </a:r>
            </a:p>
          </p:txBody>
        </p:sp>
        <p:cxnSp>
          <p:nvCxnSpPr>
            <p:cNvPr id="90" name="Straight Arrow Connector 89"/>
            <p:cNvCxnSpPr>
              <a:stCxn id="46" idx="3"/>
              <a:endCxn id="64" idx="1"/>
            </p:cNvCxnSpPr>
            <p:nvPr/>
          </p:nvCxnSpPr>
          <p:spPr>
            <a:xfrm>
              <a:off x="5402519" y="2457119"/>
              <a:ext cx="1010146" cy="198234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endCxn id="60" idx="1"/>
            </p:cNvCxnSpPr>
            <p:nvPr/>
          </p:nvCxnSpPr>
          <p:spPr>
            <a:xfrm flipV="1">
              <a:off x="5402520" y="5100239"/>
              <a:ext cx="1010145" cy="49007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32" idx="3"/>
              <a:endCxn id="55" idx="1"/>
            </p:cNvCxnSpPr>
            <p:nvPr/>
          </p:nvCxnSpPr>
          <p:spPr>
            <a:xfrm>
              <a:off x="5402519" y="4769849"/>
              <a:ext cx="1010146" cy="1156365"/>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41" idx="3"/>
              <a:endCxn id="67" idx="1"/>
            </p:cNvCxnSpPr>
            <p:nvPr/>
          </p:nvCxnSpPr>
          <p:spPr>
            <a:xfrm>
              <a:off x="5402519" y="3283094"/>
              <a:ext cx="1010146" cy="66078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5970078" y="2618232"/>
              <a:ext cx="1107996" cy="338554"/>
            </a:xfrm>
            <a:prstGeom prst="rect">
              <a:avLst/>
            </a:prstGeom>
            <a:noFill/>
          </p:spPr>
          <p:txBody>
            <a:bodyPr wrap="none" rtlCol="0">
              <a:spAutoFit/>
            </a:bodyPr>
            <a:lstStyle/>
            <a:p>
              <a:r>
                <a:rPr lang="en-US" sz="1600" dirty="0">
                  <a:solidFill>
                    <a:schemeClr val="bg2"/>
                  </a:solidFill>
                </a:rPr>
                <a:t>unmapped</a:t>
              </a:r>
            </a:p>
          </p:txBody>
        </p:sp>
        <p:cxnSp>
          <p:nvCxnSpPr>
            <p:cNvPr id="101" name="Straight Arrow Connector 100"/>
            <p:cNvCxnSpPr>
              <a:stCxn id="44" idx="3"/>
            </p:cNvCxnSpPr>
            <p:nvPr/>
          </p:nvCxnSpPr>
          <p:spPr>
            <a:xfrm>
              <a:off x="5402519" y="2787509"/>
              <a:ext cx="448188" cy="0"/>
            </a:xfrm>
            <a:prstGeom prst="straightConnector1">
              <a:avLst/>
            </a:prstGeom>
            <a:ln>
              <a:solidFill>
                <a:schemeClr val="bg2"/>
              </a:solidFill>
              <a:tailEnd type="oval" w="lg" len="lg"/>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24" idx="3"/>
            </p:cNvCxnSpPr>
            <p:nvPr/>
          </p:nvCxnSpPr>
          <p:spPr>
            <a:xfrm>
              <a:off x="5402519" y="6091409"/>
              <a:ext cx="448188" cy="0"/>
            </a:xfrm>
            <a:prstGeom prst="straightConnector1">
              <a:avLst/>
            </a:prstGeom>
            <a:ln>
              <a:solidFill>
                <a:schemeClr val="bg2"/>
              </a:solidFill>
              <a:tailEnd type="oval"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25" idx="3"/>
            </p:cNvCxnSpPr>
            <p:nvPr/>
          </p:nvCxnSpPr>
          <p:spPr>
            <a:xfrm>
              <a:off x="5402519" y="5926214"/>
              <a:ext cx="448188" cy="0"/>
            </a:xfrm>
            <a:prstGeom prst="straightConnector1">
              <a:avLst/>
            </a:prstGeom>
            <a:ln>
              <a:solidFill>
                <a:schemeClr val="bg2"/>
              </a:solidFill>
              <a:tailEnd type="oval" w="lg" len="lg"/>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3591555" y="1532076"/>
              <a:ext cx="1778552" cy="338554"/>
            </a:xfrm>
            <a:prstGeom prst="rect">
              <a:avLst/>
            </a:prstGeom>
            <a:noFill/>
          </p:spPr>
          <p:txBody>
            <a:bodyPr wrap="none" rtlCol="0">
              <a:spAutoFit/>
            </a:bodyPr>
            <a:lstStyle/>
            <a:p>
              <a:pPr algn="ctr"/>
              <a:r>
                <a:rPr lang="en-US" sz="1600" b="1" dirty="0">
                  <a:solidFill>
                    <a:schemeClr val="bg2"/>
                  </a:solidFill>
                </a:rPr>
                <a:t>Virtual Addresses</a:t>
              </a:r>
            </a:p>
          </p:txBody>
        </p:sp>
        <p:sp>
          <p:nvSpPr>
            <p:cNvPr id="111" name="TextBox 110"/>
            <p:cNvSpPr txBox="1"/>
            <p:nvPr/>
          </p:nvSpPr>
          <p:spPr>
            <a:xfrm>
              <a:off x="6355609" y="1544672"/>
              <a:ext cx="1886654" cy="338554"/>
            </a:xfrm>
            <a:prstGeom prst="rect">
              <a:avLst/>
            </a:prstGeom>
            <a:noFill/>
          </p:spPr>
          <p:txBody>
            <a:bodyPr wrap="none" rtlCol="0">
              <a:spAutoFit/>
            </a:bodyPr>
            <a:lstStyle/>
            <a:p>
              <a:pPr algn="ctr"/>
              <a:r>
                <a:rPr lang="en-US" sz="1600" b="1" dirty="0">
                  <a:solidFill>
                    <a:schemeClr val="bg2"/>
                  </a:solidFill>
                </a:rPr>
                <a:t>Physical Addresses</a:t>
              </a:r>
            </a:p>
          </p:txBody>
        </p:sp>
        <p:sp>
          <p:nvSpPr>
            <p:cNvPr id="112" name="Magnetic Disk 111"/>
            <p:cNvSpPr/>
            <p:nvPr/>
          </p:nvSpPr>
          <p:spPr>
            <a:xfrm>
              <a:off x="876409" y="3530886"/>
              <a:ext cx="1144954" cy="1238963"/>
            </a:xfrm>
            <a:prstGeom prst="flowChartMagneticDisk">
              <a:avLst/>
            </a:prstGeom>
            <a:solidFill>
              <a:schemeClr val="tx1">
                <a:lumMod val="8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rPr>
                <a:t>swap</a:t>
              </a:r>
              <a:br>
                <a:rPr lang="en-US" dirty="0">
                  <a:solidFill>
                    <a:srgbClr val="333333"/>
                  </a:solidFill>
                </a:rPr>
              </a:br>
              <a:r>
                <a:rPr lang="en-US" dirty="0">
                  <a:solidFill>
                    <a:srgbClr val="333333"/>
                  </a:solidFill>
                </a:rPr>
                <a:t>file</a:t>
              </a:r>
            </a:p>
          </p:txBody>
        </p:sp>
        <p:cxnSp>
          <p:nvCxnSpPr>
            <p:cNvPr id="114" name="Straight Arrow Connector 113"/>
            <p:cNvCxnSpPr>
              <a:stCxn id="42" idx="1"/>
            </p:cNvCxnSpPr>
            <p:nvPr/>
          </p:nvCxnSpPr>
          <p:spPr>
            <a:xfrm flipH="1">
              <a:off x="2021363" y="3117899"/>
              <a:ext cx="1526229" cy="65041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40" idx="1"/>
            </p:cNvCxnSpPr>
            <p:nvPr/>
          </p:nvCxnSpPr>
          <p:spPr>
            <a:xfrm flipH="1">
              <a:off x="2021363" y="3448289"/>
              <a:ext cx="1526229" cy="47242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1137201" y="1532076"/>
              <a:ext cx="620683" cy="338554"/>
            </a:xfrm>
            <a:prstGeom prst="rect">
              <a:avLst/>
            </a:prstGeom>
            <a:noFill/>
          </p:spPr>
          <p:txBody>
            <a:bodyPr wrap="none" rtlCol="0">
              <a:spAutoFit/>
            </a:bodyPr>
            <a:lstStyle/>
            <a:p>
              <a:pPr algn="ctr"/>
              <a:r>
                <a:rPr lang="en-US" sz="1600" b="1" dirty="0">
                  <a:solidFill>
                    <a:schemeClr val="bg2"/>
                  </a:solidFill>
                </a:rPr>
                <a:t>Disk</a:t>
              </a:r>
            </a:p>
          </p:txBody>
        </p:sp>
        <p:sp>
          <p:nvSpPr>
            <p:cNvPr id="71" name="Rectangle 70"/>
            <p:cNvSpPr/>
            <p:nvPr/>
          </p:nvSpPr>
          <p:spPr>
            <a:xfrm>
              <a:off x="8321176" y="6514981"/>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333333"/>
                  </a:solidFill>
                  <a:latin typeface="Consolas"/>
                  <a:cs typeface="Consolas"/>
                </a:rPr>
                <a:t>0x00000000</a:t>
              </a:r>
            </a:p>
          </p:txBody>
        </p:sp>
        <p:sp>
          <p:nvSpPr>
            <p:cNvPr id="72" name="Rectangle 71"/>
            <p:cNvSpPr/>
            <p:nvPr/>
          </p:nvSpPr>
          <p:spPr>
            <a:xfrm>
              <a:off x="8321176" y="6340164"/>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333333"/>
                  </a:solidFill>
                  <a:latin typeface="Consolas"/>
                  <a:cs typeface="Consolas"/>
                </a:rPr>
                <a:t>0x00001000</a:t>
              </a:r>
            </a:p>
          </p:txBody>
        </p:sp>
        <p:sp>
          <p:nvSpPr>
            <p:cNvPr id="73" name="Rectangle 72"/>
            <p:cNvSpPr/>
            <p:nvPr/>
          </p:nvSpPr>
          <p:spPr>
            <a:xfrm>
              <a:off x="8321176" y="6174969"/>
              <a:ext cx="1452842" cy="2517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333333"/>
                  </a:solidFill>
                  <a:latin typeface="Consolas"/>
                  <a:cs typeface="Consolas"/>
                </a:rPr>
                <a:t>0x00002000</a:t>
              </a:r>
            </a:p>
          </p:txBody>
        </p:sp>
      </p:grpSp>
      <p:sp>
        <p:nvSpPr>
          <p:cNvPr id="4" name="Footer Placeholder 3">
            <a:extLst>
              <a:ext uri="{FF2B5EF4-FFF2-40B4-BE49-F238E27FC236}">
                <a16:creationId xmlns="" xmlns:a16="http://schemas.microsoft.com/office/drawing/2014/main" id="{E643D4FF-8B2A-481F-9329-646DFEE3E4F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1578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a:t>
            </a:r>
          </a:p>
        </p:txBody>
      </p:sp>
      <p:sp>
        <p:nvSpPr>
          <p:cNvPr id="13" name="Rounded Rectangle 12"/>
          <p:cNvSpPr/>
          <p:nvPr/>
        </p:nvSpPr>
        <p:spPr>
          <a:xfrm>
            <a:off x="1595903" y="1822645"/>
            <a:ext cx="2982899" cy="4520473"/>
          </a:xfrm>
          <a:prstGeom prst="roundRect">
            <a:avLst>
              <a:gd name="adj" fmla="val 8273"/>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333333"/>
                </a:solidFill>
              </a:rPr>
              <a:t>Process</a:t>
            </a:r>
          </a:p>
        </p:txBody>
      </p:sp>
      <p:grpSp>
        <p:nvGrpSpPr>
          <p:cNvPr id="23" name="Group 22"/>
          <p:cNvGrpSpPr/>
          <p:nvPr/>
        </p:nvGrpSpPr>
        <p:grpSpPr>
          <a:xfrm>
            <a:off x="3024686" y="2307285"/>
            <a:ext cx="1353584" cy="3826204"/>
            <a:chOff x="3024686" y="2307285"/>
            <a:chExt cx="1353584" cy="3826204"/>
          </a:xfrm>
        </p:grpSpPr>
        <p:sp>
          <p:nvSpPr>
            <p:cNvPr id="11" name="Rectangle 10"/>
            <p:cNvSpPr/>
            <p:nvPr/>
          </p:nvSpPr>
          <p:spPr>
            <a:xfrm>
              <a:off x="3024686" y="2307285"/>
              <a:ext cx="1353584" cy="382620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333333"/>
                  </a:solidFill>
                </a:rPr>
                <a:t>Thread</a:t>
              </a:r>
            </a:p>
          </p:txBody>
        </p:sp>
        <p:sp>
          <p:nvSpPr>
            <p:cNvPr id="4" name="Rectangle 3"/>
            <p:cNvSpPr/>
            <p:nvPr/>
          </p:nvSpPr>
          <p:spPr>
            <a:xfrm>
              <a:off x="3124951" y="2658227"/>
              <a:ext cx="1169764" cy="1562529"/>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bg2"/>
                  </a:solidFill>
                </a:rPr>
                <a:t>Execution Context</a:t>
              </a:r>
            </a:p>
          </p:txBody>
        </p:sp>
        <p:pic>
          <p:nvPicPr>
            <p:cNvPr id="5" name="Picture 4" descr="multithreaded-thread.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459" y="4546633"/>
              <a:ext cx="533400" cy="1219200"/>
            </a:xfrm>
            <a:prstGeom prst="rect">
              <a:avLst/>
            </a:prstGeom>
          </p:spPr>
        </p:pic>
        <p:sp>
          <p:nvSpPr>
            <p:cNvPr id="6" name="Rectangle 5"/>
            <p:cNvSpPr/>
            <p:nvPr/>
          </p:nvSpPr>
          <p:spPr>
            <a:xfrm>
              <a:off x="3204328" y="3245131"/>
              <a:ext cx="1011010" cy="314154"/>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Registers</a:t>
              </a:r>
            </a:p>
          </p:txBody>
        </p:sp>
        <p:sp>
          <p:nvSpPr>
            <p:cNvPr id="7" name="Rectangle 6"/>
            <p:cNvSpPr/>
            <p:nvPr/>
          </p:nvSpPr>
          <p:spPr>
            <a:xfrm>
              <a:off x="3204328" y="3621140"/>
              <a:ext cx="1011010" cy="516062"/>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Call Stack</a:t>
              </a:r>
            </a:p>
          </p:txBody>
        </p:sp>
      </p:grpSp>
      <p:sp>
        <p:nvSpPr>
          <p:cNvPr id="14" name="Rectangle 13"/>
          <p:cNvSpPr/>
          <p:nvPr/>
        </p:nvSpPr>
        <p:spPr>
          <a:xfrm>
            <a:off x="1788079" y="2307285"/>
            <a:ext cx="1153053" cy="6099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333333"/>
                </a:solidFill>
              </a:rPr>
              <a:t>File Descriptors</a:t>
            </a:r>
          </a:p>
        </p:txBody>
      </p:sp>
      <p:sp>
        <p:nvSpPr>
          <p:cNvPr id="15" name="Rectangle 14"/>
          <p:cNvSpPr/>
          <p:nvPr/>
        </p:nvSpPr>
        <p:spPr>
          <a:xfrm>
            <a:off x="1788079" y="3050946"/>
            <a:ext cx="1153053" cy="233126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333333"/>
                </a:solidFill>
              </a:rPr>
              <a:t>Virtual Memory</a:t>
            </a:r>
          </a:p>
        </p:txBody>
      </p:sp>
      <p:sp>
        <p:nvSpPr>
          <p:cNvPr id="16" name="Rectangle 15"/>
          <p:cNvSpPr/>
          <p:nvPr/>
        </p:nvSpPr>
        <p:spPr>
          <a:xfrm>
            <a:off x="1863278" y="4978670"/>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Code (text)</a:t>
            </a:r>
          </a:p>
        </p:txBody>
      </p:sp>
      <p:sp>
        <p:nvSpPr>
          <p:cNvPr id="17" name="Rectangle 16"/>
          <p:cNvSpPr/>
          <p:nvPr/>
        </p:nvSpPr>
        <p:spPr>
          <a:xfrm>
            <a:off x="1863278" y="435036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Data</a:t>
            </a:r>
          </a:p>
        </p:txBody>
      </p:sp>
      <p:sp>
        <p:nvSpPr>
          <p:cNvPr id="18" name="Rectangle 17"/>
          <p:cNvSpPr/>
          <p:nvPr/>
        </p:nvSpPr>
        <p:spPr>
          <a:xfrm>
            <a:off x="1863278" y="4664516"/>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BSS</a:t>
            </a:r>
          </a:p>
        </p:txBody>
      </p:sp>
      <p:sp>
        <p:nvSpPr>
          <p:cNvPr id="19" name="Rectangle 18"/>
          <p:cNvSpPr/>
          <p:nvPr/>
        </p:nvSpPr>
        <p:spPr>
          <a:xfrm>
            <a:off x="1863278" y="399542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DLLs</a:t>
            </a:r>
          </a:p>
        </p:txBody>
      </p:sp>
      <p:sp>
        <p:nvSpPr>
          <p:cNvPr id="20" name="Rectangle 19"/>
          <p:cNvSpPr/>
          <p:nvPr/>
        </p:nvSpPr>
        <p:spPr>
          <a:xfrm>
            <a:off x="1863278" y="364048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Heap</a:t>
            </a:r>
          </a:p>
        </p:txBody>
      </p:sp>
      <p:sp>
        <p:nvSpPr>
          <p:cNvPr id="21" name="Rectangle 20"/>
          <p:cNvSpPr/>
          <p:nvPr/>
        </p:nvSpPr>
        <p:spPr>
          <a:xfrm>
            <a:off x="1788079" y="5523517"/>
            <a:ext cx="1153053" cy="6099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333333"/>
                </a:solidFill>
              </a:rPr>
              <a:t>Other Resources</a:t>
            </a:r>
          </a:p>
        </p:txBody>
      </p:sp>
      <p:grpSp>
        <p:nvGrpSpPr>
          <p:cNvPr id="41" name="Group 40">
            <a:extLst>
              <a:ext uri="{FF2B5EF4-FFF2-40B4-BE49-F238E27FC236}">
                <a16:creationId xmlns="" xmlns:a16="http://schemas.microsoft.com/office/drawing/2014/main" id="{ED2258E2-4C03-40D5-9F72-CC5DFF1364DE}"/>
              </a:ext>
            </a:extLst>
          </p:cNvPr>
          <p:cNvGrpSpPr/>
          <p:nvPr/>
        </p:nvGrpSpPr>
        <p:grpSpPr>
          <a:xfrm>
            <a:off x="2941132" y="1753351"/>
            <a:ext cx="5227846" cy="4659060"/>
            <a:chOff x="2941132" y="1753351"/>
            <a:chExt cx="5227846" cy="4659060"/>
          </a:xfrm>
        </p:grpSpPr>
        <p:grpSp>
          <p:nvGrpSpPr>
            <p:cNvPr id="3" name="Group 2">
              <a:extLst>
                <a:ext uri="{FF2B5EF4-FFF2-40B4-BE49-F238E27FC236}">
                  <a16:creationId xmlns="" xmlns:a16="http://schemas.microsoft.com/office/drawing/2014/main" id="{936FFFC2-E838-404D-9357-74FAFA782626}"/>
                </a:ext>
              </a:extLst>
            </p:cNvPr>
            <p:cNvGrpSpPr/>
            <p:nvPr/>
          </p:nvGrpSpPr>
          <p:grpSpPr>
            <a:xfrm>
              <a:off x="5861659" y="1753351"/>
              <a:ext cx="2307319" cy="4659060"/>
              <a:chOff x="5258247" y="1807672"/>
              <a:chExt cx="2307319" cy="4659060"/>
            </a:xfrm>
          </p:grpSpPr>
          <p:sp>
            <p:nvSpPr>
              <p:cNvPr id="24" name="Rectangle 23">
                <a:extLst>
                  <a:ext uri="{FF2B5EF4-FFF2-40B4-BE49-F238E27FC236}">
                    <a16:creationId xmlns="" xmlns:a16="http://schemas.microsoft.com/office/drawing/2014/main" id="{F765D728-28C4-44CF-89F9-B73166304FEE}"/>
                  </a:ext>
                </a:extLst>
              </p:cNvPr>
              <p:cNvSpPr/>
              <p:nvPr/>
            </p:nvSpPr>
            <p:spPr>
              <a:xfrm>
                <a:off x="6271670" y="5551666"/>
                <a:ext cx="1293896" cy="28076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Text</a:t>
                </a:r>
              </a:p>
            </p:txBody>
          </p:sp>
          <p:sp>
            <p:nvSpPr>
              <p:cNvPr id="25" name="Rectangle 24">
                <a:extLst>
                  <a:ext uri="{FF2B5EF4-FFF2-40B4-BE49-F238E27FC236}">
                    <a16:creationId xmlns="" xmlns:a16="http://schemas.microsoft.com/office/drawing/2014/main" id="{F60D65CA-33AF-46EA-8C4B-2E5835EB9D22}"/>
                  </a:ext>
                </a:extLst>
              </p:cNvPr>
              <p:cNvSpPr/>
              <p:nvPr/>
            </p:nvSpPr>
            <p:spPr>
              <a:xfrm>
                <a:off x="6271670" y="5040445"/>
                <a:ext cx="1293896" cy="51122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Data</a:t>
                </a:r>
              </a:p>
            </p:txBody>
          </p:sp>
          <p:sp>
            <p:nvSpPr>
              <p:cNvPr id="26" name="Rectangle 25">
                <a:extLst>
                  <a:ext uri="{FF2B5EF4-FFF2-40B4-BE49-F238E27FC236}">
                    <a16:creationId xmlns="" xmlns:a16="http://schemas.microsoft.com/office/drawing/2014/main" id="{B80E9654-7CCA-4C09-8890-2A5BDDB18090}"/>
                  </a:ext>
                </a:extLst>
              </p:cNvPr>
              <p:cNvSpPr/>
              <p:nvPr/>
            </p:nvSpPr>
            <p:spPr>
              <a:xfrm>
                <a:off x="6271670" y="4624319"/>
                <a:ext cx="1293896" cy="416126"/>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BSS</a:t>
                </a:r>
              </a:p>
            </p:txBody>
          </p:sp>
          <p:sp>
            <p:nvSpPr>
              <p:cNvPr id="27" name="Rectangle 26">
                <a:extLst>
                  <a:ext uri="{FF2B5EF4-FFF2-40B4-BE49-F238E27FC236}">
                    <a16:creationId xmlns="" xmlns:a16="http://schemas.microsoft.com/office/drawing/2014/main" id="{132FB0DE-C12B-46EF-B548-53DC942D299C}"/>
                  </a:ext>
                </a:extLst>
              </p:cNvPr>
              <p:cNvSpPr/>
              <p:nvPr/>
            </p:nvSpPr>
            <p:spPr>
              <a:xfrm>
                <a:off x="6271670" y="4013554"/>
                <a:ext cx="1293896" cy="61076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Heap</a:t>
                </a:r>
              </a:p>
            </p:txBody>
          </p:sp>
          <p:sp>
            <p:nvSpPr>
              <p:cNvPr id="28" name="Rectangle 27">
                <a:extLst>
                  <a:ext uri="{FF2B5EF4-FFF2-40B4-BE49-F238E27FC236}">
                    <a16:creationId xmlns="" xmlns:a16="http://schemas.microsoft.com/office/drawing/2014/main" id="{46B49F42-B5DD-4225-9B88-69843DF4D423}"/>
                  </a:ext>
                </a:extLst>
              </p:cNvPr>
              <p:cNvSpPr/>
              <p:nvPr/>
            </p:nvSpPr>
            <p:spPr>
              <a:xfrm>
                <a:off x="6271670" y="3637699"/>
                <a:ext cx="1293896" cy="3758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Shared Memory</a:t>
                </a:r>
              </a:p>
            </p:txBody>
          </p:sp>
          <p:sp>
            <p:nvSpPr>
              <p:cNvPr id="29" name="Rectangle 28">
                <a:extLst>
                  <a:ext uri="{FF2B5EF4-FFF2-40B4-BE49-F238E27FC236}">
                    <a16:creationId xmlns="" xmlns:a16="http://schemas.microsoft.com/office/drawing/2014/main" id="{3E520030-0481-484F-8F7C-6834B4D6781F}"/>
                  </a:ext>
                </a:extLst>
              </p:cNvPr>
              <p:cNvSpPr/>
              <p:nvPr/>
            </p:nvSpPr>
            <p:spPr>
              <a:xfrm>
                <a:off x="6271670" y="3204793"/>
                <a:ext cx="1293896" cy="43290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Call Stack</a:t>
                </a:r>
              </a:p>
            </p:txBody>
          </p:sp>
          <p:sp>
            <p:nvSpPr>
              <p:cNvPr id="30" name="Rectangle 29">
                <a:extLst>
                  <a:ext uri="{FF2B5EF4-FFF2-40B4-BE49-F238E27FC236}">
                    <a16:creationId xmlns="" xmlns:a16="http://schemas.microsoft.com/office/drawing/2014/main" id="{E2398EFD-2BA7-4CC5-885A-97A3700DAA25}"/>
                  </a:ext>
                </a:extLst>
              </p:cNvPr>
              <p:cNvSpPr/>
              <p:nvPr/>
            </p:nvSpPr>
            <p:spPr>
              <a:xfrm>
                <a:off x="6271670" y="1906080"/>
                <a:ext cx="1293896" cy="103247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a:solidFill>
                      <a:srgbClr val="333333"/>
                    </a:solidFill>
                    <a:cs typeface="Consolas"/>
                  </a:rPr>
                  <a:t>Kernel</a:t>
                </a:r>
              </a:p>
              <a:p>
                <a:pPr algn="ctr"/>
                <a:r>
                  <a:rPr lang="en-US" sz="1200" dirty="0">
                    <a:solidFill>
                      <a:srgbClr val="333333"/>
                    </a:solidFill>
                    <a:cs typeface="Consolas"/>
                  </a:rPr>
                  <a:t>Space</a:t>
                </a:r>
              </a:p>
            </p:txBody>
          </p:sp>
          <p:sp>
            <p:nvSpPr>
              <p:cNvPr id="31" name="Rectangle 30">
                <a:extLst>
                  <a:ext uri="{FF2B5EF4-FFF2-40B4-BE49-F238E27FC236}">
                    <a16:creationId xmlns="" xmlns:a16="http://schemas.microsoft.com/office/drawing/2014/main" id="{55E99A88-2F24-48D4-90D2-62754B85BD89}"/>
                  </a:ext>
                </a:extLst>
              </p:cNvPr>
              <p:cNvSpPr/>
              <p:nvPr/>
            </p:nvSpPr>
            <p:spPr>
              <a:xfrm>
                <a:off x="5258247" y="2748395"/>
                <a:ext cx="1013423" cy="2751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50" dirty="0">
                    <a:solidFill>
                      <a:srgbClr val="333333"/>
                    </a:solidFill>
                    <a:latin typeface="Consolas"/>
                    <a:cs typeface="Consolas"/>
                  </a:rPr>
                  <a:t>0x80000000</a:t>
                </a:r>
              </a:p>
            </p:txBody>
          </p:sp>
          <p:sp>
            <p:nvSpPr>
              <p:cNvPr id="32" name="Rectangle 31">
                <a:extLst>
                  <a:ext uri="{FF2B5EF4-FFF2-40B4-BE49-F238E27FC236}">
                    <a16:creationId xmlns="" xmlns:a16="http://schemas.microsoft.com/office/drawing/2014/main" id="{3BED0CA5-9508-4ABE-AA8B-1D6EB8B012A7}"/>
                  </a:ext>
                </a:extLst>
              </p:cNvPr>
              <p:cNvSpPr/>
              <p:nvPr/>
            </p:nvSpPr>
            <p:spPr>
              <a:xfrm>
                <a:off x="5258247" y="1807672"/>
                <a:ext cx="1013423" cy="2751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50" dirty="0">
                    <a:solidFill>
                      <a:srgbClr val="333333"/>
                    </a:solidFill>
                    <a:latin typeface="Consolas"/>
                    <a:cs typeface="Consolas"/>
                  </a:rPr>
                  <a:t>0xFFFFFFFF</a:t>
                </a:r>
              </a:p>
            </p:txBody>
          </p:sp>
          <p:sp>
            <p:nvSpPr>
              <p:cNvPr id="33" name="Rectangle 32">
                <a:extLst>
                  <a:ext uri="{FF2B5EF4-FFF2-40B4-BE49-F238E27FC236}">
                    <a16:creationId xmlns="" xmlns:a16="http://schemas.microsoft.com/office/drawing/2014/main" id="{7B251902-3C80-44FF-8A19-05B5EE7DA401}"/>
                  </a:ext>
                </a:extLst>
              </p:cNvPr>
              <p:cNvSpPr/>
              <p:nvPr/>
            </p:nvSpPr>
            <p:spPr>
              <a:xfrm>
                <a:off x="6271670" y="5832426"/>
                <a:ext cx="1293896" cy="56491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Unused</a:t>
                </a:r>
              </a:p>
            </p:txBody>
          </p:sp>
          <p:sp>
            <p:nvSpPr>
              <p:cNvPr id="34" name="Rectangle 33">
                <a:extLst>
                  <a:ext uri="{FF2B5EF4-FFF2-40B4-BE49-F238E27FC236}">
                    <a16:creationId xmlns="" xmlns:a16="http://schemas.microsoft.com/office/drawing/2014/main" id="{FD260E7A-1FCA-49DA-A5B0-9DDF250C6C69}"/>
                  </a:ext>
                </a:extLst>
              </p:cNvPr>
              <p:cNvSpPr/>
              <p:nvPr/>
            </p:nvSpPr>
            <p:spPr>
              <a:xfrm>
                <a:off x="5258247" y="6191552"/>
                <a:ext cx="1013423" cy="2751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50" dirty="0">
                    <a:solidFill>
                      <a:srgbClr val="333333"/>
                    </a:solidFill>
                    <a:latin typeface="Consolas"/>
                    <a:cs typeface="Consolas"/>
                  </a:rPr>
                  <a:t>0x00000000</a:t>
                </a:r>
              </a:p>
            </p:txBody>
          </p:sp>
          <p:sp>
            <p:nvSpPr>
              <p:cNvPr id="35" name="Wave 34">
                <a:extLst>
                  <a:ext uri="{FF2B5EF4-FFF2-40B4-BE49-F238E27FC236}">
                    <a16:creationId xmlns="" xmlns:a16="http://schemas.microsoft.com/office/drawing/2014/main" id="{5CBBBABC-014A-4EDF-BA47-186BBC5BAF9B}"/>
                  </a:ext>
                </a:extLst>
              </p:cNvPr>
              <p:cNvSpPr/>
              <p:nvPr/>
            </p:nvSpPr>
            <p:spPr>
              <a:xfrm>
                <a:off x="6271670" y="2355763"/>
                <a:ext cx="1293896" cy="157723"/>
              </a:xfrm>
              <a:prstGeom prst="wave">
                <a:avLst/>
              </a:prstGeom>
              <a:blipFill rotWithShape="1">
                <a:blip r:embed="rId3"/>
                <a:stretch>
                  <a:fillRect/>
                </a:stretch>
              </a:bli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36" name="Rectangle 35">
                <a:extLst>
                  <a:ext uri="{FF2B5EF4-FFF2-40B4-BE49-F238E27FC236}">
                    <a16:creationId xmlns="" xmlns:a16="http://schemas.microsoft.com/office/drawing/2014/main" id="{12E13774-1E75-4203-89CE-593B04E90D70}"/>
                  </a:ext>
                </a:extLst>
              </p:cNvPr>
              <p:cNvSpPr/>
              <p:nvPr/>
            </p:nvSpPr>
            <p:spPr>
              <a:xfrm>
                <a:off x="6271670" y="2938550"/>
                <a:ext cx="1293896" cy="266243"/>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333333"/>
                    </a:solidFill>
                    <a:cs typeface="Consolas"/>
                  </a:rPr>
                  <a:t>Unused</a:t>
                </a:r>
              </a:p>
            </p:txBody>
          </p:sp>
          <p:cxnSp>
            <p:nvCxnSpPr>
              <p:cNvPr id="37" name="Straight Arrow Connector 36">
                <a:extLst>
                  <a:ext uri="{FF2B5EF4-FFF2-40B4-BE49-F238E27FC236}">
                    <a16:creationId xmlns="" xmlns:a16="http://schemas.microsoft.com/office/drawing/2014/main" id="{7AC072D1-1D88-4C04-8F7A-DADB472C51E4}"/>
                  </a:ext>
                </a:extLst>
              </p:cNvPr>
              <p:cNvCxnSpPr/>
              <p:nvPr/>
            </p:nvCxnSpPr>
            <p:spPr>
              <a:xfrm>
                <a:off x="7475513" y="3308826"/>
                <a:ext cx="0" cy="26846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 xmlns:a16="http://schemas.microsoft.com/office/drawing/2014/main" id="{0960B5DB-4498-4A25-94C9-1A127862ED52}"/>
                  </a:ext>
                </a:extLst>
              </p:cNvPr>
              <p:cNvCxnSpPr/>
              <p:nvPr/>
            </p:nvCxnSpPr>
            <p:spPr>
              <a:xfrm flipV="1">
                <a:off x="7475513" y="4167925"/>
                <a:ext cx="0" cy="40270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sp>
          <p:nvSpPr>
            <p:cNvPr id="39" name="Rectangle 38">
              <a:extLst>
                <a:ext uri="{FF2B5EF4-FFF2-40B4-BE49-F238E27FC236}">
                  <a16:creationId xmlns="" xmlns:a16="http://schemas.microsoft.com/office/drawing/2014/main" id="{9D6C473A-4251-4DC7-98D0-2DEB9C18FBE4}"/>
                </a:ext>
              </a:extLst>
            </p:cNvPr>
            <p:cNvSpPr/>
            <p:nvPr/>
          </p:nvSpPr>
          <p:spPr>
            <a:xfrm>
              <a:off x="5101332" y="3614772"/>
              <a:ext cx="1437317" cy="6356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33333"/>
                  </a:solidFill>
                  <a:cs typeface="Consolas"/>
                </a:rPr>
                <a:t>Virtual</a:t>
              </a:r>
              <a:br>
                <a:rPr lang="en-US" b="1" dirty="0">
                  <a:solidFill>
                    <a:srgbClr val="333333"/>
                  </a:solidFill>
                  <a:cs typeface="Consolas"/>
                </a:rPr>
              </a:br>
              <a:r>
                <a:rPr lang="en-US" b="1" dirty="0">
                  <a:solidFill>
                    <a:srgbClr val="333333"/>
                  </a:solidFill>
                  <a:cs typeface="Consolas"/>
                </a:rPr>
                <a:t>Memory</a:t>
              </a:r>
              <a:br>
                <a:rPr lang="en-US" b="1" dirty="0">
                  <a:solidFill>
                    <a:srgbClr val="333333"/>
                  </a:solidFill>
                  <a:cs typeface="Consolas"/>
                </a:rPr>
              </a:br>
              <a:r>
                <a:rPr lang="en-US" b="1" dirty="0">
                  <a:solidFill>
                    <a:srgbClr val="333333"/>
                  </a:solidFill>
                  <a:cs typeface="Consolas"/>
                </a:rPr>
                <a:t>Map</a:t>
              </a:r>
            </a:p>
          </p:txBody>
        </p:sp>
        <p:cxnSp>
          <p:nvCxnSpPr>
            <p:cNvPr id="9" name="Straight Arrow Connector 8">
              <a:extLst>
                <a:ext uri="{FF2B5EF4-FFF2-40B4-BE49-F238E27FC236}">
                  <a16:creationId xmlns="" xmlns:a16="http://schemas.microsoft.com/office/drawing/2014/main" id="{EC6B35EB-218F-4BAF-A806-37B5DBDA112C}"/>
                </a:ext>
              </a:extLst>
            </p:cNvPr>
            <p:cNvCxnSpPr/>
            <p:nvPr/>
          </p:nvCxnSpPr>
          <p:spPr>
            <a:xfrm flipV="1">
              <a:off x="2941132" y="1949482"/>
              <a:ext cx="2689158" cy="11014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 xmlns:a16="http://schemas.microsoft.com/office/drawing/2014/main" id="{61FCCE0D-3D4E-4E98-A1CA-1ED581C5DFD5}"/>
                </a:ext>
              </a:extLst>
            </p:cNvPr>
            <p:cNvCxnSpPr>
              <a:cxnSpLocks/>
            </p:cNvCxnSpPr>
            <p:nvPr/>
          </p:nvCxnSpPr>
          <p:spPr>
            <a:xfrm>
              <a:off x="2941132" y="5382206"/>
              <a:ext cx="2744858" cy="9608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8" name="Footer Placeholder 7">
            <a:extLst>
              <a:ext uri="{FF2B5EF4-FFF2-40B4-BE49-F238E27FC236}">
                <a16:creationId xmlns="" xmlns:a16="http://schemas.microsoft.com/office/drawing/2014/main" id="{71874778-214C-4EA8-AB01-8416B7C57CF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478914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a:t>
            </a:r>
          </a:p>
        </p:txBody>
      </p:sp>
      <p:sp>
        <p:nvSpPr>
          <p:cNvPr id="3" name="Content Placeholder 2"/>
          <p:cNvSpPr>
            <a:spLocks noGrp="1"/>
          </p:cNvSpPr>
          <p:nvPr>
            <p:ph idx="1"/>
          </p:nvPr>
        </p:nvSpPr>
        <p:spPr/>
        <p:txBody>
          <a:bodyPr>
            <a:normAutofit fontScale="92500" lnSpcReduction="20000"/>
          </a:bodyPr>
          <a:lstStyle/>
          <a:p>
            <a:r>
              <a:rPr lang="en-US" dirty="0"/>
              <a:t>The kernel doesn’t actually run processes</a:t>
            </a:r>
          </a:p>
          <a:p>
            <a:pPr lvl="1"/>
            <a:r>
              <a:rPr lang="en-US" dirty="0"/>
              <a:t>It runs </a:t>
            </a:r>
            <a:r>
              <a:rPr lang="en-US" b="1" dirty="0"/>
              <a:t>threads</a:t>
            </a:r>
            <a:r>
              <a:rPr lang="en-US" dirty="0"/>
              <a:t>!</a:t>
            </a:r>
          </a:p>
          <a:p>
            <a:pPr lvl="1"/>
            <a:r>
              <a:rPr lang="en-US" dirty="0"/>
              <a:t>A process contains one thread by default, but can spawn more</a:t>
            </a:r>
          </a:p>
          <a:p>
            <a:r>
              <a:rPr lang="en-US" dirty="0"/>
              <a:t>A </a:t>
            </a:r>
            <a:r>
              <a:rPr lang="en-US" b="1" dirty="0"/>
              <a:t>thread</a:t>
            </a:r>
            <a:r>
              <a:rPr lang="en-US" dirty="0"/>
              <a:t> represents a </a:t>
            </a:r>
            <a:r>
              <a:rPr lang="en-US" b="1" dirty="0"/>
              <a:t>single instruction stream</a:t>
            </a:r>
          </a:p>
          <a:p>
            <a:r>
              <a:rPr lang="en-US" dirty="0"/>
              <a:t>A thread’s </a:t>
            </a:r>
            <a:r>
              <a:rPr lang="en-US" b="1" dirty="0"/>
              <a:t>execution context </a:t>
            </a:r>
            <a:r>
              <a:rPr lang="en-US" dirty="0"/>
              <a:t>consists of:</a:t>
            </a:r>
          </a:p>
          <a:p>
            <a:pPr lvl="1"/>
            <a:r>
              <a:rPr lang="en-US" dirty="0"/>
              <a:t>A </a:t>
            </a:r>
            <a:r>
              <a:rPr lang="en-US" b="1" dirty="0"/>
              <a:t>call stack </a:t>
            </a:r>
            <a:r>
              <a:rPr lang="en-US" dirty="0"/>
              <a:t>(region of memory for stack frames, grows down)</a:t>
            </a:r>
          </a:p>
          <a:p>
            <a:pPr lvl="1"/>
            <a:r>
              <a:rPr lang="en-US" b="1" dirty="0"/>
              <a:t>Registers</a:t>
            </a:r>
          </a:p>
          <a:p>
            <a:pPr lvl="2"/>
            <a:r>
              <a:rPr lang="en-US" dirty="0"/>
              <a:t>IP (current instruction), SP and BP (stack frame), GPRs and status register</a:t>
            </a:r>
          </a:p>
          <a:p>
            <a:r>
              <a:rPr lang="en-US" dirty="0"/>
              <a:t>All threads in a process </a:t>
            </a:r>
            <a:r>
              <a:rPr lang="en-US" b="1" dirty="0"/>
              <a:t>share</a:t>
            </a:r>
            <a:r>
              <a:rPr lang="en-US" dirty="0"/>
              <a:t> the same </a:t>
            </a:r>
            <a:r>
              <a:rPr lang="en-US" b="1" dirty="0"/>
              <a:t>virtual address space</a:t>
            </a:r>
          </a:p>
        </p:txBody>
      </p:sp>
      <p:sp>
        <p:nvSpPr>
          <p:cNvPr id="4" name="Footer Placeholder 3">
            <a:extLst>
              <a:ext uri="{FF2B5EF4-FFF2-40B4-BE49-F238E27FC236}">
                <a16:creationId xmlns="" xmlns:a16="http://schemas.microsoft.com/office/drawing/2014/main" id="{3EA1E1AB-3303-4B22-BD28-C82EB5956B0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276604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 and Processes</a:t>
            </a:r>
          </a:p>
        </p:txBody>
      </p:sp>
      <p:sp>
        <p:nvSpPr>
          <p:cNvPr id="13" name="Rounded Rectangle 12"/>
          <p:cNvSpPr/>
          <p:nvPr/>
        </p:nvSpPr>
        <p:spPr>
          <a:xfrm>
            <a:off x="1593281" y="1822645"/>
            <a:ext cx="5957439" cy="4520473"/>
          </a:xfrm>
          <a:prstGeom prst="roundRect">
            <a:avLst>
              <a:gd name="adj" fmla="val 5316"/>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rgbClr val="333333"/>
                </a:solidFill>
              </a:rPr>
              <a:t>Process</a:t>
            </a:r>
          </a:p>
        </p:txBody>
      </p:sp>
      <p:sp>
        <p:nvSpPr>
          <p:cNvPr id="14" name="Rectangle 13"/>
          <p:cNvSpPr/>
          <p:nvPr/>
        </p:nvSpPr>
        <p:spPr>
          <a:xfrm>
            <a:off x="1785457" y="2307285"/>
            <a:ext cx="1153053" cy="6099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333333"/>
                </a:solidFill>
              </a:rPr>
              <a:t>File Descriptors</a:t>
            </a:r>
          </a:p>
        </p:txBody>
      </p:sp>
      <p:sp>
        <p:nvSpPr>
          <p:cNvPr id="15" name="Rectangle 14"/>
          <p:cNvSpPr/>
          <p:nvPr/>
        </p:nvSpPr>
        <p:spPr>
          <a:xfrm>
            <a:off x="1785457" y="3050946"/>
            <a:ext cx="1153053" cy="233126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333333"/>
                </a:solidFill>
              </a:rPr>
              <a:t>Virtual Memory</a:t>
            </a:r>
          </a:p>
        </p:txBody>
      </p:sp>
      <p:sp>
        <p:nvSpPr>
          <p:cNvPr id="16" name="Rectangle 15"/>
          <p:cNvSpPr/>
          <p:nvPr/>
        </p:nvSpPr>
        <p:spPr>
          <a:xfrm>
            <a:off x="1860656" y="4978670"/>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Code (text)</a:t>
            </a:r>
          </a:p>
        </p:txBody>
      </p:sp>
      <p:sp>
        <p:nvSpPr>
          <p:cNvPr id="17" name="Rectangle 16"/>
          <p:cNvSpPr/>
          <p:nvPr/>
        </p:nvSpPr>
        <p:spPr>
          <a:xfrm>
            <a:off x="1860656" y="435036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Data</a:t>
            </a:r>
          </a:p>
        </p:txBody>
      </p:sp>
      <p:sp>
        <p:nvSpPr>
          <p:cNvPr id="18" name="Rectangle 17"/>
          <p:cNvSpPr/>
          <p:nvPr/>
        </p:nvSpPr>
        <p:spPr>
          <a:xfrm>
            <a:off x="1860656" y="4664516"/>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BSS</a:t>
            </a:r>
          </a:p>
        </p:txBody>
      </p:sp>
      <p:sp>
        <p:nvSpPr>
          <p:cNvPr id="19" name="Rectangle 18"/>
          <p:cNvSpPr/>
          <p:nvPr/>
        </p:nvSpPr>
        <p:spPr>
          <a:xfrm>
            <a:off x="1860656" y="399542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DLLs</a:t>
            </a:r>
          </a:p>
        </p:txBody>
      </p:sp>
      <p:sp>
        <p:nvSpPr>
          <p:cNvPr id="20" name="Rectangle 19"/>
          <p:cNvSpPr/>
          <p:nvPr/>
        </p:nvSpPr>
        <p:spPr>
          <a:xfrm>
            <a:off x="1860656" y="3640482"/>
            <a:ext cx="1011010" cy="31415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333333"/>
                </a:solidFill>
              </a:rPr>
              <a:t>Heap</a:t>
            </a:r>
          </a:p>
        </p:txBody>
      </p:sp>
      <p:sp>
        <p:nvSpPr>
          <p:cNvPr id="21" name="Rectangle 20"/>
          <p:cNvSpPr/>
          <p:nvPr/>
        </p:nvSpPr>
        <p:spPr>
          <a:xfrm>
            <a:off x="1785457" y="5523517"/>
            <a:ext cx="1153053" cy="609972"/>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333333"/>
                </a:solidFill>
              </a:rPr>
              <a:t>Other Resources</a:t>
            </a:r>
          </a:p>
        </p:txBody>
      </p:sp>
      <p:grpSp>
        <p:nvGrpSpPr>
          <p:cNvPr id="35" name="Group 34"/>
          <p:cNvGrpSpPr/>
          <p:nvPr/>
        </p:nvGrpSpPr>
        <p:grpSpPr>
          <a:xfrm>
            <a:off x="3024686" y="2307258"/>
            <a:ext cx="1353584" cy="3826204"/>
            <a:chOff x="3024686" y="2307285"/>
            <a:chExt cx="1353584" cy="3826204"/>
          </a:xfrm>
        </p:grpSpPr>
        <p:sp>
          <p:nvSpPr>
            <p:cNvPr id="36" name="Rectangle 35"/>
            <p:cNvSpPr/>
            <p:nvPr/>
          </p:nvSpPr>
          <p:spPr>
            <a:xfrm>
              <a:off x="3024686" y="2307285"/>
              <a:ext cx="1353584" cy="382620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333333"/>
                  </a:solidFill>
                </a:rPr>
                <a:t>Thread</a:t>
              </a:r>
            </a:p>
          </p:txBody>
        </p:sp>
        <p:sp>
          <p:nvSpPr>
            <p:cNvPr id="37" name="Rectangle 36"/>
            <p:cNvSpPr/>
            <p:nvPr/>
          </p:nvSpPr>
          <p:spPr>
            <a:xfrm>
              <a:off x="3124951" y="2658227"/>
              <a:ext cx="1169764" cy="1562529"/>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bg2"/>
                  </a:solidFill>
                </a:rPr>
                <a:t>Execution Context</a:t>
              </a:r>
            </a:p>
          </p:txBody>
        </p:sp>
        <p:pic>
          <p:nvPicPr>
            <p:cNvPr id="38" name="Picture 37" descr="multithreaded-thread.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459" y="4546633"/>
              <a:ext cx="533400" cy="1219200"/>
            </a:xfrm>
            <a:prstGeom prst="rect">
              <a:avLst/>
            </a:prstGeom>
          </p:spPr>
        </p:pic>
        <p:sp>
          <p:nvSpPr>
            <p:cNvPr id="39" name="Rectangle 38"/>
            <p:cNvSpPr/>
            <p:nvPr/>
          </p:nvSpPr>
          <p:spPr>
            <a:xfrm>
              <a:off x="3204328" y="3245131"/>
              <a:ext cx="1011010" cy="314154"/>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Registers</a:t>
              </a:r>
            </a:p>
          </p:txBody>
        </p:sp>
        <p:sp>
          <p:nvSpPr>
            <p:cNvPr id="40" name="Rectangle 39"/>
            <p:cNvSpPr/>
            <p:nvPr/>
          </p:nvSpPr>
          <p:spPr>
            <a:xfrm>
              <a:off x="3204328" y="3621140"/>
              <a:ext cx="1011010" cy="516062"/>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Call Stack</a:t>
              </a:r>
            </a:p>
          </p:txBody>
        </p:sp>
      </p:grpSp>
      <p:grpSp>
        <p:nvGrpSpPr>
          <p:cNvPr id="41" name="Group 40"/>
          <p:cNvGrpSpPr/>
          <p:nvPr/>
        </p:nvGrpSpPr>
        <p:grpSpPr>
          <a:xfrm>
            <a:off x="4470017" y="2307258"/>
            <a:ext cx="1353584" cy="3826204"/>
            <a:chOff x="3024686" y="2307285"/>
            <a:chExt cx="1353584" cy="3826204"/>
          </a:xfrm>
        </p:grpSpPr>
        <p:sp>
          <p:nvSpPr>
            <p:cNvPr id="42" name="Rectangle 41"/>
            <p:cNvSpPr/>
            <p:nvPr/>
          </p:nvSpPr>
          <p:spPr>
            <a:xfrm>
              <a:off x="3024686" y="2307285"/>
              <a:ext cx="1353584" cy="382620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333333"/>
                  </a:solidFill>
                </a:rPr>
                <a:t>Thread</a:t>
              </a:r>
            </a:p>
          </p:txBody>
        </p:sp>
        <p:sp>
          <p:nvSpPr>
            <p:cNvPr id="43" name="Rectangle 42"/>
            <p:cNvSpPr/>
            <p:nvPr/>
          </p:nvSpPr>
          <p:spPr>
            <a:xfrm>
              <a:off x="3124951" y="2658227"/>
              <a:ext cx="1169764" cy="1562529"/>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bg2"/>
                  </a:solidFill>
                </a:rPr>
                <a:t>Execution Context</a:t>
              </a:r>
            </a:p>
          </p:txBody>
        </p:sp>
        <p:pic>
          <p:nvPicPr>
            <p:cNvPr id="44" name="Picture 43" descr="multithreaded-thread.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459" y="4546633"/>
              <a:ext cx="533400" cy="1219200"/>
            </a:xfrm>
            <a:prstGeom prst="rect">
              <a:avLst/>
            </a:prstGeom>
          </p:spPr>
        </p:pic>
        <p:sp>
          <p:nvSpPr>
            <p:cNvPr id="45" name="Rectangle 44"/>
            <p:cNvSpPr/>
            <p:nvPr/>
          </p:nvSpPr>
          <p:spPr>
            <a:xfrm>
              <a:off x="3204328" y="3245131"/>
              <a:ext cx="1011010" cy="314154"/>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Registers</a:t>
              </a:r>
            </a:p>
          </p:txBody>
        </p:sp>
        <p:sp>
          <p:nvSpPr>
            <p:cNvPr id="46" name="Rectangle 45"/>
            <p:cNvSpPr/>
            <p:nvPr/>
          </p:nvSpPr>
          <p:spPr>
            <a:xfrm>
              <a:off x="3204328" y="3621140"/>
              <a:ext cx="1011010" cy="516062"/>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Call Stack</a:t>
              </a:r>
            </a:p>
          </p:txBody>
        </p:sp>
      </p:grpSp>
      <p:grpSp>
        <p:nvGrpSpPr>
          <p:cNvPr id="47" name="Group 46"/>
          <p:cNvGrpSpPr/>
          <p:nvPr/>
        </p:nvGrpSpPr>
        <p:grpSpPr>
          <a:xfrm>
            <a:off x="5915348" y="2307258"/>
            <a:ext cx="1353584" cy="3826204"/>
            <a:chOff x="3024686" y="2307285"/>
            <a:chExt cx="1353584" cy="3826204"/>
          </a:xfrm>
        </p:grpSpPr>
        <p:sp>
          <p:nvSpPr>
            <p:cNvPr id="48" name="Rectangle 47"/>
            <p:cNvSpPr/>
            <p:nvPr/>
          </p:nvSpPr>
          <p:spPr>
            <a:xfrm>
              <a:off x="3024686" y="2307285"/>
              <a:ext cx="1353584" cy="3826204"/>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b="1" dirty="0">
                  <a:solidFill>
                    <a:srgbClr val="333333"/>
                  </a:solidFill>
                </a:rPr>
                <a:t>Thread</a:t>
              </a:r>
            </a:p>
          </p:txBody>
        </p:sp>
        <p:sp>
          <p:nvSpPr>
            <p:cNvPr id="49" name="Rectangle 48"/>
            <p:cNvSpPr/>
            <p:nvPr/>
          </p:nvSpPr>
          <p:spPr>
            <a:xfrm>
              <a:off x="3124951" y="2658227"/>
              <a:ext cx="1169764" cy="1562529"/>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bg2"/>
                  </a:solidFill>
                </a:rPr>
                <a:t>Execution Context</a:t>
              </a:r>
            </a:p>
          </p:txBody>
        </p:sp>
        <p:pic>
          <p:nvPicPr>
            <p:cNvPr id="50" name="Picture 49" descr="multithreaded-thread.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459" y="4546633"/>
              <a:ext cx="533400" cy="1219200"/>
            </a:xfrm>
            <a:prstGeom prst="rect">
              <a:avLst/>
            </a:prstGeom>
          </p:spPr>
        </p:pic>
        <p:sp>
          <p:nvSpPr>
            <p:cNvPr id="51" name="Rectangle 50"/>
            <p:cNvSpPr/>
            <p:nvPr/>
          </p:nvSpPr>
          <p:spPr>
            <a:xfrm>
              <a:off x="3204328" y="3245131"/>
              <a:ext cx="1011010" cy="314154"/>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Registers</a:t>
              </a:r>
            </a:p>
          </p:txBody>
        </p:sp>
        <p:sp>
          <p:nvSpPr>
            <p:cNvPr id="52" name="Rectangle 51"/>
            <p:cNvSpPr/>
            <p:nvPr/>
          </p:nvSpPr>
          <p:spPr>
            <a:xfrm>
              <a:off x="3204328" y="3621140"/>
              <a:ext cx="1011010" cy="516062"/>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a:solidFill>
                    <a:schemeClr val="bg2"/>
                  </a:solidFill>
                </a:rPr>
                <a:t>Call Stack</a:t>
              </a:r>
            </a:p>
          </p:txBody>
        </p:sp>
      </p:grpSp>
      <p:sp>
        <p:nvSpPr>
          <p:cNvPr id="3" name="Footer Placeholder 2">
            <a:extLst>
              <a:ext uri="{FF2B5EF4-FFF2-40B4-BE49-F238E27FC236}">
                <a16:creationId xmlns="" xmlns:a16="http://schemas.microsoft.com/office/drawing/2014/main" id="{F3292D96-611D-4081-B84A-DC01C92E725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7461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API</a:t>
            </a:r>
          </a:p>
        </p:txBody>
      </p:sp>
      <p:sp>
        <p:nvSpPr>
          <p:cNvPr id="3" name="Content Placeholder 2"/>
          <p:cNvSpPr>
            <a:spLocks noGrp="1"/>
          </p:cNvSpPr>
          <p:nvPr>
            <p:ph idx="1"/>
          </p:nvPr>
        </p:nvSpPr>
        <p:spPr/>
        <p:txBody>
          <a:bodyPr/>
          <a:lstStyle/>
          <a:p>
            <a:r>
              <a:rPr lang="en-US" dirty="0"/>
              <a:t>Each OS/kernel provides its own API for creating threads</a:t>
            </a:r>
          </a:p>
          <a:p>
            <a:pPr lvl="1"/>
            <a:r>
              <a:rPr lang="en-US" dirty="0"/>
              <a:t>IEEE POSIX 1003.1c threads (</a:t>
            </a:r>
            <a:r>
              <a:rPr lang="en-US" b="1" dirty="0" err="1"/>
              <a:t>pthreads</a:t>
            </a:r>
            <a:r>
              <a:rPr lang="en-US" dirty="0"/>
              <a:t>) is a standard API available on all UNIX favors and also Windows</a:t>
            </a:r>
          </a:p>
          <a:p>
            <a:pPr lvl="1"/>
            <a:r>
              <a:rPr lang="en-US" b="1" dirty="0"/>
              <a:t>Windows</a:t>
            </a:r>
            <a:r>
              <a:rPr lang="en-US" dirty="0"/>
              <a:t> has a native API too, of course</a:t>
            </a:r>
          </a:p>
          <a:p>
            <a:pPr lvl="1"/>
            <a:r>
              <a:rPr lang="en-US" b="1" dirty="0"/>
              <a:t>PS4 SDK</a:t>
            </a:r>
            <a:r>
              <a:rPr lang="en-US" dirty="0"/>
              <a:t>’s thread API is modeled after </a:t>
            </a:r>
            <a:r>
              <a:rPr lang="en-US" dirty="0" err="1"/>
              <a:t>pthreads</a:t>
            </a:r>
            <a:endParaRPr lang="en-US" dirty="0"/>
          </a:p>
          <a:p>
            <a:pPr lvl="1"/>
            <a:r>
              <a:rPr lang="en-US" b="1" dirty="0"/>
              <a:t>C++11 </a:t>
            </a:r>
            <a:r>
              <a:rPr lang="en-US" dirty="0"/>
              <a:t>added threading to the </a:t>
            </a:r>
            <a:r>
              <a:rPr lang="en-US" b="1" dirty="0"/>
              <a:t>standard library</a:t>
            </a:r>
          </a:p>
        </p:txBody>
      </p:sp>
      <p:sp>
        <p:nvSpPr>
          <p:cNvPr id="4" name="Footer Placeholder 3">
            <a:extLst>
              <a:ext uri="{FF2B5EF4-FFF2-40B4-BE49-F238E27FC236}">
                <a16:creationId xmlns="" xmlns:a16="http://schemas.microsoft.com/office/drawing/2014/main" id="{54F64B00-C80D-454C-ABBA-4E439BD3250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822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Thread API (POSIX)</a:t>
            </a:r>
          </a:p>
        </p:txBody>
      </p:sp>
      <p:sp>
        <p:nvSpPr>
          <p:cNvPr id="5" name="TextBox 4"/>
          <p:cNvSpPr txBox="1"/>
          <p:nvPr/>
        </p:nvSpPr>
        <p:spPr>
          <a:xfrm>
            <a:off x="1116091" y="1683831"/>
            <a:ext cx="7447014" cy="4859052"/>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pthread.h</a:t>
            </a:r>
            <a:r>
              <a:rPr lang="en-US" dirty="0">
                <a:solidFill>
                  <a:schemeClr val="bg2"/>
                </a:solidFill>
                <a:latin typeface="Consolas"/>
                <a:cs typeface="Consolas"/>
              </a:rPr>
              <a:t>&gt;</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b="1" dirty="0" err="1">
                <a:solidFill>
                  <a:schemeClr val="bg2"/>
                </a:solidFill>
                <a:latin typeface="Consolas"/>
                <a:cs typeface="Consolas"/>
              </a:rPr>
              <a:t>entry_point</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 }</a:t>
            </a:r>
            <a:br>
              <a:rPr lang="en-US" dirty="0">
                <a:solidFill>
                  <a:schemeClr val="bg2"/>
                </a:solidFill>
                <a:latin typeface="Consolas"/>
                <a:cs typeface="Consolas"/>
              </a:rPr>
            </a:br>
            <a:r>
              <a:rPr lang="en-US" dirty="0">
                <a:solidFill>
                  <a:schemeClr val="bg2"/>
                </a:solidFill>
                <a:latin typeface="Consolas"/>
                <a:cs typeface="Consolas"/>
              </a:rPr>
              <a:t> </a:t>
            </a:r>
          </a:p>
          <a:p>
            <a:r>
              <a:rPr lang="en-US" dirty="0" err="1">
                <a:solidFill>
                  <a:schemeClr val="bg2"/>
                </a:solidFill>
                <a:latin typeface="Consolas"/>
                <a:cs typeface="Consolas"/>
              </a:rPr>
              <a:t>int</a:t>
            </a:r>
            <a:r>
              <a:rPr lang="en-US" dirty="0">
                <a:solidFill>
                  <a:schemeClr val="bg2"/>
                </a:solidFill>
                <a:latin typeface="Consolas"/>
                <a:cs typeface="Consolas"/>
              </a:rPr>
              <a:t> main() </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chemeClr val="bg2"/>
                </a:solidFill>
                <a:latin typeface="Consolas"/>
                <a:cs typeface="Consolas"/>
              </a:rPr>
              <a:t>pthread_t</a:t>
            </a:r>
            <a:r>
              <a:rPr lang="en-US" b="1" dirty="0">
                <a:solidFill>
                  <a:schemeClr val="bg2"/>
                </a:solidFill>
                <a:latin typeface="Consolas"/>
                <a:cs typeface="Consolas"/>
              </a:rPr>
              <a:t> </a:t>
            </a:r>
            <a:r>
              <a:rPr lang="en-US" dirty="0">
                <a:solidFill>
                  <a:schemeClr val="bg2"/>
                </a:solidFill>
                <a:latin typeface="Consolas"/>
                <a:cs typeface="Consolas"/>
              </a:rPr>
              <a:t>t1, t2;</a:t>
            </a:r>
          </a:p>
          <a:p>
            <a:r>
              <a:rPr lang="en-US" dirty="0">
                <a:solidFill>
                  <a:schemeClr val="bg2"/>
                </a:solidFill>
                <a:latin typeface="Consolas"/>
                <a:cs typeface="Consolas"/>
              </a:rPr>
              <a:t>    </a:t>
            </a:r>
            <a:r>
              <a:rPr lang="en-US" b="1" dirty="0" err="1">
                <a:solidFill>
                  <a:schemeClr val="bg2"/>
                </a:solidFill>
                <a:latin typeface="Consolas"/>
                <a:cs typeface="Consolas"/>
              </a:rPr>
              <a:t>pthread_create</a:t>
            </a:r>
            <a:r>
              <a:rPr lang="en-US" dirty="0">
                <a:solidFill>
                  <a:schemeClr val="bg2"/>
                </a:solidFill>
                <a:latin typeface="Consolas"/>
                <a:cs typeface="Consolas"/>
              </a:rPr>
              <a:t>(&amp;t1, </a:t>
            </a:r>
            <a:r>
              <a:rPr lang="en-US" dirty="0" err="1">
                <a:solidFill>
                  <a:schemeClr val="bg2"/>
                </a:solidFill>
                <a:latin typeface="Consolas"/>
                <a:cs typeface="Consolas"/>
              </a:rPr>
              <a:t>nullptr</a:t>
            </a:r>
            <a:r>
              <a:rPr lang="en-US" dirty="0">
                <a:solidFill>
                  <a:schemeClr val="bg2"/>
                </a:solidFill>
                <a:latin typeface="Consolas"/>
                <a:cs typeface="Consolas"/>
              </a:rPr>
              <a:t>, </a:t>
            </a:r>
            <a:r>
              <a:rPr lang="en-US" b="1" dirty="0" err="1">
                <a:solidFill>
                  <a:schemeClr val="bg2"/>
                </a:solidFill>
                <a:latin typeface="Consolas"/>
                <a:cs typeface="Consolas"/>
              </a:rPr>
              <a:t>entry_point</a:t>
            </a:r>
            <a:r>
              <a:rPr lang="en-US" dirty="0">
                <a:solidFill>
                  <a:schemeClr val="bg2"/>
                </a:solidFill>
                <a:latin typeface="Consolas"/>
                <a:cs typeface="Consolas"/>
              </a:rPr>
              <a:t>, 0);</a:t>
            </a:r>
          </a:p>
          <a:p>
            <a:r>
              <a:rPr lang="en-US" dirty="0">
                <a:solidFill>
                  <a:schemeClr val="bg2"/>
                </a:solidFill>
                <a:latin typeface="Consolas"/>
                <a:cs typeface="Consolas"/>
              </a:rPr>
              <a:t>    </a:t>
            </a:r>
            <a:r>
              <a:rPr lang="en-US" b="1" dirty="0" err="1">
                <a:solidFill>
                  <a:schemeClr val="bg2"/>
                </a:solidFill>
                <a:latin typeface="Consolas"/>
                <a:cs typeface="Consolas"/>
              </a:rPr>
              <a:t>pthread_create</a:t>
            </a:r>
            <a:r>
              <a:rPr lang="en-US" dirty="0">
                <a:solidFill>
                  <a:schemeClr val="bg2"/>
                </a:solidFill>
                <a:latin typeface="Consolas"/>
                <a:cs typeface="Consolas"/>
              </a:rPr>
              <a:t>(&amp;t2, </a:t>
            </a:r>
            <a:r>
              <a:rPr lang="en-US" dirty="0" err="1">
                <a:solidFill>
                  <a:schemeClr val="bg2"/>
                </a:solidFill>
                <a:latin typeface="Consolas"/>
                <a:cs typeface="Consolas"/>
              </a:rPr>
              <a:t>nullptr</a:t>
            </a:r>
            <a:r>
              <a:rPr lang="en-US" dirty="0">
                <a:solidFill>
                  <a:schemeClr val="bg2"/>
                </a:solidFill>
                <a:latin typeface="Consolas"/>
                <a:cs typeface="Consolas"/>
              </a:rPr>
              <a:t>, </a:t>
            </a:r>
            <a:r>
              <a:rPr lang="en-US" b="1" dirty="0" err="1">
                <a:solidFill>
                  <a:schemeClr val="bg2"/>
                </a:solidFill>
                <a:latin typeface="Consolas"/>
                <a:cs typeface="Consolas"/>
              </a:rPr>
              <a:t>entry_point</a:t>
            </a:r>
            <a:r>
              <a:rPr lang="en-US" dirty="0">
                <a:solidFill>
                  <a:schemeClr val="bg2"/>
                </a:solidFill>
                <a:latin typeface="Consolas"/>
                <a:cs typeface="Consolas"/>
              </a:rPr>
              <a:t>, 1);</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do some other useful work while threads run...</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pthread_join</a:t>
            </a:r>
            <a:r>
              <a:rPr lang="en-US" dirty="0">
                <a:solidFill>
                  <a:schemeClr val="bg2"/>
                </a:solidFill>
                <a:latin typeface="Consolas"/>
                <a:cs typeface="Consolas"/>
              </a:rPr>
              <a:t>(&amp;t1);</a:t>
            </a:r>
          </a:p>
          <a:p>
            <a:r>
              <a:rPr lang="en-US" dirty="0">
                <a:solidFill>
                  <a:schemeClr val="bg2"/>
                </a:solidFill>
                <a:latin typeface="Consolas"/>
                <a:cs typeface="Consolas"/>
              </a:rPr>
              <a:t>    </a:t>
            </a:r>
            <a:r>
              <a:rPr lang="en-US" b="1" dirty="0" err="1">
                <a:solidFill>
                  <a:schemeClr val="bg2"/>
                </a:solidFill>
                <a:latin typeface="Consolas"/>
                <a:cs typeface="Consolas"/>
              </a:rPr>
              <a:t>pthread_join</a:t>
            </a:r>
            <a:r>
              <a:rPr lang="en-US" dirty="0">
                <a:solidFill>
                  <a:schemeClr val="bg2"/>
                </a:solidFill>
                <a:latin typeface="Consolas"/>
                <a:cs typeface="Consolas"/>
              </a:rPr>
              <a:t>(&amp;t1);</a:t>
            </a:r>
            <a:br>
              <a:rPr lang="en-US" dirty="0">
                <a:solidFill>
                  <a:schemeClr val="bg2"/>
                </a:solidFill>
                <a:latin typeface="Consolas"/>
                <a:cs typeface="Consolas"/>
              </a:rPr>
            </a:br>
            <a:r>
              <a:rPr lang="en-US" dirty="0">
                <a:solidFill>
                  <a:schemeClr val="bg2"/>
                </a:solidFill>
                <a:latin typeface="Consolas"/>
                <a:cs typeface="Consolas"/>
              </a:rPr>
              <a:t>    // at this point, both threads have terminated</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2" name="Footer Placeholder 1">
            <a:extLst>
              <a:ext uri="{FF2B5EF4-FFF2-40B4-BE49-F238E27FC236}">
                <a16:creationId xmlns="" xmlns:a16="http://schemas.microsoft.com/office/drawing/2014/main" id="{F92100EA-803F-42F5-8DB0-60C0240939E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9828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Thread API (C++11)</a:t>
            </a:r>
          </a:p>
        </p:txBody>
      </p:sp>
      <p:sp>
        <p:nvSpPr>
          <p:cNvPr id="5" name="TextBox 4"/>
          <p:cNvSpPr txBox="1"/>
          <p:nvPr/>
        </p:nvSpPr>
        <p:spPr>
          <a:xfrm>
            <a:off x="1116091" y="1683831"/>
            <a:ext cx="7447014" cy="4859052"/>
          </a:xfrm>
          <a:prstGeom prst="rect">
            <a:avLst/>
          </a:prstGeom>
          <a:noFill/>
        </p:spPr>
        <p:txBody>
          <a:bodyPr wrap="square" rtlCol="0">
            <a:noAutofit/>
          </a:bodyPr>
          <a:lstStyle/>
          <a:p>
            <a:r>
              <a:rPr lang="en-US" dirty="0">
                <a:solidFill>
                  <a:schemeClr val="bg2"/>
                </a:solidFill>
                <a:latin typeface="Consolas"/>
                <a:cs typeface="Consolas"/>
              </a:rPr>
              <a:t>#include &lt;thread&gt;</a:t>
            </a:r>
          </a:p>
          <a:p>
            <a:endParaRPr lang="en-US" dirty="0">
              <a:solidFill>
                <a:schemeClr val="bg2"/>
              </a:solidFill>
              <a:latin typeface="Consolas"/>
              <a:cs typeface="Consolas"/>
            </a:endParaRPr>
          </a:p>
          <a:p>
            <a:r>
              <a:rPr lang="en-US" dirty="0">
                <a:solidFill>
                  <a:schemeClr val="bg2"/>
                </a:solidFill>
                <a:latin typeface="Consolas"/>
                <a:cs typeface="Consolas"/>
              </a:rPr>
              <a:t>void </a:t>
            </a:r>
            <a:r>
              <a:rPr lang="en-US" b="1" dirty="0" err="1">
                <a:solidFill>
                  <a:schemeClr val="bg2"/>
                </a:solidFill>
                <a:latin typeface="Consolas"/>
                <a:cs typeface="Consolas"/>
              </a:rPr>
              <a:t>entry_point</a:t>
            </a:r>
            <a:r>
              <a:rPr lang="en-US" dirty="0">
                <a:solidFill>
                  <a:schemeClr val="bg2"/>
                </a:solidFill>
                <a:latin typeface="Consolas"/>
                <a:cs typeface="Consolas"/>
              </a:rPr>
              <a:t>(</a:t>
            </a:r>
            <a:r>
              <a:rPr lang="en-US" dirty="0" err="1">
                <a:solidFill>
                  <a:schemeClr val="bg2"/>
                </a:solidFill>
                <a:latin typeface="Consolas"/>
                <a:cs typeface="Consolas"/>
              </a:rPr>
              <a:t>int</a:t>
            </a:r>
            <a:r>
              <a:rPr lang="en-US" dirty="0">
                <a:solidFill>
                  <a:schemeClr val="bg2"/>
                </a:solidFill>
                <a:latin typeface="Consolas"/>
                <a:cs typeface="Consolas"/>
              </a:rPr>
              <a:t> </a:t>
            </a:r>
            <a:r>
              <a:rPr lang="en-US" dirty="0" err="1">
                <a:solidFill>
                  <a:schemeClr val="bg2"/>
                </a:solidFill>
                <a:latin typeface="Consolas"/>
                <a:cs typeface="Consolas"/>
              </a:rPr>
              <a:t>i</a:t>
            </a:r>
            <a:r>
              <a:rPr lang="en-US" dirty="0">
                <a:solidFill>
                  <a:schemeClr val="bg2"/>
                </a:solidFill>
                <a:latin typeface="Consolas"/>
                <a:cs typeface="Consolas"/>
              </a:rPr>
              <a:t>) { ... }</a:t>
            </a:r>
            <a:br>
              <a:rPr lang="en-US" dirty="0">
                <a:solidFill>
                  <a:schemeClr val="bg2"/>
                </a:solidFill>
                <a:latin typeface="Consolas"/>
                <a:cs typeface="Consolas"/>
              </a:rPr>
            </a:br>
            <a:r>
              <a:rPr lang="en-US" dirty="0">
                <a:solidFill>
                  <a:schemeClr val="bg2"/>
                </a:solidFill>
                <a:latin typeface="Consolas"/>
                <a:cs typeface="Consolas"/>
              </a:rPr>
              <a:t> </a:t>
            </a:r>
          </a:p>
          <a:p>
            <a:r>
              <a:rPr lang="en-US" dirty="0" err="1">
                <a:solidFill>
                  <a:schemeClr val="bg2"/>
                </a:solidFill>
                <a:latin typeface="Consolas"/>
                <a:cs typeface="Consolas"/>
              </a:rPr>
              <a:t>int</a:t>
            </a:r>
            <a:r>
              <a:rPr lang="en-US" dirty="0">
                <a:solidFill>
                  <a:schemeClr val="bg2"/>
                </a:solidFill>
                <a:latin typeface="Consolas"/>
                <a:cs typeface="Consolas"/>
              </a:rPr>
              <a:t> main() </a:t>
            </a:r>
          </a:p>
          <a:p>
            <a:r>
              <a:rPr lang="en-US" dirty="0">
                <a:solidFill>
                  <a:schemeClr val="bg2"/>
                </a:solidFill>
                <a:latin typeface="Consolas"/>
                <a:cs typeface="Consolas"/>
              </a:rPr>
              <a:t>{</a:t>
            </a:r>
          </a:p>
          <a:p>
            <a:r>
              <a:rPr lang="en-US" dirty="0">
                <a:solidFill>
                  <a:schemeClr val="bg2"/>
                </a:solidFill>
                <a:latin typeface="Consolas"/>
                <a:cs typeface="Consolas"/>
              </a:rPr>
              <a:t>    </a:t>
            </a:r>
            <a:r>
              <a:rPr lang="en-US" b="1" dirty="0" err="1">
                <a:solidFill>
                  <a:schemeClr val="bg2"/>
                </a:solidFill>
                <a:latin typeface="Consolas"/>
                <a:cs typeface="Consolas"/>
              </a:rPr>
              <a:t>std</a:t>
            </a:r>
            <a:r>
              <a:rPr lang="en-US" b="1" dirty="0">
                <a:solidFill>
                  <a:schemeClr val="bg2"/>
                </a:solidFill>
                <a:latin typeface="Consolas"/>
                <a:cs typeface="Consolas"/>
              </a:rPr>
              <a:t>::thread </a:t>
            </a:r>
            <a:r>
              <a:rPr lang="en-US" dirty="0">
                <a:solidFill>
                  <a:schemeClr val="bg2"/>
                </a:solidFill>
                <a:latin typeface="Consolas"/>
                <a:cs typeface="Consolas"/>
              </a:rPr>
              <a:t>t1(</a:t>
            </a:r>
            <a:r>
              <a:rPr lang="en-US" b="1" dirty="0" err="1">
                <a:solidFill>
                  <a:schemeClr val="bg2"/>
                </a:solidFill>
                <a:latin typeface="Consolas"/>
                <a:cs typeface="Consolas"/>
              </a:rPr>
              <a:t>entry_point</a:t>
            </a:r>
            <a:r>
              <a:rPr lang="en-US" dirty="0">
                <a:solidFill>
                  <a:schemeClr val="bg2"/>
                </a:solidFill>
                <a:latin typeface="Consolas"/>
                <a:cs typeface="Consolas"/>
              </a:rPr>
              <a:t>, 0);</a:t>
            </a:r>
          </a:p>
          <a:p>
            <a:r>
              <a:rPr lang="en-US" dirty="0">
                <a:solidFill>
                  <a:schemeClr val="bg2"/>
                </a:solidFill>
                <a:latin typeface="Consolas"/>
                <a:cs typeface="Consolas"/>
              </a:rPr>
              <a:t>    </a:t>
            </a:r>
            <a:r>
              <a:rPr lang="en-US" b="1" dirty="0" err="1">
                <a:solidFill>
                  <a:schemeClr val="bg2"/>
                </a:solidFill>
                <a:latin typeface="Consolas"/>
                <a:cs typeface="Consolas"/>
              </a:rPr>
              <a:t>std</a:t>
            </a:r>
            <a:r>
              <a:rPr lang="en-US" b="1" dirty="0">
                <a:solidFill>
                  <a:schemeClr val="bg2"/>
                </a:solidFill>
                <a:latin typeface="Consolas"/>
                <a:cs typeface="Consolas"/>
              </a:rPr>
              <a:t>::thread </a:t>
            </a:r>
            <a:r>
              <a:rPr lang="en-US" dirty="0">
                <a:solidFill>
                  <a:schemeClr val="bg2"/>
                </a:solidFill>
                <a:latin typeface="Consolas"/>
                <a:cs typeface="Consolas"/>
              </a:rPr>
              <a:t>t2(</a:t>
            </a:r>
            <a:r>
              <a:rPr lang="en-US" b="1" dirty="0" err="1">
                <a:solidFill>
                  <a:schemeClr val="bg2"/>
                </a:solidFill>
                <a:latin typeface="Consolas"/>
                <a:cs typeface="Consolas"/>
              </a:rPr>
              <a:t>entry_point</a:t>
            </a:r>
            <a:r>
              <a:rPr lang="en-US" dirty="0">
                <a:solidFill>
                  <a:schemeClr val="bg2"/>
                </a:solidFill>
                <a:latin typeface="Consolas"/>
                <a:cs typeface="Consolas"/>
              </a:rPr>
              <a:t>, 1);</a:t>
            </a:r>
            <a:br>
              <a:rPr lang="en-US" dirty="0">
                <a:solidFill>
                  <a:schemeClr val="bg2"/>
                </a:solidFill>
                <a:latin typeface="Consolas"/>
                <a:cs typeface="Consolas"/>
              </a:rPr>
            </a:br>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do some other useful work while threads run...</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t1.</a:t>
            </a:r>
            <a:r>
              <a:rPr lang="en-US" b="1" dirty="0">
                <a:solidFill>
                  <a:schemeClr val="bg2"/>
                </a:solidFill>
                <a:latin typeface="Consolas"/>
                <a:cs typeface="Consolas"/>
              </a:rPr>
              <a:t>join</a:t>
            </a:r>
            <a:r>
              <a:rPr lang="en-US" dirty="0">
                <a:solidFill>
                  <a:schemeClr val="bg2"/>
                </a:solidFill>
                <a:latin typeface="Consolas"/>
                <a:cs typeface="Consolas"/>
              </a:rPr>
              <a:t>();</a:t>
            </a:r>
          </a:p>
          <a:p>
            <a:r>
              <a:rPr lang="en-US" dirty="0">
                <a:solidFill>
                  <a:schemeClr val="bg2"/>
                </a:solidFill>
                <a:latin typeface="Consolas"/>
                <a:cs typeface="Consolas"/>
              </a:rPr>
              <a:t>    t2.</a:t>
            </a:r>
            <a:r>
              <a:rPr lang="en-US" b="1" dirty="0">
                <a:solidFill>
                  <a:schemeClr val="bg2"/>
                </a:solidFill>
                <a:latin typeface="Consolas"/>
                <a:cs typeface="Consolas"/>
              </a:rPr>
              <a:t>join</a:t>
            </a:r>
            <a:r>
              <a:rPr lang="en-US" dirty="0">
                <a:solidFill>
                  <a:schemeClr val="bg2"/>
                </a:solidFill>
                <a:latin typeface="Consolas"/>
                <a:cs typeface="Consolas"/>
              </a:rPr>
              <a:t>();</a:t>
            </a:r>
          </a:p>
          <a:p>
            <a:r>
              <a:rPr lang="en-US" dirty="0">
                <a:solidFill>
                  <a:schemeClr val="bg2"/>
                </a:solidFill>
                <a:latin typeface="Consolas"/>
                <a:cs typeface="Consolas"/>
              </a:rPr>
              <a:t>    // at this point, both threads have terminated</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2" name="Footer Placeholder 1">
            <a:extLst>
              <a:ext uri="{FF2B5EF4-FFF2-40B4-BE49-F238E27FC236}">
                <a16:creationId xmlns="" xmlns:a16="http://schemas.microsoft.com/office/drawing/2014/main" id="{70F0B085-EA45-43AB-A976-97A40A42560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64582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Thread API (Windows)</a:t>
            </a:r>
          </a:p>
        </p:txBody>
      </p:sp>
      <p:sp>
        <p:nvSpPr>
          <p:cNvPr id="5" name="TextBox 4"/>
          <p:cNvSpPr txBox="1"/>
          <p:nvPr/>
        </p:nvSpPr>
        <p:spPr>
          <a:xfrm>
            <a:off x="1116091" y="1683831"/>
            <a:ext cx="7447014" cy="4859052"/>
          </a:xfrm>
          <a:prstGeom prst="rect">
            <a:avLst/>
          </a:prstGeom>
          <a:noFill/>
        </p:spPr>
        <p:txBody>
          <a:bodyPr wrap="square" rtlCol="0">
            <a:noAutofit/>
          </a:bodyPr>
          <a:lstStyle/>
          <a:p>
            <a:r>
              <a:rPr lang="en-US" dirty="0">
                <a:solidFill>
                  <a:schemeClr val="bg2"/>
                </a:solidFill>
                <a:latin typeface="Consolas"/>
                <a:cs typeface="Consolas"/>
              </a:rPr>
              <a:t>#include &lt;</a:t>
            </a:r>
            <a:r>
              <a:rPr lang="en-US" dirty="0" err="1">
                <a:solidFill>
                  <a:schemeClr val="bg2"/>
                </a:solidFill>
                <a:latin typeface="Consolas"/>
                <a:cs typeface="Consolas"/>
              </a:rPr>
              <a:t>windows.h</a:t>
            </a:r>
            <a:r>
              <a:rPr lang="en-US" dirty="0">
                <a:solidFill>
                  <a:schemeClr val="bg2"/>
                </a:solidFill>
                <a:latin typeface="Consolas"/>
                <a:cs typeface="Consolas"/>
              </a:rPr>
              <a:t>&gt;</a:t>
            </a:r>
          </a:p>
          <a:p>
            <a:endParaRPr lang="en-US" dirty="0">
              <a:solidFill>
                <a:schemeClr val="bg2"/>
              </a:solidFill>
              <a:latin typeface="Consolas"/>
              <a:cs typeface="Consolas"/>
            </a:endParaRPr>
          </a:p>
          <a:p>
            <a:r>
              <a:rPr lang="en-US" dirty="0">
                <a:solidFill>
                  <a:schemeClr val="bg2"/>
                </a:solidFill>
                <a:latin typeface="Consolas"/>
                <a:cs typeface="Consolas"/>
              </a:rPr>
              <a:t>DWORD WINAPI </a:t>
            </a:r>
            <a:r>
              <a:rPr lang="en-US" b="1" dirty="0" err="1">
                <a:solidFill>
                  <a:schemeClr val="bg2"/>
                </a:solidFill>
                <a:latin typeface="Consolas"/>
                <a:cs typeface="Consolas"/>
              </a:rPr>
              <a:t>entry_point</a:t>
            </a:r>
            <a:r>
              <a:rPr lang="en-US" dirty="0">
                <a:solidFill>
                  <a:schemeClr val="bg2"/>
                </a:solidFill>
                <a:latin typeface="Consolas"/>
                <a:cs typeface="Consolas"/>
              </a:rPr>
              <a:t>(LPVOID </a:t>
            </a:r>
            <a:r>
              <a:rPr lang="en-US" dirty="0" err="1">
                <a:solidFill>
                  <a:schemeClr val="bg2"/>
                </a:solidFill>
                <a:latin typeface="Consolas"/>
                <a:cs typeface="Consolas"/>
              </a:rPr>
              <a:t>lpParam</a:t>
            </a:r>
            <a:r>
              <a:rPr lang="en-US" dirty="0">
                <a:solidFill>
                  <a:schemeClr val="bg2"/>
                </a:solidFill>
                <a:latin typeface="Consolas"/>
                <a:cs typeface="Consolas"/>
              </a:rPr>
              <a:t>) { ... }</a:t>
            </a:r>
            <a:br>
              <a:rPr lang="en-US" dirty="0">
                <a:solidFill>
                  <a:schemeClr val="bg2"/>
                </a:solidFill>
                <a:latin typeface="Consolas"/>
                <a:cs typeface="Consolas"/>
              </a:rPr>
            </a:br>
            <a:r>
              <a:rPr lang="en-US" dirty="0">
                <a:solidFill>
                  <a:schemeClr val="bg2"/>
                </a:solidFill>
                <a:latin typeface="Consolas"/>
                <a:cs typeface="Consolas"/>
              </a:rPr>
              <a:t> </a:t>
            </a:r>
          </a:p>
          <a:p>
            <a:r>
              <a:rPr lang="en-US" dirty="0" err="1">
                <a:solidFill>
                  <a:schemeClr val="bg2"/>
                </a:solidFill>
                <a:latin typeface="Consolas"/>
                <a:cs typeface="Consolas"/>
              </a:rPr>
              <a:t>int</a:t>
            </a:r>
            <a:r>
              <a:rPr lang="en-US" dirty="0">
                <a:solidFill>
                  <a:schemeClr val="bg2"/>
                </a:solidFill>
                <a:latin typeface="Consolas"/>
                <a:cs typeface="Consolas"/>
              </a:rPr>
              <a:t> main() </a:t>
            </a:r>
          </a:p>
          <a:p>
            <a:r>
              <a:rPr lang="en-US" dirty="0">
                <a:solidFill>
                  <a:schemeClr val="bg2"/>
                </a:solidFill>
                <a:latin typeface="Consolas"/>
                <a:cs typeface="Consolas"/>
              </a:rPr>
              <a:t>{</a:t>
            </a:r>
            <a:br>
              <a:rPr lang="en-US" dirty="0">
                <a:solidFill>
                  <a:schemeClr val="bg2"/>
                </a:solidFill>
                <a:latin typeface="Consolas"/>
                <a:cs typeface="Consolas"/>
              </a:rPr>
            </a:br>
            <a:r>
              <a:rPr lang="en-US" dirty="0">
                <a:solidFill>
                  <a:schemeClr val="bg2"/>
                </a:solidFill>
                <a:latin typeface="Consolas"/>
                <a:cs typeface="Consolas"/>
              </a:rPr>
              <a:t>    HANDLE </a:t>
            </a:r>
            <a:r>
              <a:rPr lang="en-US" dirty="0" err="1">
                <a:solidFill>
                  <a:schemeClr val="bg2"/>
                </a:solidFill>
                <a:latin typeface="Consolas"/>
                <a:cs typeface="Consolas"/>
              </a:rPr>
              <a:t>ahT</a:t>
            </a:r>
            <a:r>
              <a:rPr lang="en-US" dirty="0">
                <a:solidFill>
                  <a:schemeClr val="bg2"/>
                </a:solidFill>
                <a:latin typeface="Consolas"/>
                <a:cs typeface="Consolas"/>
              </a:rPr>
              <a:t>[2];</a:t>
            </a:r>
          </a:p>
          <a:p>
            <a:r>
              <a:rPr lang="en-US" dirty="0">
                <a:solidFill>
                  <a:schemeClr val="bg2"/>
                </a:solidFill>
                <a:latin typeface="Consolas"/>
                <a:cs typeface="Consolas"/>
              </a:rPr>
              <a:t>    </a:t>
            </a:r>
            <a:r>
              <a:rPr lang="en-US" dirty="0" err="1">
                <a:solidFill>
                  <a:schemeClr val="bg2"/>
                </a:solidFill>
                <a:latin typeface="Consolas"/>
                <a:cs typeface="Consolas"/>
              </a:rPr>
              <a:t>ahT</a:t>
            </a:r>
            <a:r>
              <a:rPr lang="en-US" dirty="0">
                <a:solidFill>
                  <a:schemeClr val="bg2"/>
                </a:solidFill>
                <a:latin typeface="Consolas"/>
                <a:cs typeface="Consolas"/>
              </a:rPr>
              <a:t>[0] = </a:t>
            </a:r>
            <a:r>
              <a:rPr lang="en-US" b="1" dirty="0" err="1">
                <a:solidFill>
                  <a:schemeClr val="bg2"/>
                </a:solidFill>
                <a:latin typeface="Consolas"/>
                <a:cs typeface="Consolas"/>
              </a:rPr>
              <a:t>CreateThread</a:t>
            </a:r>
            <a:r>
              <a:rPr lang="en-US" dirty="0">
                <a:solidFill>
                  <a:schemeClr val="bg2"/>
                </a:solidFill>
                <a:latin typeface="Consolas"/>
                <a:cs typeface="Consolas"/>
              </a:rPr>
              <a:t>(NULL, 0, </a:t>
            </a:r>
            <a:r>
              <a:rPr lang="en-US" b="1" dirty="0" err="1">
                <a:solidFill>
                  <a:schemeClr val="bg2"/>
                </a:solidFill>
                <a:latin typeface="Consolas"/>
                <a:cs typeface="Consolas"/>
              </a:rPr>
              <a:t>entry_point</a:t>
            </a:r>
            <a:r>
              <a:rPr lang="en-US" dirty="0">
                <a:solidFill>
                  <a:schemeClr val="bg2"/>
                </a:solidFill>
                <a:latin typeface="Consolas"/>
                <a:cs typeface="Consolas"/>
              </a:rPr>
              <a:t>, …);</a:t>
            </a:r>
          </a:p>
          <a:p>
            <a:r>
              <a:rPr lang="en-US" dirty="0">
                <a:solidFill>
                  <a:schemeClr val="bg2"/>
                </a:solidFill>
                <a:latin typeface="Consolas"/>
                <a:cs typeface="Consolas"/>
              </a:rPr>
              <a:t>    </a:t>
            </a:r>
            <a:r>
              <a:rPr lang="en-US" dirty="0" err="1">
                <a:solidFill>
                  <a:schemeClr val="bg2"/>
                </a:solidFill>
                <a:latin typeface="Consolas"/>
                <a:cs typeface="Consolas"/>
              </a:rPr>
              <a:t>ahT</a:t>
            </a:r>
            <a:r>
              <a:rPr lang="en-US" dirty="0">
                <a:solidFill>
                  <a:schemeClr val="bg2"/>
                </a:solidFill>
                <a:latin typeface="Consolas"/>
                <a:cs typeface="Consolas"/>
              </a:rPr>
              <a:t>[1] = </a:t>
            </a:r>
            <a:r>
              <a:rPr lang="en-US" b="1" dirty="0" err="1">
                <a:solidFill>
                  <a:schemeClr val="bg2"/>
                </a:solidFill>
                <a:latin typeface="Consolas"/>
                <a:cs typeface="Consolas"/>
              </a:rPr>
              <a:t>CreateThread</a:t>
            </a:r>
            <a:r>
              <a:rPr lang="en-US" dirty="0">
                <a:solidFill>
                  <a:schemeClr val="bg2"/>
                </a:solidFill>
                <a:latin typeface="Consolas"/>
                <a:cs typeface="Consolas"/>
              </a:rPr>
              <a:t>(NULL, 0, </a:t>
            </a:r>
            <a:r>
              <a:rPr lang="en-US" b="1" dirty="0" err="1">
                <a:solidFill>
                  <a:schemeClr val="bg2"/>
                </a:solidFill>
                <a:latin typeface="Consolas"/>
                <a:cs typeface="Consolas"/>
              </a:rPr>
              <a:t>entry_point</a:t>
            </a:r>
            <a:r>
              <a:rPr lang="en-US" dirty="0">
                <a:solidFill>
                  <a:schemeClr val="bg2"/>
                </a:solidFill>
                <a:latin typeface="Consolas"/>
                <a:cs typeface="Consolas"/>
              </a:rPr>
              <a:t>, …);</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 do some other useful work while threads run...</a:t>
            </a:r>
          </a:p>
          <a:p>
            <a:r>
              <a:rPr lang="en-US" dirty="0">
                <a:solidFill>
                  <a:schemeClr val="bg2"/>
                </a:solidFill>
                <a:latin typeface="Consolas"/>
                <a:cs typeface="Consolas"/>
              </a:rPr>
              <a:t/>
            </a:r>
            <a:br>
              <a:rPr lang="en-US" dirty="0">
                <a:solidFill>
                  <a:schemeClr val="bg2"/>
                </a:solidFill>
                <a:latin typeface="Consolas"/>
                <a:cs typeface="Consolas"/>
              </a:rPr>
            </a:br>
            <a:r>
              <a:rPr lang="en-US" dirty="0">
                <a:solidFill>
                  <a:schemeClr val="bg2"/>
                </a:solidFill>
                <a:latin typeface="Consolas"/>
                <a:cs typeface="Consolas"/>
              </a:rPr>
              <a:t>    </a:t>
            </a:r>
            <a:r>
              <a:rPr lang="en-US" b="1" dirty="0" err="1">
                <a:solidFill>
                  <a:schemeClr val="bg2"/>
                </a:solidFill>
                <a:latin typeface="Consolas"/>
                <a:cs typeface="Consolas"/>
              </a:rPr>
              <a:t>WaitForMultipleObjects</a:t>
            </a:r>
            <a:r>
              <a:rPr lang="en-US" dirty="0">
                <a:solidFill>
                  <a:schemeClr val="bg2"/>
                </a:solidFill>
                <a:latin typeface="Consolas"/>
                <a:cs typeface="Consolas"/>
              </a:rPr>
              <a:t>(2, </a:t>
            </a:r>
            <a:r>
              <a:rPr lang="en-US" dirty="0" err="1">
                <a:solidFill>
                  <a:schemeClr val="bg2"/>
                </a:solidFill>
                <a:latin typeface="Consolas"/>
                <a:cs typeface="Consolas"/>
              </a:rPr>
              <a:t>ahT</a:t>
            </a:r>
            <a:r>
              <a:rPr lang="en-US" dirty="0">
                <a:solidFill>
                  <a:schemeClr val="bg2"/>
                </a:solidFill>
                <a:latin typeface="Consolas"/>
                <a:cs typeface="Consolas"/>
              </a:rPr>
              <a:t>);</a:t>
            </a:r>
          </a:p>
          <a:p>
            <a:r>
              <a:rPr lang="en-US" dirty="0">
                <a:solidFill>
                  <a:schemeClr val="bg2"/>
                </a:solidFill>
                <a:latin typeface="Consolas"/>
                <a:cs typeface="Consolas"/>
              </a:rPr>
              <a:t>    // at this point, both threads have terminated</a:t>
            </a:r>
          </a:p>
          <a:p>
            <a:r>
              <a:rPr lang="en-US" dirty="0">
                <a:solidFill>
                  <a:schemeClr val="bg2"/>
                </a:solidFill>
                <a:latin typeface="Consolas"/>
                <a:cs typeface="Consolas"/>
              </a:rPr>
              <a:t>}</a:t>
            </a:r>
          </a:p>
          <a:p>
            <a:endParaRPr lang="en-US" dirty="0">
              <a:solidFill>
                <a:schemeClr val="bg2"/>
              </a:solidFill>
              <a:latin typeface="Consolas"/>
              <a:cs typeface="Consolas"/>
            </a:endParaRPr>
          </a:p>
        </p:txBody>
      </p:sp>
      <p:sp>
        <p:nvSpPr>
          <p:cNvPr id="2" name="Footer Placeholder 1">
            <a:extLst>
              <a:ext uri="{FF2B5EF4-FFF2-40B4-BE49-F238E27FC236}">
                <a16:creationId xmlns="" xmlns:a16="http://schemas.microsoft.com/office/drawing/2014/main" id="{552E30BC-0D5F-4A9E-A8EB-6D25C8AA4D1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28148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lstStyle/>
          <a:p>
            <a:r>
              <a:rPr lang="en-US" dirty="0"/>
              <a:t>Basic thread state machine*</a:t>
            </a:r>
          </a:p>
          <a:p>
            <a:pPr lvl="1"/>
            <a:r>
              <a:rPr lang="en-US" b="1" dirty="0"/>
              <a:t>Runnable</a:t>
            </a:r>
          </a:p>
          <a:p>
            <a:pPr lvl="2"/>
            <a:r>
              <a:rPr lang="en-US" dirty="0"/>
              <a:t>Thread is able to run, but is waiting to be assigned a time slice on a core</a:t>
            </a:r>
          </a:p>
          <a:p>
            <a:pPr lvl="1"/>
            <a:r>
              <a:rPr lang="en-US" b="1" dirty="0"/>
              <a:t>Running</a:t>
            </a:r>
          </a:p>
          <a:p>
            <a:pPr lvl="2"/>
            <a:r>
              <a:rPr lang="en-US" dirty="0"/>
              <a:t>Thread is actively running on a core</a:t>
            </a:r>
          </a:p>
          <a:p>
            <a:pPr lvl="1"/>
            <a:r>
              <a:rPr lang="en-US" b="1" dirty="0"/>
              <a:t>Sleeping/Blocked/Waiting</a:t>
            </a:r>
          </a:p>
          <a:p>
            <a:pPr lvl="2"/>
            <a:r>
              <a:rPr lang="en-US" dirty="0"/>
              <a:t>Thread is waiting for an event, timer, </a:t>
            </a:r>
            <a:r>
              <a:rPr lang="en-US" dirty="0" err="1"/>
              <a:t>mutex</a:t>
            </a:r>
            <a:r>
              <a:rPr lang="en-US" dirty="0"/>
              <a:t> lock, etc.</a:t>
            </a:r>
          </a:p>
          <a:p>
            <a:pPr lvl="2"/>
            <a:r>
              <a:rPr lang="en-US" dirty="0"/>
              <a:t>In this case, we say the thread is </a:t>
            </a:r>
            <a:r>
              <a:rPr lang="en-US" b="1" dirty="0"/>
              <a:t>blocked</a:t>
            </a:r>
          </a:p>
          <a:p>
            <a:pPr marL="860425" lvl="3" indent="0" algn="ctr">
              <a:buNone/>
            </a:pPr>
            <a:r>
              <a:rPr lang="en-US" b="1" dirty="0"/>
              <a:t/>
            </a:r>
            <a:br>
              <a:rPr lang="en-US" b="1" dirty="0"/>
            </a:br>
            <a:r>
              <a:rPr lang="en-US" dirty="0"/>
              <a:t>*Real operating systems have a few more states</a:t>
            </a:r>
            <a:endParaRPr lang="is-IS" dirty="0"/>
          </a:p>
        </p:txBody>
      </p:sp>
      <p:sp>
        <p:nvSpPr>
          <p:cNvPr id="4" name="Footer Placeholder 3">
            <a:extLst>
              <a:ext uri="{FF2B5EF4-FFF2-40B4-BE49-F238E27FC236}">
                <a16:creationId xmlns="" xmlns:a16="http://schemas.microsoft.com/office/drawing/2014/main" id="{A0AFEF6A-4116-4D64-AB41-39D432D66233}"/>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016294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normAutofit/>
          </a:bodyPr>
          <a:lstStyle/>
          <a:p>
            <a:r>
              <a:rPr lang="en-US" dirty="0"/>
              <a:t>A few examples of </a:t>
            </a:r>
            <a:r>
              <a:rPr lang="en-US" b="1" dirty="0"/>
              <a:t>blocking calls</a:t>
            </a:r>
          </a:p>
          <a:p>
            <a:pPr lvl="1"/>
            <a:r>
              <a:rPr lang="en-US" sz="2000" b="1" dirty="0" err="1">
                <a:latin typeface="Consolas"/>
                <a:cs typeface="Consolas"/>
              </a:rPr>
              <a:t>usleep</a:t>
            </a:r>
            <a:r>
              <a:rPr lang="en-US" sz="2000" b="1" dirty="0">
                <a:latin typeface="Consolas"/>
                <a:cs typeface="Consolas"/>
              </a:rPr>
              <a:t>()</a:t>
            </a:r>
            <a:r>
              <a:rPr lang="en-US" dirty="0"/>
              <a:t> puts the thread to sleep for specified number of microseconds</a:t>
            </a:r>
          </a:p>
          <a:p>
            <a:pPr lvl="1"/>
            <a:r>
              <a:rPr lang="en-US" sz="2000" b="1" dirty="0">
                <a:latin typeface="Consolas"/>
                <a:cs typeface="Consolas"/>
              </a:rPr>
              <a:t>read()</a:t>
            </a:r>
            <a:r>
              <a:rPr lang="en-US" dirty="0"/>
              <a:t> puts the thread to sleep until the requested data has been read by the file system</a:t>
            </a:r>
          </a:p>
          <a:p>
            <a:pPr lvl="1"/>
            <a:r>
              <a:rPr lang="en-US" dirty="0"/>
              <a:t>A thread can also be put to sleep while waiting for a </a:t>
            </a:r>
            <a:r>
              <a:rPr lang="en-US" b="1" dirty="0" err="1"/>
              <a:t>mutex</a:t>
            </a:r>
            <a:r>
              <a:rPr lang="en-US" b="1" dirty="0"/>
              <a:t> lock </a:t>
            </a:r>
            <a:r>
              <a:rPr lang="en-US" dirty="0"/>
              <a:t>(more on this later!)</a:t>
            </a:r>
          </a:p>
          <a:p>
            <a:r>
              <a:rPr lang="en-US" dirty="0"/>
              <a:t>Sleeping threads are </a:t>
            </a:r>
            <a:r>
              <a:rPr lang="en-US" b="1" dirty="0"/>
              <a:t>woken up </a:t>
            </a:r>
            <a:r>
              <a:rPr lang="en-US" dirty="0"/>
              <a:t>by kernel when the </a:t>
            </a:r>
            <a:r>
              <a:rPr lang="en-US" b="1" dirty="0"/>
              <a:t>resource</a:t>
            </a:r>
            <a:r>
              <a:rPr lang="en-US" dirty="0"/>
              <a:t> becomes available or </a:t>
            </a:r>
            <a:r>
              <a:rPr lang="en-US" b="1" dirty="0"/>
              <a:t>timer</a:t>
            </a:r>
            <a:r>
              <a:rPr lang="en-US" dirty="0"/>
              <a:t> expires</a:t>
            </a:r>
          </a:p>
        </p:txBody>
      </p:sp>
      <p:sp>
        <p:nvSpPr>
          <p:cNvPr id="4" name="Footer Placeholder 3">
            <a:extLst>
              <a:ext uri="{FF2B5EF4-FFF2-40B4-BE49-F238E27FC236}">
                <a16:creationId xmlns="" xmlns:a16="http://schemas.microsoft.com/office/drawing/2014/main" id="{45963D54-5A0D-4C61-9103-29E41806406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9673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Concurrency?</a:t>
            </a:r>
          </a:p>
        </p:txBody>
      </p:sp>
      <p:sp>
        <p:nvSpPr>
          <p:cNvPr id="12" name="Rounded Rectangle 11"/>
          <p:cNvSpPr/>
          <p:nvPr/>
        </p:nvSpPr>
        <p:spPr>
          <a:xfrm>
            <a:off x="2626660" y="2141491"/>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a:t>
            </a:r>
          </a:p>
        </p:txBody>
      </p:sp>
      <p:sp>
        <p:nvSpPr>
          <p:cNvPr id="13" name="Rounded Rectangle 12"/>
          <p:cNvSpPr/>
          <p:nvPr/>
        </p:nvSpPr>
        <p:spPr>
          <a:xfrm>
            <a:off x="4033487" y="4913033"/>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C</a:t>
            </a:r>
          </a:p>
        </p:txBody>
      </p:sp>
      <p:sp>
        <p:nvSpPr>
          <p:cNvPr id="27" name="Rectangle 26"/>
          <p:cNvSpPr/>
          <p:nvPr/>
        </p:nvSpPr>
        <p:spPr>
          <a:xfrm>
            <a:off x="2386123" y="3806814"/>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 0</a:t>
            </a:r>
          </a:p>
        </p:txBody>
      </p:sp>
      <p:sp>
        <p:nvSpPr>
          <p:cNvPr id="26" name="Down Arrow 25"/>
          <p:cNvSpPr/>
          <p:nvPr/>
        </p:nvSpPr>
        <p:spPr>
          <a:xfrm>
            <a:off x="2953790" y="3102993"/>
            <a:ext cx="423344" cy="627532"/>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Down Arrow 27"/>
          <p:cNvSpPr/>
          <p:nvPr/>
        </p:nvSpPr>
        <p:spPr>
          <a:xfrm rot="19017152">
            <a:off x="3588417" y="4353881"/>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116316" y="3806814"/>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transform 1</a:t>
            </a:r>
          </a:p>
        </p:txBody>
      </p:sp>
      <p:sp>
        <p:nvSpPr>
          <p:cNvPr id="31" name="Down Arrow 30"/>
          <p:cNvSpPr/>
          <p:nvPr/>
        </p:nvSpPr>
        <p:spPr>
          <a:xfrm rot="2582848" flipH="1">
            <a:off x="5140010" y="4353881"/>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rot="20224097">
            <a:off x="5881109" y="4812663"/>
            <a:ext cx="2705934" cy="954107"/>
          </a:xfrm>
          <a:prstGeom prst="rect">
            <a:avLst/>
          </a:prstGeom>
          <a:noFill/>
        </p:spPr>
        <p:txBody>
          <a:bodyPr wrap="none" rtlCol="0">
            <a:spAutoFit/>
          </a:bodyPr>
          <a:lstStyle/>
          <a:p>
            <a:pPr algn="ctr"/>
            <a:r>
              <a:rPr lang="en-US" sz="2800" dirty="0">
                <a:solidFill>
                  <a:srgbClr val="333333"/>
                </a:solidFill>
              </a:rPr>
              <a:t>Multiple Writers</a:t>
            </a:r>
            <a:br>
              <a:rPr lang="en-US" sz="2800" dirty="0">
                <a:solidFill>
                  <a:srgbClr val="333333"/>
                </a:solidFill>
              </a:rPr>
            </a:br>
            <a:r>
              <a:rPr lang="en-US" sz="2800" dirty="0">
                <a:solidFill>
                  <a:srgbClr val="333333"/>
                </a:solidFill>
              </a:rPr>
              <a:t>= Concurrency</a:t>
            </a:r>
          </a:p>
        </p:txBody>
      </p:sp>
      <p:sp>
        <p:nvSpPr>
          <p:cNvPr id="17" name="Rounded Rectangle 11">
            <a:extLst>
              <a:ext uri="{FF2B5EF4-FFF2-40B4-BE49-F238E27FC236}">
                <a16:creationId xmlns="" xmlns:a16="http://schemas.microsoft.com/office/drawing/2014/main" id="{939948B2-4EB7-41EC-B885-E817E17A5A19}"/>
              </a:ext>
            </a:extLst>
          </p:cNvPr>
          <p:cNvSpPr/>
          <p:nvPr/>
        </p:nvSpPr>
        <p:spPr>
          <a:xfrm>
            <a:off x="5351682" y="2141491"/>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B</a:t>
            </a:r>
          </a:p>
        </p:txBody>
      </p:sp>
      <p:sp>
        <p:nvSpPr>
          <p:cNvPr id="18" name="Down Arrow 25">
            <a:extLst>
              <a:ext uri="{FF2B5EF4-FFF2-40B4-BE49-F238E27FC236}">
                <a16:creationId xmlns="" xmlns:a16="http://schemas.microsoft.com/office/drawing/2014/main" id="{62B3ACDB-2218-44D2-B666-601718FD58FA}"/>
              </a:ext>
            </a:extLst>
          </p:cNvPr>
          <p:cNvSpPr/>
          <p:nvPr/>
        </p:nvSpPr>
        <p:spPr>
          <a:xfrm>
            <a:off x="5678812" y="3102993"/>
            <a:ext cx="423344" cy="627532"/>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 xmlns:a16="http://schemas.microsoft.com/office/drawing/2014/main" id="{56C5531A-1453-4EFB-A2FD-AEA3037855F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154273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7291E9-6936-4DE1-ACBA-F4355595A6E0}"/>
              </a:ext>
            </a:extLst>
          </p:cNvPr>
          <p:cNvSpPr>
            <a:spLocks noGrp="1"/>
          </p:cNvSpPr>
          <p:nvPr>
            <p:ph type="title"/>
          </p:nvPr>
        </p:nvSpPr>
        <p:spPr/>
        <p:txBody>
          <a:bodyPr/>
          <a:lstStyle/>
          <a:p>
            <a:r>
              <a:rPr lang="en-US" dirty="0"/>
              <a:t>Thread Scheduling</a:t>
            </a:r>
          </a:p>
        </p:txBody>
      </p:sp>
      <p:sp>
        <p:nvSpPr>
          <p:cNvPr id="4" name="Rectangle 3">
            <a:extLst>
              <a:ext uri="{FF2B5EF4-FFF2-40B4-BE49-F238E27FC236}">
                <a16:creationId xmlns="" xmlns:a16="http://schemas.microsoft.com/office/drawing/2014/main" id="{227955A2-5A49-4B99-B311-40C1ACB3DB34}"/>
              </a:ext>
            </a:extLst>
          </p:cNvPr>
          <p:cNvSpPr/>
          <p:nvPr/>
        </p:nvSpPr>
        <p:spPr>
          <a:xfrm>
            <a:off x="738016" y="1975938"/>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4</a:t>
            </a:r>
          </a:p>
        </p:txBody>
      </p:sp>
      <p:sp>
        <p:nvSpPr>
          <p:cNvPr id="5" name="Rectangle 4">
            <a:extLst>
              <a:ext uri="{FF2B5EF4-FFF2-40B4-BE49-F238E27FC236}">
                <a16:creationId xmlns="" xmlns:a16="http://schemas.microsoft.com/office/drawing/2014/main" id="{78DCE781-11AB-4B04-AF73-456EBA5D5851}"/>
              </a:ext>
            </a:extLst>
          </p:cNvPr>
          <p:cNvSpPr/>
          <p:nvPr/>
        </p:nvSpPr>
        <p:spPr>
          <a:xfrm>
            <a:off x="738015" y="2351909"/>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1</a:t>
            </a:r>
          </a:p>
        </p:txBody>
      </p:sp>
      <p:sp>
        <p:nvSpPr>
          <p:cNvPr id="6" name="Rectangle 5">
            <a:extLst>
              <a:ext uri="{FF2B5EF4-FFF2-40B4-BE49-F238E27FC236}">
                <a16:creationId xmlns="" xmlns:a16="http://schemas.microsoft.com/office/drawing/2014/main" id="{7BC82C64-12FC-4463-B41A-4437FC2F8582}"/>
              </a:ext>
            </a:extLst>
          </p:cNvPr>
          <p:cNvSpPr/>
          <p:nvPr/>
        </p:nvSpPr>
        <p:spPr>
          <a:xfrm>
            <a:off x="738014" y="2727880"/>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0</a:t>
            </a:r>
          </a:p>
        </p:txBody>
      </p:sp>
      <p:sp>
        <p:nvSpPr>
          <p:cNvPr id="7" name="Rectangle 6">
            <a:extLst>
              <a:ext uri="{FF2B5EF4-FFF2-40B4-BE49-F238E27FC236}">
                <a16:creationId xmlns="" xmlns:a16="http://schemas.microsoft.com/office/drawing/2014/main" id="{DC332E20-3427-497F-BAEC-3B4BB1852AB3}"/>
              </a:ext>
            </a:extLst>
          </p:cNvPr>
          <p:cNvSpPr/>
          <p:nvPr/>
        </p:nvSpPr>
        <p:spPr>
          <a:xfrm>
            <a:off x="738016" y="3103851"/>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3</a:t>
            </a:r>
          </a:p>
        </p:txBody>
      </p:sp>
      <p:sp>
        <p:nvSpPr>
          <p:cNvPr id="8" name="Rectangle 7">
            <a:extLst>
              <a:ext uri="{FF2B5EF4-FFF2-40B4-BE49-F238E27FC236}">
                <a16:creationId xmlns="" xmlns:a16="http://schemas.microsoft.com/office/drawing/2014/main" id="{677680BB-0FB2-4A6C-A268-8A6B760595F8}"/>
              </a:ext>
            </a:extLst>
          </p:cNvPr>
          <p:cNvSpPr/>
          <p:nvPr/>
        </p:nvSpPr>
        <p:spPr>
          <a:xfrm>
            <a:off x="738013" y="3479822"/>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7</a:t>
            </a:r>
          </a:p>
        </p:txBody>
      </p:sp>
      <p:grpSp>
        <p:nvGrpSpPr>
          <p:cNvPr id="55" name="Group 54">
            <a:extLst>
              <a:ext uri="{FF2B5EF4-FFF2-40B4-BE49-F238E27FC236}">
                <a16:creationId xmlns="" xmlns:a16="http://schemas.microsoft.com/office/drawing/2014/main" id="{CA0BEA6F-D210-480E-89C9-55BE89E5E9E4}"/>
              </a:ext>
            </a:extLst>
          </p:cNvPr>
          <p:cNvGrpSpPr/>
          <p:nvPr/>
        </p:nvGrpSpPr>
        <p:grpSpPr>
          <a:xfrm>
            <a:off x="3033093" y="4541509"/>
            <a:ext cx="2769742" cy="1990548"/>
            <a:chOff x="1294774" y="2531535"/>
            <a:chExt cx="5030452" cy="3615267"/>
          </a:xfrm>
        </p:grpSpPr>
        <p:grpSp>
          <p:nvGrpSpPr>
            <p:cNvPr id="25" name="Group 24">
              <a:extLst>
                <a:ext uri="{FF2B5EF4-FFF2-40B4-BE49-F238E27FC236}">
                  <a16:creationId xmlns="" xmlns:a16="http://schemas.microsoft.com/office/drawing/2014/main" id="{7AF15292-0270-4961-BD1A-E3778E84045B}"/>
                </a:ext>
              </a:extLst>
            </p:cNvPr>
            <p:cNvGrpSpPr/>
            <p:nvPr/>
          </p:nvGrpSpPr>
          <p:grpSpPr>
            <a:xfrm>
              <a:off x="1294774" y="2531535"/>
              <a:ext cx="2439026" cy="3615267"/>
              <a:chOff x="1294774" y="2531535"/>
              <a:chExt cx="2439026" cy="3615267"/>
            </a:xfrm>
          </p:grpSpPr>
          <p:sp>
            <p:nvSpPr>
              <p:cNvPr id="41" name="Rounded Rectangle 42">
                <a:extLst>
                  <a:ext uri="{FF2B5EF4-FFF2-40B4-BE49-F238E27FC236}">
                    <a16:creationId xmlns="" xmlns:a16="http://schemas.microsoft.com/office/drawing/2014/main" id="{034BC17D-ABB5-4237-91DE-CA1A4F31B201}"/>
                  </a:ext>
                </a:extLst>
              </p:cNvPr>
              <p:cNvSpPr/>
              <p:nvPr/>
            </p:nvSpPr>
            <p:spPr>
              <a:xfrm>
                <a:off x="1294774" y="2531535"/>
                <a:ext cx="2439026"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800" dirty="0">
                    <a:solidFill>
                      <a:srgbClr val="333333"/>
                    </a:solidFill>
                  </a:rPr>
                  <a:t>Core 0</a:t>
                </a:r>
              </a:p>
            </p:txBody>
          </p:sp>
          <p:sp>
            <p:nvSpPr>
              <p:cNvPr id="42" name="Rectangle 41">
                <a:extLst>
                  <a:ext uri="{FF2B5EF4-FFF2-40B4-BE49-F238E27FC236}">
                    <a16:creationId xmlns="" xmlns:a16="http://schemas.microsoft.com/office/drawing/2014/main" id="{40F9D349-B6C0-4D01-908B-79C9EBD605A5}"/>
                  </a:ext>
                </a:extLst>
              </p:cNvPr>
              <p:cNvSpPr/>
              <p:nvPr/>
            </p:nvSpPr>
            <p:spPr>
              <a:xfrm>
                <a:off x="1438708" y="3771900"/>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F/D</a:t>
                </a:r>
              </a:p>
            </p:txBody>
          </p:sp>
          <p:grpSp>
            <p:nvGrpSpPr>
              <p:cNvPr id="43" name="Group 42">
                <a:extLst>
                  <a:ext uri="{FF2B5EF4-FFF2-40B4-BE49-F238E27FC236}">
                    <a16:creationId xmlns="" xmlns:a16="http://schemas.microsoft.com/office/drawing/2014/main" id="{94C51B1A-B33F-471A-9A49-F668C75154AF}"/>
                  </a:ext>
                </a:extLst>
              </p:cNvPr>
              <p:cNvGrpSpPr/>
              <p:nvPr/>
            </p:nvGrpSpPr>
            <p:grpSpPr>
              <a:xfrm>
                <a:off x="1438708" y="4613685"/>
                <a:ext cx="1233620" cy="1300504"/>
                <a:chOff x="2686965" y="4161627"/>
                <a:chExt cx="1808835" cy="1300504"/>
              </a:xfrm>
            </p:grpSpPr>
            <p:sp>
              <p:nvSpPr>
                <p:cNvPr id="48" name="Rectangle 47">
                  <a:extLst>
                    <a:ext uri="{FF2B5EF4-FFF2-40B4-BE49-F238E27FC236}">
                      <a16:creationId xmlns="" xmlns:a16="http://schemas.microsoft.com/office/drawing/2014/main" id="{FB8BF1BA-821D-439E-9170-8CE3DC4223B2}"/>
                    </a:ext>
                  </a:extLst>
                </p:cNvPr>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800" dirty="0">
                      <a:solidFill>
                        <a:schemeClr val="bg2"/>
                      </a:solidFill>
                    </a:rPr>
                    <a:t>Execution Context</a:t>
                  </a:r>
                </a:p>
              </p:txBody>
            </p:sp>
            <p:sp>
              <p:nvSpPr>
                <p:cNvPr id="49" name="Rectangle 48">
                  <a:extLst>
                    <a:ext uri="{FF2B5EF4-FFF2-40B4-BE49-F238E27FC236}">
                      <a16:creationId xmlns="" xmlns:a16="http://schemas.microsoft.com/office/drawing/2014/main" id="{B828CD26-172E-4A04-A047-5C59E32C55AF}"/>
                    </a:ext>
                  </a:extLst>
                </p:cNvPr>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50" name="Rectangle 49">
                  <a:extLst>
                    <a:ext uri="{FF2B5EF4-FFF2-40B4-BE49-F238E27FC236}">
                      <a16:creationId xmlns="" xmlns:a16="http://schemas.microsoft.com/office/drawing/2014/main" id="{7510D149-7D90-4411-B8C4-745165E83347}"/>
                    </a:ext>
                  </a:extLst>
                </p:cNvPr>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51" name="Rectangle 50">
                  <a:extLst>
                    <a:ext uri="{FF2B5EF4-FFF2-40B4-BE49-F238E27FC236}">
                      <a16:creationId xmlns="" xmlns:a16="http://schemas.microsoft.com/office/drawing/2014/main" id="{DFEA24DF-FF71-4FBE-B9D5-50EA7127FA9C}"/>
                    </a:ext>
                  </a:extLst>
                </p:cNvPr>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52" name="Rectangle 51">
                  <a:extLst>
                    <a:ext uri="{FF2B5EF4-FFF2-40B4-BE49-F238E27FC236}">
                      <a16:creationId xmlns="" xmlns:a16="http://schemas.microsoft.com/office/drawing/2014/main" id="{3E744DD5-5C10-4107-B8B5-937C7AD9F6C2}"/>
                    </a:ext>
                  </a:extLst>
                </p:cNvPr>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53" name="Rectangle 52">
                  <a:extLst>
                    <a:ext uri="{FF2B5EF4-FFF2-40B4-BE49-F238E27FC236}">
                      <a16:creationId xmlns="" xmlns:a16="http://schemas.microsoft.com/office/drawing/2014/main" id="{0CC1615B-9B58-461D-B849-1609FCE09B39}"/>
                    </a:ext>
                  </a:extLst>
                </p:cNvPr>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54" name="Rectangle 53">
                  <a:extLst>
                    <a:ext uri="{FF2B5EF4-FFF2-40B4-BE49-F238E27FC236}">
                      <a16:creationId xmlns="" xmlns:a16="http://schemas.microsoft.com/office/drawing/2014/main" id="{5B9913AE-9978-41C1-96B8-6BBBF4286181}"/>
                    </a:ext>
                  </a:extLst>
                </p:cNvPr>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grpSp>
          <p:sp>
            <p:nvSpPr>
              <p:cNvPr id="44" name="Rectangle 43">
                <a:extLst>
                  <a:ext uri="{FF2B5EF4-FFF2-40B4-BE49-F238E27FC236}">
                    <a16:creationId xmlns="" xmlns:a16="http://schemas.microsoft.com/office/drawing/2014/main" id="{E8A04AD0-F635-481C-90E4-03C4DAA4A0BE}"/>
                  </a:ext>
                </a:extLst>
              </p:cNvPr>
              <p:cNvSpPr/>
              <p:nvPr/>
            </p:nvSpPr>
            <p:spPr>
              <a:xfrm>
                <a:off x="1438708" y="2948623"/>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CU</a:t>
                </a:r>
                <a:endParaRPr lang="en-US" sz="800" i="1" dirty="0">
                  <a:solidFill>
                    <a:schemeClr val="bg2"/>
                  </a:solidFill>
                </a:endParaRPr>
              </a:p>
            </p:txBody>
          </p:sp>
          <p:sp>
            <p:nvSpPr>
              <p:cNvPr id="45" name="Rectangle 44">
                <a:extLst>
                  <a:ext uri="{FF2B5EF4-FFF2-40B4-BE49-F238E27FC236}">
                    <a16:creationId xmlns="" xmlns:a16="http://schemas.microsoft.com/office/drawing/2014/main" id="{3412C8DE-EC3F-4E24-B5E2-95B075D836C5}"/>
                  </a:ext>
                </a:extLst>
              </p:cNvPr>
              <p:cNvSpPr/>
              <p:nvPr/>
            </p:nvSpPr>
            <p:spPr>
              <a:xfrm>
                <a:off x="2775864" y="4613685"/>
                <a:ext cx="830936"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ALU, FPU</a:t>
                </a:r>
              </a:p>
            </p:txBody>
          </p:sp>
          <p:sp>
            <p:nvSpPr>
              <p:cNvPr id="46" name="Rectangle 45">
                <a:extLst>
                  <a:ext uri="{FF2B5EF4-FFF2-40B4-BE49-F238E27FC236}">
                    <a16:creationId xmlns="" xmlns:a16="http://schemas.microsoft.com/office/drawing/2014/main" id="{6F4069E6-D017-4473-B0C0-D6FF1D7BA585}"/>
                  </a:ext>
                </a:extLst>
              </p:cNvPr>
              <p:cNvSpPr/>
              <p:nvPr/>
            </p:nvSpPr>
            <p:spPr>
              <a:xfrm>
                <a:off x="2775864" y="2948623"/>
                <a:ext cx="830936" cy="70897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L1</a:t>
                </a:r>
                <a:br>
                  <a:rPr lang="en-US" sz="800" dirty="0">
                    <a:solidFill>
                      <a:schemeClr val="bg2"/>
                    </a:solidFill>
                  </a:rPr>
                </a:br>
                <a:r>
                  <a:rPr lang="en-US" sz="800" dirty="0">
                    <a:solidFill>
                      <a:schemeClr val="bg2"/>
                    </a:solidFill>
                  </a:rPr>
                  <a:t>I$</a:t>
                </a:r>
              </a:p>
            </p:txBody>
          </p:sp>
          <p:sp>
            <p:nvSpPr>
              <p:cNvPr id="47" name="Rectangle 46">
                <a:extLst>
                  <a:ext uri="{FF2B5EF4-FFF2-40B4-BE49-F238E27FC236}">
                    <a16:creationId xmlns="" xmlns:a16="http://schemas.microsoft.com/office/drawing/2014/main" id="{AFAABA9E-13B1-47D3-97AE-D57EAC3DEF75}"/>
                  </a:ext>
                </a:extLst>
              </p:cNvPr>
              <p:cNvSpPr/>
              <p:nvPr/>
            </p:nvSpPr>
            <p:spPr>
              <a:xfrm>
                <a:off x="2775864" y="3771900"/>
                <a:ext cx="830936" cy="72748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L1</a:t>
                </a:r>
                <a:br>
                  <a:rPr lang="en-US" sz="800" dirty="0">
                    <a:solidFill>
                      <a:schemeClr val="bg2"/>
                    </a:solidFill>
                  </a:rPr>
                </a:br>
                <a:r>
                  <a:rPr lang="en-US" sz="800" dirty="0">
                    <a:solidFill>
                      <a:schemeClr val="bg2"/>
                    </a:solidFill>
                  </a:rPr>
                  <a:t>D$</a:t>
                </a:r>
              </a:p>
            </p:txBody>
          </p:sp>
        </p:grpSp>
        <p:grpSp>
          <p:nvGrpSpPr>
            <p:cNvPr id="26" name="Group 25">
              <a:extLst>
                <a:ext uri="{FF2B5EF4-FFF2-40B4-BE49-F238E27FC236}">
                  <a16:creationId xmlns="" xmlns:a16="http://schemas.microsoft.com/office/drawing/2014/main" id="{0D061184-8A86-4568-8FD3-D634458F7FBD}"/>
                </a:ext>
              </a:extLst>
            </p:cNvPr>
            <p:cNvGrpSpPr/>
            <p:nvPr/>
          </p:nvGrpSpPr>
          <p:grpSpPr>
            <a:xfrm>
              <a:off x="3886200" y="2531535"/>
              <a:ext cx="2439026" cy="3615267"/>
              <a:chOff x="1294774" y="2531535"/>
              <a:chExt cx="2439026" cy="3615267"/>
            </a:xfrm>
          </p:grpSpPr>
          <p:sp>
            <p:nvSpPr>
              <p:cNvPr id="27" name="Rounded Rectangle 55">
                <a:extLst>
                  <a:ext uri="{FF2B5EF4-FFF2-40B4-BE49-F238E27FC236}">
                    <a16:creationId xmlns="" xmlns:a16="http://schemas.microsoft.com/office/drawing/2014/main" id="{3E7F3DAA-0EE7-485D-B12E-947408146B13}"/>
                  </a:ext>
                </a:extLst>
              </p:cNvPr>
              <p:cNvSpPr/>
              <p:nvPr/>
            </p:nvSpPr>
            <p:spPr>
              <a:xfrm>
                <a:off x="1294774" y="2531535"/>
                <a:ext cx="2439026" cy="361526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sz="800" dirty="0">
                    <a:solidFill>
                      <a:srgbClr val="333333"/>
                    </a:solidFill>
                  </a:rPr>
                  <a:t>Core 1</a:t>
                </a:r>
              </a:p>
            </p:txBody>
          </p:sp>
          <p:sp>
            <p:nvSpPr>
              <p:cNvPr id="28" name="Rectangle 27">
                <a:extLst>
                  <a:ext uri="{FF2B5EF4-FFF2-40B4-BE49-F238E27FC236}">
                    <a16:creationId xmlns="" xmlns:a16="http://schemas.microsoft.com/office/drawing/2014/main" id="{02F2A8F7-051A-4F67-BA02-F926E2D5C52C}"/>
                  </a:ext>
                </a:extLst>
              </p:cNvPr>
              <p:cNvSpPr/>
              <p:nvPr/>
            </p:nvSpPr>
            <p:spPr>
              <a:xfrm>
                <a:off x="1438708" y="3771900"/>
                <a:ext cx="1233620" cy="727486"/>
              </a:xfrm>
              <a:prstGeom prst="rect">
                <a:avLst/>
              </a:prstGeom>
              <a:solidFill>
                <a:srgbClr val="D26B1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F/D</a:t>
                </a:r>
              </a:p>
            </p:txBody>
          </p:sp>
          <p:grpSp>
            <p:nvGrpSpPr>
              <p:cNvPr id="29" name="Group 28">
                <a:extLst>
                  <a:ext uri="{FF2B5EF4-FFF2-40B4-BE49-F238E27FC236}">
                    <a16:creationId xmlns="" xmlns:a16="http://schemas.microsoft.com/office/drawing/2014/main" id="{6DC727DE-2260-4042-B2EA-F161EF77F65D}"/>
                  </a:ext>
                </a:extLst>
              </p:cNvPr>
              <p:cNvGrpSpPr/>
              <p:nvPr/>
            </p:nvGrpSpPr>
            <p:grpSpPr>
              <a:xfrm>
                <a:off x="1438708" y="4613685"/>
                <a:ext cx="1233620" cy="1300504"/>
                <a:chOff x="2686965" y="4161627"/>
                <a:chExt cx="1808835" cy="1300504"/>
              </a:xfrm>
            </p:grpSpPr>
            <p:sp>
              <p:nvSpPr>
                <p:cNvPr id="34" name="Rectangle 33">
                  <a:extLst>
                    <a:ext uri="{FF2B5EF4-FFF2-40B4-BE49-F238E27FC236}">
                      <a16:creationId xmlns="" xmlns:a16="http://schemas.microsoft.com/office/drawing/2014/main" id="{C149A776-DDDC-40BC-83EE-F90D66058633}"/>
                    </a:ext>
                  </a:extLst>
                </p:cNvPr>
                <p:cNvSpPr/>
                <p:nvPr/>
              </p:nvSpPr>
              <p:spPr>
                <a:xfrm>
                  <a:off x="2686965" y="4161627"/>
                  <a:ext cx="180883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800" dirty="0">
                      <a:solidFill>
                        <a:schemeClr val="bg2"/>
                      </a:solidFill>
                    </a:rPr>
                    <a:t>Execution Context</a:t>
                  </a:r>
                </a:p>
              </p:txBody>
            </p:sp>
            <p:sp>
              <p:nvSpPr>
                <p:cNvPr id="35" name="Rectangle 34">
                  <a:extLst>
                    <a:ext uri="{FF2B5EF4-FFF2-40B4-BE49-F238E27FC236}">
                      <a16:creationId xmlns="" xmlns:a16="http://schemas.microsoft.com/office/drawing/2014/main" id="{BA4201A8-50B3-4DC1-BBB7-74B3C7DF3DF5}"/>
                    </a:ext>
                  </a:extLst>
                </p:cNvPr>
                <p:cNvSpPr/>
                <p:nvPr/>
              </p:nvSpPr>
              <p:spPr>
                <a:xfrm>
                  <a:off x="281050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36" name="Rectangle 35">
                  <a:extLst>
                    <a:ext uri="{FF2B5EF4-FFF2-40B4-BE49-F238E27FC236}">
                      <a16:creationId xmlns="" xmlns:a16="http://schemas.microsoft.com/office/drawing/2014/main" id="{AE0199B4-C10B-4BAA-BFC2-9172A7B90B6E}"/>
                    </a:ext>
                  </a:extLst>
                </p:cNvPr>
                <p:cNvSpPr/>
                <p:nvPr/>
              </p:nvSpPr>
              <p:spPr>
                <a:xfrm>
                  <a:off x="281050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37" name="Rectangle 36">
                  <a:extLst>
                    <a:ext uri="{FF2B5EF4-FFF2-40B4-BE49-F238E27FC236}">
                      <a16:creationId xmlns="" xmlns:a16="http://schemas.microsoft.com/office/drawing/2014/main" id="{1DF815FD-3FE7-45D9-8683-32385BC2DC87}"/>
                    </a:ext>
                  </a:extLst>
                </p:cNvPr>
                <p:cNvSpPr/>
                <p:nvPr/>
              </p:nvSpPr>
              <p:spPr>
                <a:xfrm>
                  <a:off x="281050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38" name="Rectangle 37">
                  <a:extLst>
                    <a:ext uri="{FF2B5EF4-FFF2-40B4-BE49-F238E27FC236}">
                      <a16:creationId xmlns="" xmlns:a16="http://schemas.microsoft.com/office/drawing/2014/main" id="{A7D15714-FF1F-429C-8E7C-EA4AF4277693}"/>
                    </a:ext>
                  </a:extLst>
                </p:cNvPr>
                <p:cNvSpPr/>
                <p:nvPr/>
              </p:nvSpPr>
              <p:spPr>
                <a:xfrm>
                  <a:off x="3647573" y="4788598"/>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39" name="Rectangle 38">
                  <a:extLst>
                    <a:ext uri="{FF2B5EF4-FFF2-40B4-BE49-F238E27FC236}">
                      <a16:creationId xmlns="" xmlns:a16="http://schemas.microsoft.com/office/drawing/2014/main" id="{BB8CD614-337E-43C3-8786-01C284831614}"/>
                    </a:ext>
                  </a:extLst>
                </p:cNvPr>
                <p:cNvSpPr/>
                <p:nvPr/>
              </p:nvSpPr>
              <p:spPr>
                <a:xfrm>
                  <a:off x="3647573" y="4997954"/>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sp>
              <p:nvSpPr>
                <p:cNvPr id="40" name="Rectangle 39">
                  <a:extLst>
                    <a:ext uri="{FF2B5EF4-FFF2-40B4-BE49-F238E27FC236}">
                      <a16:creationId xmlns="" xmlns:a16="http://schemas.microsoft.com/office/drawing/2014/main" id="{F2F58D4B-0213-4C97-A51A-E3B855315C40}"/>
                    </a:ext>
                  </a:extLst>
                </p:cNvPr>
                <p:cNvSpPr/>
                <p:nvPr/>
              </p:nvSpPr>
              <p:spPr>
                <a:xfrm>
                  <a:off x="3647573" y="5207310"/>
                  <a:ext cx="742396" cy="152400"/>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800" dirty="0">
                    <a:solidFill>
                      <a:schemeClr val="bg2"/>
                    </a:solidFill>
                  </a:endParaRPr>
                </a:p>
              </p:txBody>
            </p:sp>
          </p:grpSp>
          <p:sp>
            <p:nvSpPr>
              <p:cNvPr id="30" name="Rectangle 29">
                <a:extLst>
                  <a:ext uri="{FF2B5EF4-FFF2-40B4-BE49-F238E27FC236}">
                    <a16:creationId xmlns="" xmlns:a16="http://schemas.microsoft.com/office/drawing/2014/main" id="{E7B7E3B8-9804-4137-B9D5-ADA97556AD08}"/>
                  </a:ext>
                </a:extLst>
              </p:cNvPr>
              <p:cNvSpPr/>
              <p:nvPr/>
            </p:nvSpPr>
            <p:spPr>
              <a:xfrm>
                <a:off x="1438708" y="2948623"/>
                <a:ext cx="1233620" cy="708977"/>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CU</a:t>
                </a:r>
                <a:endParaRPr lang="en-US" sz="800" i="1" dirty="0">
                  <a:solidFill>
                    <a:schemeClr val="bg2"/>
                  </a:solidFill>
                </a:endParaRPr>
              </a:p>
            </p:txBody>
          </p:sp>
          <p:sp>
            <p:nvSpPr>
              <p:cNvPr id="31" name="Rectangle 30">
                <a:extLst>
                  <a:ext uri="{FF2B5EF4-FFF2-40B4-BE49-F238E27FC236}">
                    <a16:creationId xmlns="" xmlns:a16="http://schemas.microsoft.com/office/drawing/2014/main" id="{312C4A3A-C84C-4FB9-9FB9-8FDD679A6E73}"/>
                  </a:ext>
                </a:extLst>
              </p:cNvPr>
              <p:cNvSpPr/>
              <p:nvPr/>
            </p:nvSpPr>
            <p:spPr>
              <a:xfrm>
                <a:off x="2775864" y="4613685"/>
                <a:ext cx="830936" cy="1301438"/>
              </a:xfrm>
              <a:prstGeom prst="rect">
                <a:avLst/>
              </a:prstGeom>
              <a:solidFill>
                <a:srgbClr val="DDCF35"/>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ALU, FPU</a:t>
                </a:r>
              </a:p>
            </p:txBody>
          </p:sp>
          <p:sp>
            <p:nvSpPr>
              <p:cNvPr id="32" name="Rectangle 31">
                <a:extLst>
                  <a:ext uri="{FF2B5EF4-FFF2-40B4-BE49-F238E27FC236}">
                    <a16:creationId xmlns="" xmlns:a16="http://schemas.microsoft.com/office/drawing/2014/main" id="{8CE8159F-6B75-4A5A-AD78-3E07843E05D5}"/>
                  </a:ext>
                </a:extLst>
              </p:cNvPr>
              <p:cNvSpPr/>
              <p:nvPr/>
            </p:nvSpPr>
            <p:spPr>
              <a:xfrm>
                <a:off x="2775864" y="2948623"/>
                <a:ext cx="830936" cy="708977"/>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L1</a:t>
                </a:r>
                <a:br>
                  <a:rPr lang="en-US" sz="800" dirty="0">
                    <a:solidFill>
                      <a:schemeClr val="bg2"/>
                    </a:solidFill>
                  </a:rPr>
                </a:br>
                <a:r>
                  <a:rPr lang="en-US" sz="800" dirty="0">
                    <a:solidFill>
                      <a:schemeClr val="bg2"/>
                    </a:solidFill>
                  </a:rPr>
                  <a:t>I$</a:t>
                </a:r>
              </a:p>
            </p:txBody>
          </p:sp>
          <p:sp>
            <p:nvSpPr>
              <p:cNvPr id="33" name="Rectangle 32">
                <a:extLst>
                  <a:ext uri="{FF2B5EF4-FFF2-40B4-BE49-F238E27FC236}">
                    <a16:creationId xmlns="" xmlns:a16="http://schemas.microsoft.com/office/drawing/2014/main" id="{0F841799-6438-4F6C-8011-993A5816829A}"/>
                  </a:ext>
                </a:extLst>
              </p:cNvPr>
              <p:cNvSpPr/>
              <p:nvPr/>
            </p:nvSpPr>
            <p:spPr>
              <a:xfrm>
                <a:off x="2775864" y="3771900"/>
                <a:ext cx="830936" cy="727485"/>
              </a:xfrm>
              <a:prstGeom prst="rect">
                <a:avLst/>
              </a:prstGeom>
              <a:solidFill>
                <a:srgbClr val="3B8D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2"/>
                    </a:solidFill>
                  </a:rPr>
                  <a:t>L1</a:t>
                </a:r>
                <a:br>
                  <a:rPr lang="en-US" sz="800" dirty="0">
                    <a:solidFill>
                      <a:schemeClr val="bg2"/>
                    </a:solidFill>
                  </a:rPr>
                </a:br>
                <a:r>
                  <a:rPr lang="en-US" sz="800" dirty="0">
                    <a:solidFill>
                      <a:schemeClr val="bg2"/>
                    </a:solidFill>
                  </a:rPr>
                  <a:t>D$</a:t>
                </a:r>
              </a:p>
            </p:txBody>
          </p:sp>
        </p:grpSp>
      </p:grpSp>
      <p:sp>
        <p:nvSpPr>
          <p:cNvPr id="56" name="Rectangle 55">
            <a:extLst>
              <a:ext uri="{FF2B5EF4-FFF2-40B4-BE49-F238E27FC236}">
                <a16:creationId xmlns="" xmlns:a16="http://schemas.microsoft.com/office/drawing/2014/main" id="{74ED0C16-FA5B-485F-B47E-F1A551AA4082}"/>
              </a:ext>
            </a:extLst>
          </p:cNvPr>
          <p:cNvSpPr/>
          <p:nvPr/>
        </p:nvSpPr>
        <p:spPr>
          <a:xfrm>
            <a:off x="2955672" y="4064917"/>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2</a:t>
            </a:r>
          </a:p>
        </p:txBody>
      </p:sp>
      <p:sp>
        <p:nvSpPr>
          <p:cNvPr id="57" name="Rectangle 56">
            <a:extLst>
              <a:ext uri="{FF2B5EF4-FFF2-40B4-BE49-F238E27FC236}">
                <a16:creationId xmlns="" xmlns:a16="http://schemas.microsoft.com/office/drawing/2014/main" id="{048AE33D-26C9-45F7-9446-7F0BEF27CC7B}"/>
              </a:ext>
            </a:extLst>
          </p:cNvPr>
          <p:cNvSpPr/>
          <p:nvPr/>
        </p:nvSpPr>
        <p:spPr>
          <a:xfrm>
            <a:off x="4459919" y="4064917"/>
            <a:ext cx="1420337" cy="37597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5</a:t>
            </a:r>
          </a:p>
        </p:txBody>
      </p:sp>
      <p:sp>
        <p:nvSpPr>
          <p:cNvPr id="58" name="Rectangle 57">
            <a:extLst>
              <a:ext uri="{FF2B5EF4-FFF2-40B4-BE49-F238E27FC236}">
                <a16:creationId xmlns="" xmlns:a16="http://schemas.microsoft.com/office/drawing/2014/main" id="{FA93D5CF-C2A2-4C48-9680-B4C04DE3233D}"/>
              </a:ext>
            </a:extLst>
          </p:cNvPr>
          <p:cNvSpPr/>
          <p:nvPr/>
        </p:nvSpPr>
        <p:spPr>
          <a:xfrm>
            <a:off x="6451083" y="1975938"/>
            <a:ext cx="1420337" cy="37597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4</a:t>
            </a:r>
          </a:p>
        </p:txBody>
      </p:sp>
      <p:sp>
        <p:nvSpPr>
          <p:cNvPr id="59" name="Rectangle 58">
            <a:extLst>
              <a:ext uri="{FF2B5EF4-FFF2-40B4-BE49-F238E27FC236}">
                <a16:creationId xmlns="" xmlns:a16="http://schemas.microsoft.com/office/drawing/2014/main" id="{41AF291C-6D05-46EA-8063-57F66B72BFB2}"/>
              </a:ext>
            </a:extLst>
          </p:cNvPr>
          <p:cNvSpPr/>
          <p:nvPr/>
        </p:nvSpPr>
        <p:spPr>
          <a:xfrm>
            <a:off x="6451085" y="2351909"/>
            <a:ext cx="1420337" cy="37597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6</a:t>
            </a:r>
          </a:p>
        </p:txBody>
      </p:sp>
      <p:sp>
        <p:nvSpPr>
          <p:cNvPr id="60" name="Rectangle 59">
            <a:extLst>
              <a:ext uri="{FF2B5EF4-FFF2-40B4-BE49-F238E27FC236}">
                <a16:creationId xmlns="" xmlns:a16="http://schemas.microsoft.com/office/drawing/2014/main" id="{44A326E9-874B-4948-B2F8-D6CE18E8F804}"/>
              </a:ext>
            </a:extLst>
          </p:cNvPr>
          <p:cNvSpPr/>
          <p:nvPr/>
        </p:nvSpPr>
        <p:spPr>
          <a:xfrm>
            <a:off x="6451082" y="2727880"/>
            <a:ext cx="1420337" cy="37597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333333"/>
                </a:solidFill>
              </a:rPr>
              <a:t>Thread 8</a:t>
            </a:r>
          </a:p>
        </p:txBody>
      </p:sp>
      <p:sp>
        <p:nvSpPr>
          <p:cNvPr id="61" name="TextBox 60">
            <a:extLst>
              <a:ext uri="{FF2B5EF4-FFF2-40B4-BE49-F238E27FC236}">
                <a16:creationId xmlns="" xmlns:a16="http://schemas.microsoft.com/office/drawing/2014/main" id="{9211105F-6A55-4006-ABF2-13F19A600F29}"/>
              </a:ext>
            </a:extLst>
          </p:cNvPr>
          <p:cNvSpPr txBox="1"/>
          <p:nvPr/>
        </p:nvSpPr>
        <p:spPr>
          <a:xfrm>
            <a:off x="332555" y="1525469"/>
            <a:ext cx="2231252" cy="400110"/>
          </a:xfrm>
          <a:prstGeom prst="rect">
            <a:avLst/>
          </a:prstGeom>
          <a:noFill/>
        </p:spPr>
        <p:txBody>
          <a:bodyPr wrap="none" rtlCol="0">
            <a:spAutoFit/>
          </a:bodyPr>
          <a:lstStyle/>
          <a:p>
            <a:pPr algn="ctr"/>
            <a:r>
              <a:rPr lang="en-US" sz="2000" b="1" dirty="0">
                <a:solidFill>
                  <a:schemeClr val="bg2"/>
                </a:solidFill>
              </a:rPr>
              <a:t>Runnable Threads</a:t>
            </a:r>
          </a:p>
        </p:txBody>
      </p:sp>
      <p:sp>
        <p:nvSpPr>
          <p:cNvPr id="62" name="TextBox 61">
            <a:extLst>
              <a:ext uri="{FF2B5EF4-FFF2-40B4-BE49-F238E27FC236}">
                <a16:creationId xmlns="" xmlns:a16="http://schemas.microsoft.com/office/drawing/2014/main" id="{95DBB851-6E13-47BC-85B4-B854279D9AA2}"/>
              </a:ext>
            </a:extLst>
          </p:cNvPr>
          <p:cNvSpPr txBox="1"/>
          <p:nvPr/>
        </p:nvSpPr>
        <p:spPr>
          <a:xfrm>
            <a:off x="6131157" y="1521836"/>
            <a:ext cx="2060179" cy="400110"/>
          </a:xfrm>
          <a:prstGeom prst="rect">
            <a:avLst/>
          </a:prstGeom>
          <a:noFill/>
        </p:spPr>
        <p:txBody>
          <a:bodyPr wrap="none" rtlCol="0">
            <a:spAutoFit/>
          </a:bodyPr>
          <a:lstStyle/>
          <a:p>
            <a:pPr algn="ctr"/>
            <a:r>
              <a:rPr lang="en-US" sz="2000" b="1" dirty="0">
                <a:solidFill>
                  <a:schemeClr val="bg2"/>
                </a:solidFill>
              </a:rPr>
              <a:t>Blocked Threads</a:t>
            </a:r>
          </a:p>
        </p:txBody>
      </p:sp>
      <p:sp>
        <p:nvSpPr>
          <p:cNvPr id="63" name="TextBox 62">
            <a:extLst>
              <a:ext uri="{FF2B5EF4-FFF2-40B4-BE49-F238E27FC236}">
                <a16:creationId xmlns="" xmlns:a16="http://schemas.microsoft.com/office/drawing/2014/main" id="{7FD1B5E6-8E6E-44CA-8A73-9BC719F3A6DB}"/>
              </a:ext>
            </a:extLst>
          </p:cNvPr>
          <p:cNvSpPr txBox="1"/>
          <p:nvPr/>
        </p:nvSpPr>
        <p:spPr>
          <a:xfrm>
            <a:off x="3395590" y="3564186"/>
            <a:ext cx="2128660" cy="400110"/>
          </a:xfrm>
          <a:prstGeom prst="rect">
            <a:avLst/>
          </a:prstGeom>
          <a:noFill/>
        </p:spPr>
        <p:txBody>
          <a:bodyPr wrap="none" rtlCol="0">
            <a:spAutoFit/>
          </a:bodyPr>
          <a:lstStyle/>
          <a:p>
            <a:pPr algn="ctr"/>
            <a:r>
              <a:rPr lang="en-US" sz="2000" b="1" dirty="0">
                <a:solidFill>
                  <a:schemeClr val="bg2"/>
                </a:solidFill>
              </a:rPr>
              <a:t>Running Threads</a:t>
            </a:r>
          </a:p>
        </p:txBody>
      </p:sp>
      <p:sp>
        <p:nvSpPr>
          <p:cNvPr id="67" name="Arrow: Right 66">
            <a:extLst>
              <a:ext uri="{FF2B5EF4-FFF2-40B4-BE49-F238E27FC236}">
                <a16:creationId xmlns="" xmlns:a16="http://schemas.microsoft.com/office/drawing/2014/main" id="{B2E5F031-70BF-4283-82C9-DE11EF903D81}"/>
              </a:ext>
            </a:extLst>
          </p:cNvPr>
          <p:cNvSpPr/>
          <p:nvPr/>
        </p:nvSpPr>
        <p:spPr>
          <a:xfrm rot="2099966">
            <a:off x="1759175" y="4160290"/>
            <a:ext cx="937608" cy="375971"/>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8" name="Arrow: Right 67">
            <a:extLst>
              <a:ext uri="{FF2B5EF4-FFF2-40B4-BE49-F238E27FC236}">
                <a16:creationId xmlns="" xmlns:a16="http://schemas.microsoft.com/office/drawing/2014/main" id="{737E5CE1-4091-4364-A553-E339EF82FC34}"/>
              </a:ext>
            </a:extLst>
          </p:cNvPr>
          <p:cNvSpPr/>
          <p:nvPr/>
        </p:nvSpPr>
        <p:spPr>
          <a:xfrm rot="12897595">
            <a:off x="2251023" y="3403930"/>
            <a:ext cx="937608" cy="375971"/>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69" name="Arrow: Right 68">
            <a:extLst>
              <a:ext uri="{FF2B5EF4-FFF2-40B4-BE49-F238E27FC236}">
                <a16:creationId xmlns="" xmlns:a16="http://schemas.microsoft.com/office/drawing/2014/main" id="{8F88557E-3010-44E7-9481-70DAA38B73D0}"/>
              </a:ext>
            </a:extLst>
          </p:cNvPr>
          <p:cNvSpPr/>
          <p:nvPr/>
        </p:nvSpPr>
        <p:spPr>
          <a:xfrm rot="18768918">
            <a:off x="5945145" y="3479821"/>
            <a:ext cx="937608" cy="375971"/>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0" name="Arrow: Right 69">
            <a:extLst>
              <a:ext uri="{FF2B5EF4-FFF2-40B4-BE49-F238E27FC236}">
                <a16:creationId xmlns="" xmlns:a16="http://schemas.microsoft.com/office/drawing/2014/main" id="{4005805F-4FA0-4002-84AC-9FB8D28A2702}"/>
              </a:ext>
            </a:extLst>
          </p:cNvPr>
          <p:cNvSpPr/>
          <p:nvPr/>
        </p:nvSpPr>
        <p:spPr>
          <a:xfrm rot="7992708">
            <a:off x="5450043" y="3048595"/>
            <a:ext cx="937608" cy="375971"/>
          </a:xfrm>
          <a:prstGeom prst="righ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333333"/>
              </a:solidFill>
            </a:endParaRPr>
          </a:p>
        </p:txBody>
      </p:sp>
      <p:sp>
        <p:nvSpPr>
          <p:cNvPr id="71" name="TextBox 70">
            <a:extLst>
              <a:ext uri="{FF2B5EF4-FFF2-40B4-BE49-F238E27FC236}">
                <a16:creationId xmlns="" xmlns:a16="http://schemas.microsoft.com/office/drawing/2014/main" id="{B25CAEEE-4E17-4701-9971-BB6A85770425}"/>
              </a:ext>
            </a:extLst>
          </p:cNvPr>
          <p:cNvSpPr txBox="1"/>
          <p:nvPr/>
        </p:nvSpPr>
        <p:spPr>
          <a:xfrm>
            <a:off x="5170087" y="2768687"/>
            <a:ext cx="761107" cy="369332"/>
          </a:xfrm>
          <a:prstGeom prst="rect">
            <a:avLst/>
          </a:prstGeom>
          <a:noFill/>
        </p:spPr>
        <p:txBody>
          <a:bodyPr wrap="none" rtlCol="0">
            <a:spAutoFit/>
          </a:bodyPr>
          <a:lstStyle/>
          <a:p>
            <a:pPr algn="ctr"/>
            <a:r>
              <a:rPr lang="en-US" dirty="0">
                <a:solidFill>
                  <a:schemeClr val="bg2"/>
                </a:solidFill>
              </a:rPr>
              <a:t>Wake</a:t>
            </a:r>
          </a:p>
        </p:txBody>
      </p:sp>
      <p:sp>
        <p:nvSpPr>
          <p:cNvPr id="72" name="TextBox 71">
            <a:extLst>
              <a:ext uri="{FF2B5EF4-FFF2-40B4-BE49-F238E27FC236}">
                <a16:creationId xmlns="" xmlns:a16="http://schemas.microsoft.com/office/drawing/2014/main" id="{BA4A43C3-970E-4DF1-BD72-506F2E73656F}"/>
              </a:ext>
            </a:extLst>
          </p:cNvPr>
          <p:cNvSpPr txBox="1"/>
          <p:nvPr/>
        </p:nvSpPr>
        <p:spPr>
          <a:xfrm>
            <a:off x="6410581" y="3689257"/>
            <a:ext cx="1390189" cy="369332"/>
          </a:xfrm>
          <a:prstGeom prst="rect">
            <a:avLst/>
          </a:prstGeom>
          <a:noFill/>
        </p:spPr>
        <p:txBody>
          <a:bodyPr wrap="none" rtlCol="0">
            <a:spAutoFit/>
          </a:bodyPr>
          <a:lstStyle/>
          <a:p>
            <a:pPr algn="ctr"/>
            <a:r>
              <a:rPr lang="en-US" dirty="0">
                <a:solidFill>
                  <a:schemeClr val="bg2"/>
                </a:solidFill>
              </a:rPr>
              <a:t>Sleep/Block</a:t>
            </a:r>
          </a:p>
        </p:txBody>
      </p:sp>
      <p:sp>
        <p:nvSpPr>
          <p:cNvPr id="73" name="TextBox 72">
            <a:extLst>
              <a:ext uri="{FF2B5EF4-FFF2-40B4-BE49-F238E27FC236}">
                <a16:creationId xmlns="" xmlns:a16="http://schemas.microsoft.com/office/drawing/2014/main" id="{C4FAB91F-A485-4779-8FFF-40E7C8A68BEA}"/>
              </a:ext>
            </a:extLst>
          </p:cNvPr>
          <p:cNvSpPr txBox="1"/>
          <p:nvPr/>
        </p:nvSpPr>
        <p:spPr>
          <a:xfrm>
            <a:off x="1187757" y="4444383"/>
            <a:ext cx="1067921" cy="369332"/>
          </a:xfrm>
          <a:prstGeom prst="rect">
            <a:avLst/>
          </a:prstGeom>
          <a:noFill/>
        </p:spPr>
        <p:txBody>
          <a:bodyPr wrap="none" rtlCol="0">
            <a:spAutoFit/>
          </a:bodyPr>
          <a:lstStyle/>
          <a:p>
            <a:pPr algn="ctr"/>
            <a:r>
              <a:rPr lang="en-US" dirty="0">
                <a:solidFill>
                  <a:schemeClr val="bg2"/>
                </a:solidFill>
              </a:rPr>
              <a:t>Schedule</a:t>
            </a:r>
          </a:p>
        </p:txBody>
      </p:sp>
      <p:sp>
        <p:nvSpPr>
          <p:cNvPr id="74" name="TextBox 73">
            <a:extLst>
              <a:ext uri="{FF2B5EF4-FFF2-40B4-BE49-F238E27FC236}">
                <a16:creationId xmlns="" xmlns:a16="http://schemas.microsoft.com/office/drawing/2014/main" id="{8E1D770A-4642-45C0-A4DC-23D3C7E89957}"/>
              </a:ext>
            </a:extLst>
          </p:cNvPr>
          <p:cNvSpPr txBox="1"/>
          <p:nvPr/>
        </p:nvSpPr>
        <p:spPr>
          <a:xfrm>
            <a:off x="2628762" y="2795749"/>
            <a:ext cx="1125629" cy="646331"/>
          </a:xfrm>
          <a:prstGeom prst="rect">
            <a:avLst/>
          </a:prstGeom>
          <a:noFill/>
        </p:spPr>
        <p:txBody>
          <a:bodyPr wrap="none" rtlCol="0">
            <a:spAutoFit/>
          </a:bodyPr>
          <a:lstStyle/>
          <a:p>
            <a:pPr algn="ctr"/>
            <a:r>
              <a:rPr lang="en-US" dirty="0">
                <a:solidFill>
                  <a:schemeClr val="bg2"/>
                </a:solidFill>
              </a:rPr>
              <a:t>End of</a:t>
            </a:r>
            <a:br>
              <a:rPr lang="en-US" dirty="0">
                <a:solidFill>
                  <a:schemeClr val="bg2"/>
                </a:solidFill>
              </a:rPr>
            </a:br>
            <a:r>
              <a:rPr lang="en-US" dirty="0">
                <a:solidFill>
                  <a:schemeClr val="bg2"/>
                </a:solidFill>
              </a:rPr>
              <a:t>Quantum</a:t>
            </a:r>
          </a:p>
        </p:txBody>
      </p:sp>
      <p:sp>
        <p:nvSpPr>
          <p:cNvPr id="3" name="Footer Placeholder 2">
            <a:extLst>
              <a:ext uri="{FF2B5EF4-FFF2-40B4-BE49-F238E27FC236}">
                <a16:creationId xmlns="" xmlns:a16="http://schemas.microsoft.com/office/drawing/2014/main" id="{DAD5EF79-4724-4B82-BFDC-26A8A4211556}"/>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156056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lstStyle/>
          <a:p>
            <a:r>
              <a:rPr lang="is-IS" dirty="0"/>
              <a:t>When a thread transitions from </a:t>
            </a:r>
            <a:r>
              <a:rPr lang="is-IS" b="1" dirty="0"/>
              <a:t>Running</a:t>
            </a:r>
            <a:r>
              <a:rPr lang="is-IS" dirty="0"/>
              <a:t> to</a:t>
            </a:r>
          </a:p>
          <a:p>
            <a:pPr lvl="1"/>
            <a:r>
              <a:rPr lang="is-IS" b="1" dirty="0"/>
              <a:t>Runnable</a:t>
            </a:r>
            <a:r>
              <a:rPr lang="is-IS" dirty="0"/>
              <a:t> or</a:t>
            </a:r>
          </a:p>
          <a:p>
            <a:pPr lvl="1"/>
            <a:r>
              <a:rPr lang="is-IS" b="1" dirty="0"/>
              <a:t>Blocked</a:t>
            </a:r>
          </a:p>
          <a:p>
            <a:pPr marL="282575" lvl="1" indent="0">
              <a:buNone/>
            </a:pPr>
            <a:r>
              <a:rPr lang="is-IS" dirty="0"/>
              <a:t>... and another thread is scheduled on a core, we call this a </a:t>
            </a:r>
            <a:r>
              <a:rPr lang="is-IS" b="1" dirty="0"/>
              <a:t>context switch</a:t>
            </a:r>
          </a:p>
          <a:p>
            <a:r>
              <a:rPr lang="is-IS" dirty="0"/>
              <a:t>Context switches also happen when a thread makes a </a:t>
            </a:r>
            <a:r>
              <a:rPr lang="is-IS" b="1" dirty="0"/>
              <a:t>kernel call</a:t>
            </a:r>
          </a:p>
          <a:p>
            <a:r>
              <a:rPr lang="is-IS" dirty="0"/>
              <a:t>Context switch involves </a:t>
            </a:r>
            <a:r>
              <a:rPr lang="is-IS" b="1" dirty="0"/>
              <a:t>saving</a:t>
            </a:r>
            <a:r>
              <a:rPr lang="is-IS" dirty="0"/>
              <a:t> the registers of the outgoing thread; </a:t>
            </a:r>
            <a:r>
              <a:rPr lang="is-IS" b="1" dirty="0"/>
              <a:t>restoring</a:t>
            </a:r>
            <a:r>
              <a:rPr lang="is-IS" dirty="0"/>
              <a:t> registers of incoming thread</a:t>
            </a:r>
          </a:p>
        </p:txBody>
      </p:sp>
      <p:sp>
        <p:nvSpPr>
          <p:cNvPr id="4" name="Footer Placeholder 3">
            <a:extLst>
              <a:ext uri="{FF2B5EF4-FFF2-40B4-BE49-F238E27FC236}">
                <a16:creationId xmlns="" xmlns:a16="http://schemas.microsoft.com/office/drawing/2014/main" id="{DB2E05B2-B2A0-4489-808F-9D66DC02673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074716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090245" y="1908416"/>
            <a:ext cx="3136108" cy="203060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33" name="Rectangle 32"/>
          <p:cNvSpPr/>
          <p:nvPr/>
        </p:nvSpPr>
        <p:spPr>
          <a:xfrm>
            <a:off x="5302374" y="2405907"/>
            <a:ext cx="270268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12" name="Rectangle 11"/>
          <p:cNvSpPr/>
          <p:nvPr/>
        </p:nvSpPr>
        <p:spPr>
          <a:xfrm>
            <a:off x="2190109" y="5486097"/>
            <a:ext cx="1854927" cy="402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Text</a:t>
            </a:r>
          </a:p>
        </p:txBody>
      </p:sp>
      <p:sp>
        <p:nvSpPr>
          <p:cNvPr id="13" name="Rectangle 12"/>
          <p:cNvSpPr/>
          <p:nvPr/>
        </p:nvSpPr>
        <p:spPr>
          <a:xfrm>
            <a:off x="2190109" y="4936028"/>
            <a:ext cx="1854927" cy="5500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Data</a:t>
            </a:r>
          </a:p>
        </p:txBody>
      </p:sp>
      <p:sp>
        <p:nvSpPr>
          <p:cNvPr id="14" name="Rectangle 13"/>
          <p:cNvSpPr/>
          <p:nvPr/>
        </p:nvSpPr>
        <p:spPr>
          <a:xfrm>
            <a:off x="2190109" y="4547347"/>
            <a:ext cx="1854927" cy="38868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BSS</a:t>
            </a:r>
          </a:p>
        </p:txBody>
      </p:sp>
      <p:sp>
        <p:nvSpPr>
          <p:cNvPr id="15" name="Rectangle 14"/>
          <p:cNvSpPr/>
          <p:nvPr/>
        </p:nvSpPr>
        <p:spPr>
          <a:xfrm>
            <a:off x="2190109" y="3858377"/>
            <a:ext cx="1854927" cy="6889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Heap</a:t>
            </a:r>
          </a:p>
        </p:txBody>
      </p:sp>
      <p:sp>
        <p:nvSpPr>
          <p:cNvPr id="17" name="Rectangle 16"/>
          <p:cNvSpPr/>
          <p:nvPr/>
        </p:nvSpPr>
        <p:spPr>
          <a:xfrm>
            <a:off x="2190109" y="3362851"/>
            <a:ext cx="1854927" cy="49552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Shared Memory</a:t>
            </a:r>
          </a:p>
        </p:txBody>
      </p:sp>
      <p:sp>
        <p:nvSpPr>
          <p:cNvPr id="18" name="Rectangle 17"/>
          <p:cNvSpPr/>
          <p:nvPr/>
        </p:nvSpPr>
        <p:spPr>
          <a:xfrm>
            <a:off x="2190109" y="2121624"/>
            <a:ext cx="1854927" cy="620614"/>
          </a:xfrm>
          <a:prstGeom prst="rect">
            <a:avLst/>
          </a:prstGeom>
          <a:solidFill>
            <a:srgbClr val="0F6217"/>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cs typeface="Consolas"/>
              </a:rPr>
              <a:t>Call Stack</a:t>
            </a:r>
            <a:br>
              <a:rPr lang="en-US" sz="1400" dirty="0">
                <a:solidFill>
                  <a:schemeClr val="tx1"/>
                </a:solidFill>
                <a:cs typeface="Consolas"/>
              </a:rPr>
            </a:br>
            <a:r>
              <a:rPr lang="en-US" sz="1400" dirty="0">
                <a:solidFill>
                  <a:schemeClr val="tx1"/>
                </a:solidFill>
                <a:cs typeface="Consolas"/>
              </a:rPr>
              <a:t>(Thread 0)</a:t>
            </a:r>
          </a:p>
        </p:txBody>
      </p:sp>
      <p:sp>
        <p:nvSpPr>
          <p:cNvPr id="20" name="Rectangle 19"/>
          <p:cNvSpPr/>
          <p:nvPr/>
        </p:nvSpPr>
        <p:spPr>
          <a:xfrm>
            <a:off x="2190109" y="259792"/>
            <a:ext cx="1854927" cy="1480147"/>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333333"/>
                </a:solidFill>
                <a:cs typeface="Consolas"/>
              </a:rPr>
              <a:t>Kernel</a:t>
            </a:r>
          </a:p>
          <a:p>
            <a:pPr algn="ctr"/>
            <a:r>
              <a:rPr lang="en-US" sz="1400" dirty="0">
                <a:solidFill>
                  <a:srgbClr val="333333"/>
                </a:solidFill>
                <a:cs typeface="Consolas"/>
              </a:rPr>
              <a:t>Space</a:t>
            </a:r>
          </a:p>
        </p:txBody>
      </p:sp>
      <p:sp>
        <p:nvSpPr>
          <p:cNvPr id="21" name="Rectangle 20"/>
          <p:cNvSpPr/>
          <p:nvPr/>
        </p:nvSpPr>
        <p:spPr>
          <a:xfrm>
            <a:off x="737267" y="1467333"/>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0x80000000</a:t>
            </a:r>
          </a:p>
        </p:txBody>
      </p:sp>
      <p:sp>
        <p:nvSpPr>
          <p:cNvPr id="22" name="Rectangle 21"/>
          <p:cNvSpPr/>
          <p:nvPr/>
        </p:nvSpPr>
        <p:spPr>
          <a:xfrm>
            <a:off x="737267" y="118714"/>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0xFFFFFFFF</a:t>
            </a:r>
          </a:p>
        </p:txBody>
      </p:sp>
      <p:sp>
        <p:nvSpPr>
          <p:cNvPr id="23" name="Rectangle 22"/>
          <p:cNvSpPr/>
          <p:nvPr/>
        </p:nvSpPr>
        <p:spPr>
          <a:xfrm>
            <a:off x="2190109" y="5888594"/>
            <a:ext cx="1854927" cy="80986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24" name="Rectangle 23"/>
          <p:cNvSpPr/>
          <p:nvPr/>
        </p:nvSpPr>
        <p:spPr>
          <a:xfrm>
            <a:off x="737267" y="6403437"/>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0x00000000</a:t>
            </a:r>
          </a:p>
        </p:txBody>
      </p:sp>
      <p:sp>
        <p:nvSpPr>
          <p:cNvPr id="26" name="Wave 25"/>
          <p:cNvSpPr/>
          <p:nvPr/>
        </p:nvSpPr>
        <p:spPr>
          <a:xfrm>
            <a:off x="2190109" y="904456"/>
            <a:ext cx="1854927" cy="226112"/>
          </a:xfrm>
          <a:prstGeom prst="wave">
            <a:avLst/>
          </a:prstGeom>
          <a:blipFill rotWithShape="1">
            <a:blip r:embed="rId2"/>
            <a:stretch>
              <a:fillRect/>
            </a:stretch>
          </a:bli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2190109" y="1739939"/>
            <a:ext cx="1854927" cy="38168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34" name="Rectangle 33"/>
          <p:cNvSpPr/>
          <p:nvPr/>
        </p:nvSpPr>
        <p:spPr>
          <a:xfrm>
            <a:off x="4814702" y="204854"/>
            <a:ext cx="3805607" cy="13992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333333"/>
                </a:solidFill>
                <a:cs typeface="Consolas"/>
              </a:rPr>
              <a:t>Thread Context Switch</a:t>
            </a:r>
          </a:p>
          <a:p>
            <a:pPr algn="ctr"/>
            <a:r>
              <a:rPr lang="en-US" sz="2400" dirty="0">
                <a:solidFill>
                  <a:srgbClr val="333333"/>
                </a:solidFill>
                <a:cs typeface="Consolas"/>
              </a:rPr>
              <a:t>(Thread 0 Running)</a:t>
            </a:r>
          </a:p>
        </p:txBody>
      </p:sp>
      <p:sp>
        <p:nvSpPr>
          <p:cNvPr id="19" name="Rectangle 18"/>
          <p:cNvSpPr/>
          <p:nvPr/>
        </p:nvSpPr>
        <p:spPr>
          <a:xfrm>
            <a:off x="5397641" y="2980812"/>
            <a:ext cx="2511202" cy="620614"/>
          </a:xfrm>
          <a:prstGeom prst="rect">
            <a:avLst/>
          </a:prstGeom>
          <a:solidFill>
            <a:srgbClr val="0F6217"/>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Registers</a:t>
            </a:r>
            <a:br>
              <a:rPr lang="en-US" sz="1400" dirty="0">
                <a:solidFill>
                  <a:schemeClr val="tx1"/>
                </a:solidFill>
              </a:rPr>
            </a:br>
            <a:r>
              <a:rPr lang="en-US" sz="1400" dirty="0">
                <a:solidFill>
                  <a:schemeClr val="tx1"/>
                </a:solidFill>
              </a:rPr>
              <a:t>(Thread 0)</a:t>
            </a:r>
          </a:p>
        </p:txBody>
      </p:sp>
      <p:sp>
        <p:nvSpPr>
          <p:cNvPr id="25" name="Rectangle 24"/>
          <p:cNvSpPr/>
          <p:nvPr/>
        </p:nvSpPr>
        <p:spPr>
          <a:xfrm>
            <a:off x="2190109" y="2742238"/>
            <a:ext cx="1854927" cy="620612"/>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Call Stack</a:t>
            </a:r>
            <a:br>
              <a:rPr lang="en-US" sz="1400" dirty="0">
                <a:solidFill>
                  <a:srgbClr val="333333"/>
                </a:solidFill>
                <a:cs typeface="Consolas"/>
              </a:rPr>
            </a:br>
            <a:r>
              <a:rPr lang="en-US" sz="1400" dirty="0">
                <a:solidFill>
                  <a:srgbClr val="333333"/>
                </a:solidFill>
                <a:cs typeface="Consolas"/>
              </a:rPr>
              <a:t>(Thread 1)</a:t>
            </a:r>
          </a:p>
        </p:txBody>
      </p:sp>
      <p:sp>
        <p:nvSpPr>
          <p:cNvPr id="42" name="Rectangle 41"/>
          <p:cNvSpPr/>
          <p:nvPr/>
        </p:nvSpPr>
        <p:spPr>
          <a:xfrm>
            <a:off x="219751" y="2831629"/>
            <a:ext cx="2060535" cy="911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Virtual</a:t>
            </a:r>
            <a:br>
              <a:rPr lang="en-US" dirty="0">
                <a:solidFill>
                  <a:srgbClr val="333333"/>
                </a:solidFill>
                <a:cs typeface="Consolas"/>
              </a:rPr>
            </a:br>
            <a:r>
              <a:rPr lang="en-US" dirty="0">
                <a:solidFill>
                  <a:srgbClr val="333333"/>
                </a:solidFill>
                <a:cs typeface="Consolas"/>
              </a:rPr>
              <a:t>Addresses</a:t>
            </a:r>
          </a:p>
        </p:txBody>
      </p:sp>
      <p:sp>
        <p:nvSpPr>
          <p:cNvPr id="43" name="Rectangle 42"/>
          <p:cNvSpPr/>
          <p:nvPr/>
        </p:nvSpPr>
        <p:spPr>
          <a:xfrm>
            <a:off x="5687239" y="4547347"/>
            <a:ext cx="2060535" cy="490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Kernel RAM</a:t>
            </a:r>
          </a:p>
        </p:txBody>
      </p:sp>
      <p:sp>
        <p:nvSpPr>
          <p:cNvPr id="46" name="Rectangle 45"/>
          <p:cNvSpPr/>
          <p:nvPr/>
        </p:nvSpPr>
        <p:spPr>
          <a:xfrm>
            <a:off x="5492183" y="3088055"/>
            <a:ext cx="390111" cy="274795"/>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00" dirty="0">
                <a:solidFill>
                  <a:schemeClr val="bg2"/>
                </a:solidFill>
              </a:rPr>
              <a:t>SP</a:t>
            </a:r>
          </a:p>
        </p:txBody>
      </p:sp>
      <p:cxnSp>
        <p:nvCxnSpPr>
          <p:cNvPr id="8" name="Elbow Connector 7"/>
          <p:cNvCxnSpPr>
            <a:stCxn id="46" idx="1"/>
            <a:endCxn id="18" idx="3"/>
          </p:cNvCxnSpPr>
          <p:nvPr/>
        </p:nvCxnSpPr>
        <p:spPr>
          <a:xfrm rot="10800000">
            <a:off x="4045037" y="2431931"/>
            <a:ext cx="1447147" cy="793522"/>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5397641" y="5038277"/>
            <a:ext cx="2511202" cy="620614"/>
          </a:xfrm>
          <a:prstGeom prst="rect">
            <a:avLst/>
          </a:prstGeom>
          <a:solidFill>
            <a:srgbClr val="0F6217"/>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Registers</a:t>
            </a:r>
            <a:br>
              <a:rPr lang="en-US" sz="1400" dirty="0">
                <a:solidFill>
                  <a:schemeClr val="tx1"/>
                </a:solidFill>
              </a:rPr>
            </a:br>
            <a:r>
              <a:rPr lang="en-US" sz="1400" dirty="0">
                <a:solidFill>
                  <a:schemeClr val="tx1"/>
                </a:solidFill>
              </a:rPr>
              <a:t>(Thread 0)</a:t>
            </a:r>
          </a:p>
        </p:txBody>
      </p:sp>
      <p:sp>
        <p:nvSpPr>
          <p:cNvPr id="48" name="Rectangle 47"/>
          <p:cNvSpPr/>
          <p:nvPr/>
        </p:nvSpPr>
        <p:spPr>
          <a:xfrm>
            <a:off x="5397641" y="5658891"/>
            <a:ext cx="2511202"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Registers</a:t>
            </a:r>
            <a:br>
              <a:rPr lang="en-US" sz="1400" dirty="0">
                <a:solidFill>
                  <a:srgbClr val="333333"/>
                </a:solidFill>
                <a:cs typeface="Consolas"/>
              </a:rPr>
            </a:br>
            <a:r>
              <a:rPr lang="en-US" sz="1400" dirty="0">
                <a:solidFill>
                  <a:srgbClr val="333333"/>
                </a:solidFill>
                <a:cs typeface="Consolas"/>
              </a:rPr>
              <a:t>(Thread 1)</a:t>
            </a:r>
          </a:p>
        </p:txBody>
      </p:sp>
      <p:grpSp>
        <p:nvGrpSpPr>
          <p:cNvPr id="49" name="Group 48"/>
          <p:cNvGrpSpPr/>
          <p:nvPr/>
        </p:nvGrpSpPr>
        <p:grpSpPr>
          <a:xfrm>
            <a:off x="8005059" y="3225455"/>
            <a:ext cx="837658" cy="2260644"/>
            <a:chOff x="8005059" y="3225455"/>
            <a:chExt cx="837658" cy="2260644"/>
          </a:xfrm>
        </p:grpSpPr>
        <p:sp>
          <p:nvSpPr>
            <p:cNvPr id="50" name="Curved Left Arrow 49"/>
            <p:cNvSpPr/>
            <p:nvPr/>
          </p:nvSpPr>
          <p:spPr>
            <a:xfrm>
              <a:off x="8099469" y="3225455"/>
              <a:ext cx="696354" cy="2260644"/>
            </a:xfrm>
            <a:prstGeom prst="curvedLef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1" name="Rectangle 50"/>
            <p:cNvSpPr/>
            <p:nvPr/>
          </p:nvSpPr>
          <p:spPr>
            <a:xfrm>
              <a:off x="8005059" y="4182330"/>
              <a:ext cx="837658" cy="3385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copy</a:t>
              </a:r>
            </a:p>
          </p:txBody>
        </p:sp>
      </p:grpSp>
      <p:sp>
        <p:nvSpPr>
          <p:cNvPr id="2" name="Footer Placeholder 1">
            <a:extLst>
              <a:ext uri="{FF2B5EF4-FFF2-40B4-BE49-F238E27FC236}">
                <a16:creationId xmlns="" xmlns:a16="http://schemas.microsoft.com/office/drawing/2014/main" id="{2FB8830D-7CC2-4DCC-AA8C-C033DE2FD164}"/>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55219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090245" y="1908416"/>
            <a:ext cx="3136108" cy="2030607"/>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33" name="Rectangle 32"/>
          <p:cNvSpPr/>
          <p:nvPr/>
        </p:nvSpPr>
        <p:spPr>
          <a:xfrm>
            <a:off x="5302374" y="2405907"/>
            <a:ext cx="270268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12" name="Rectangle 11"/>
          <p:cNvSpPr/>
          <p:nvPr/>
        </p:nvSpPr>
        <p:spPr>
          <a:xfrm>
            <a:off x="2190109" y="5486097"/>
            <a:ext cx="1854927" cy="402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Text</a:t>
            </a:r>
          </a:p>
        </p:txBody>
      </p:sp>
      <p:sp>
        <p:nvSpPr>
          <p:cNvPr id="13" name="Rectangle 12"/>
          <p:cNvSpPr/>
          <p:nvPr/>
        </p:nvSpPr>
        <p:spPr>
          <a:xfrm>
            <a:off x="2190109" y="4936028"/>
            <a:ext cx="1854927" cy="5500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Data</a:t>
            </a:r>
          </a:p>
        </p:txBody>
      </p:sp>
      <p:sp>
        <p:nvSpPr>
          <p:cNvPr id="14" name="Rectangle 13"/>
          <p:cNvSpPr/>
          <p:nvPr/>
        </p:nvSpPr>
        <p:spPr>
          <a:xfrm>
            <a:off x="2190109" y="4547347"/>
            <a:ext cx="1854927" cy="38868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BSS</a:t>
            </a:r>
          </a:p>
        </p:txBody>
      </p:sp>
      <p:sp>
        <p:nvSpPr>
          <p:cNvPr id="15" name="Rectangle 14"/>
          <p:cNvSpPr/>
          <p:nvPr/>
        </p:nvSpPr>
        <p:spPr>
          <a:xfrm>
            <a:off x="2190109" y="3858377"/>
            <a:ext cx="1854927" cy="6889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Heap</a:t>
            </a:r>
          </a:p>
        </p:txBody>
      </p:sp>
      <p:sp>
        <p:nvSpPr>
          <p:cNvPr id="17" name="Rectangle 16"/>
          <p:cNvSpPr/>
          <p:nvPr/>
        </p:nvSpPr>
        <p:spPr>
          <a:xfrm>
            <a:off x="2190109" y="3362851"/>
            <a:ext cx="1854927" cy="495525"/>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Shared Memory</a:t>
            </a:r>
          </a:p>
        </p:txBody>
      </p:sp>
      <p:sp>
        <p:nvSpPr>
          <p:cNvPr id="18" name="Rectangle 17"/>
          <p:cNvSpPr/>
          <p:nvPr/>
        </p:nvSpPr>
        <p:spPr>
          <a:xfrm>
            <a:off x="2190109" y="2121624"/>
            <a:ext cx="1854927" cy="620614"/>
          </a:xfrm>
          <a:prstGeom prst="rect">
            <a:avLst/>
          </a:prstGeom>
          <a:solidFill>
            <a:srgbClr val="0F6217"/>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Call Stack</a:t>
            </a:r>
            <a:br>
              <a:rPr lang="en-US" sz="1400" dirty="0">
                <a:solidFill>
                  <a:schemeClr val="tx1"/>
                </a:solidFill>
              </a:rPr>
            </a:br>
            <a:r>
              <a:rPr lang="en-US" sz="1400" dirty="0">
                <a:solidFill>
                  <a:schemeClr val="tx1"/>
                </a:solidFill>
              </a:rPr>
              <a:t>(Thread 0)</a:t>
            </a:r>
          </a:p>
        </p:txBody>
      </p:sp>
      <p:sp>
        <p:nvSpPr>
          <p:cNvPr id="20" name="Rectangle 19"/>
          <p:cNvSpPr/>
          <p:nvPr/>
        </p:nvSpPr>
        <p:spPr>
          <a:xfrm>
            <a:off x="2190109" y="259792"/>
            <a:ext cx="1854927" cy="1480147"/>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333333"/>
                </a:solidFill>
                <a:cs typeface="Consolas"/>
              </a:rPr>
              <a:t>Kernel</a:t>
            </a:r>
          </a:p>
          <a:p>
            <a:pPr algn="ctr"/>
            <a:r>
              <a:rPr lang="en-US" sz="1400" dirty="0">
                <a:solidFill>
                  <a:srgbClr val="333333"/>
                </a:solidFill>
                <a:cs typeface="Consolas"/>
              </a:rPr>
              <a:t>Space</a:t>
            </a:r>
          </a:p>
        </p:txBody>
      </p:sp>
      <p:sp>
        <p:nvSpPr>
          <p:cNvPr id="21" name="Rectangle 20"/>
          <p:cNvSpPr/>
          <p:nvPr/>
        </p:nvSpPr>
        <p:spPr>
          <a:xfrm>
            <a:off x="737267" y="1467333"/>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0x80000000</a:t>
            </a:r>
          </a:p>
        </p:txBody>
      </p:sp>
      <p:sp>
        <p:nvSpPr>
          <p:cNvPr id="22" name="Rectangle 21"/>
          <p:cNvSpPr/>
          <p:nvPr/>
        </p:nvSpPr>
        <p:spPr>
          <a:xfrm>
            <a:off x="737267" y="118714"/>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0xFFFFFFFF</a:t>
            </a:r>
          </a:p>
        </p:txBody>
      </p:sp>
      <p:sp>
        <p:nvSpPr>
          <p:cNvPr id="23" name="Rectangle 22"/>
          <p:cNvSpPr/>
          <p:nvPr/>
        </p:nvSpPr>
        <p:spPr>
          <a:xfrm>
            <a:off x="2190109" y="5888594"/>
            <a:ext cx="1854927" cy="80986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24" name="Rectangle 23"/>
          <p:cNvSpPr/>
          <p:nvPr/>
        </p:nvSpPr>
        <p:spPr>
          <a:xfrm>
            <a:off x="737267" y="6403437"/>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0x00000000</a:t>
            </a:r>
          </a:p>
        </p:txBody>
      </p:sp>
      <p:sp>
        <p:nvSpPr>
          <p:cNvPr id="26" name="Wave 25"/>
          <p:cNvSpPr/>
          <p:nvPr/>
        </p:nvSpPr>
        <p:spPr>
          <a:xfrm>
            <a:off x="2190109" y="904456"/>
            <a:ext cx="1854927" cy="226112"/>
          </a:xfrm>
          <a:prstGeom prst="wave">
            <a:avLst/>
          </a:prstGeom>
          <a:blipFill rotWithShape="1">
            <a:blip r:embed="rId2"/>
            <a:stretch>
              <a:fillRect/>
            </a:stretch>
          </a:bli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2190109" y="1739939"/>
            <a:ext cx="1854927" cy="38168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34" name="Rectangle 33"/>
          <p:cNvSpPr/>
          <p:nvPr/>
        </p:nvSpPr>
        <p:spPr>
          <a:xfrm>
            <a:off x="4814702" y="204854"/>
            <a:ext cx="3805607" cy="13992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333333"/>
                </a:solidFill>
                <a:cs typeface="Consolas"/>
              </a:rPr>
              <a:t>Thread Context Switch</a:t>
            </a:r>
          </a:p>
          <a:p>
            <a:pPr algn="ctr"/>
            <a:r>
              <a:rPr lang="en-US" sz="2400" dirty="0">
                <a:solidFill>
                  <a:srgbClr val="333333"/>
                </a:solidFill>
                <a:cs typeface="Consolas"/>
              </a:rPr>
              <a:t>(Thread 1 Running)</a:t>
            </a:r>
          </a:p>
        </p:txBody>
      </p:sp>
      <p:sp>
        <p:nvSpPr>
          <p:cNvPr id="19" name="Rectangle 18"/>
          <p:cNvSpPr/>
          <p:nvPr/>
        </p:nvSpPr>
        <p:spPr>
          <a:xfrm>
            <a:off x="5397641" y="2980812"/>
            <a:ext cx="2511202"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Registers</a:t>
            </a:r>
            <a:br>
              <a:rPr lang="en-US" sz="1400" dirty="0">
                <a:solidFill>
                  <a:srgbClr val="333333"/>
                </a:solidFill>
                <a:cs typeface="Consolas"/>
              </a:rPr>
            </a:br>
            <a:r>
              <a:rPr lang="en-US" sz="1400" dirty="0">
                <a:solidFill>
                  <a:srgbClr val="333333"/>
                </a:solidFill>
                <a:cs typeface="Consolas"/>
              </a:rPr>
              <a:t>(Thread 1)</a:t>
            </a:r>
          </a:p>
        </p:txBody>
      </p:sp>
      <p:sp>
        <p:nvSpPr>
          <p:cNvPr id="25" name="Rectangle 24"/>
          <p:cNvSpPr/>
          <p:nvPr/>
        </p:nvSpPr>
        <p:spPr>
          <a:xfrm>
            <a:off x="2190109" y="2742238"/>
            <a:ext cx="1854927" cy="620612"/>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Call Stack</a:t>
            </a:r>
            <a:br>
              <a:rPr lang="en-US" sz="1400" dirty="0">
                <a:solidFill>
                  <a:srgbClr val="333333"/>
                </a:solidFill>
                <a:cs typeface="Consolas"/>
              </a:rPr>
            </a:br>
            <a:r>
              <a:rPr lang="en-US" sz="1400" dirty="0">
                <a:solidFill>
                  <a:srgbClr val="333333"/>
                </a:solidFill>
                <a:cs typeface="Consolas"/>
              </a:rPr>
              <a:t>(Thread 1)</a:t>
            </a:r>
          </a:p>
        </p:txBody>
      </p:sp>
      <p:sp>
        <p:nvSpPr>
          <p:cNvPr id="42" name="Rectangle 41"/>
          <p:cNvSpPr/>
          <p:nvPr/>
        </p:nvSpPr>
        <p:spPr>
          <a:xfrm>
            <a:off x="219751" y="2831629"/>
            <a:ext cx="2060535" cy="911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Virtual</a:t>
            </a:r>
            <a:br>
              <a:rPr lang="en-US" dirty="0">
                <a:solidFill>
                  <a:srgbClr val="333333"/>
                </a:solidFill>
                <a:cs typeface="Consolas"/>
              </a:rPr>
            </a:br>
            <a:r>
              <a:rPr lang="en-US" dirty="0">
                <a:solidFill>
                  <a:srgbClr val="333333"/>
                </a:solidFill>
                <a:cs typeface="Consolas"/>
              </a:rPr>
              <a:t>Addresses</a:t>
            </a:r>
          </a:p>
        </p:txBody>
      </p:sp>
      <p:sp>
        <p:nvSpPr>
          <p:cNvPr id="43" name="Rectangle 42"/>
          <p:cNvSpPr/>
          <p:nvPr/>
        </p:nvSpPr>
        <p:spPr>
          <a:xfrm>
            <a:off x="5687239" y="4547347"/>
            <a:ext cx="2060535" cy="490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Kernel RAM</a:t>
            </a:r>
          </a:p>
        </p:txBody>
      </p:sp>
      <p:sp>
        <p:nvSpPr>
          <p:cNvPr id="46" name="Rectangle 45"/>
          <p:cNvSpPr/>
          <p:nvPr/>
        </p:nvSpPr>
        <p:spPr>
          <a:xfrm>
            <a:off x="5492183" y="3088055"/>
            <a:ext cx="390111" cy="274795"/>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00" dirty="0">
                <a:solidFill>
                  <a:schemeClr val="bg2"/>
                </a:solidFill>
              </a:rPr>
              <a:t>SP</a:t>
            </a:r>
          </a:p>
        </p:txBody>
      </p:sp>
      <p:cxnSp>
        <p:nvCxnSpPr>
          <p:cNvPr id="8" name="Elbow Connector 7"/>
          <p:cNvCxnSpPr>
            <a:stCxn id="46" idx="1"/>
            <a:endCxn id="25" idx="3"/>
          </p:cNvCxnSpPr>
          <p:nvPr/>
        </p:nvCxnSpPr>
        <p:spPr>
          <a:xfrm rot="10800000">
            <a:off x="4045037" y="3052545"/>
            <a:ext cx="1447147" cy="172909"/>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5397641" y="5038277"/>
            <a:ext cx="2511202" cy="620614"/>
          </a:xfrm>
          <a:prstGeom prst="rect">
            <a:avLst/>
          </a:prstGeom>
          <a:solidFill>
            <a:srgbClr val="0F6217"/>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Registers</a:t>
            </a:r>
            <a:br>
              <a:rPr lang="en-US" sz="1400" dirty="0">
                <a:solidFill>
                  <a:schemeClr val="tx1"/>
                </a:solidFill>
              </a:rPr>
            </a:br>
            <a:r>
              <a:rPr lang="en-US" sz="1400" dirty="0">
                <a:solidFill>
                  <a:schemeClr val="tx1"/>
                </a:solidFill>
              </a:rPr>
              <a:t>(Thread 0)</a:t>
            </a:r>
          </a:p>
        </p:txBody>
      </p:sp>
      <p:sp>
        <p:nvSpPr>
          <p:cNvPr id="48" name="Rectangle 47"/>
          <p:cNvSpPr/>
          <p:nvPr/>
        </p:nvSpPr>
        <p:spPr>
          <a:xfrm>
            <a:off x="5397641" y="5658891"/>
            <a:ext cx="2511202"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Registers</a:t>
            </a:r>
            <a:br>
              <a:rPr lang="en-US" sz="1400" dirty="0">
                <a:solidFill>
                  <a:srgbClr val="333333"/>
                </a:solidFill>
                <a:cs typeface="Consolas"/>
              </a:rPr>
            </a:br>
            <a:r>
              <a:rPr lang="en-US" sz="1400" dirty="0">
                <a:solidFill>
                  <a:srgbClr val="333333"/>
                </a:solidFill>
                <a:cs typeface="Consolas"/>
              </a:rPr>
              <a:t>(Thread 1)</a:t>
            </a:r>
          </a:p>
        </p:txBody>
      </p:sp>
      <p:grpSp>
        <p:nvGrpSpPr>
          <p:cNvPr id="7" name="Group 6"/>
          <p:cNvGrpSpPr/>
          <p:nvPr/>
        </p:nvGrpSpPr>
        <p:grpSpPr>
          <a:xfrm>
            <a:off x="8005059" y="3225454"/>
            <a:ext cx="837658" cy="2884443"/>
            <a:chOff x="8005059" y="3225454"/>
            <a:chExt cx="837658" cy="2884443"/>
          </a:xfrm>
        </p:grpSpPr>
        <p:sp>
          <p:nvSpPr>
            <p:cNvPr id="6" name="Curved Left Arrow 5"/>
            <p:cNvSpPr/>
            <p:nvPr/>
          </p:nvSpPr>
          <p:spPr>
            <a:xfrm flipV="1">
              <a:off x="8099469" y="3225454"/>
              <a:ext cx="696354" cy="2884443"/>
            </a:xfrm>
            <a:prstGeom prst="curvedLef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2" name="Rectangle 31"/>
            <p:cNvSpPr/>
            <p:nvPr/>
          </p:nvSpPr>
          <p:spPr>
            <a:xfrm>
              <a:off x="8005059" y="4530482"/>
              <a:ext cx="837658" cy="3385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copy</a:t>
              </a:r>
            </a:p>
          </p:txBody>
        </p:sp>
      </p:grpSp>
      <p:sp>
        <p:nvSpPr>
          <p:cNvPr id="2" name="Footer Placeholder 1">
            <a:extLst>
              <a:ext uri="{FF2B5EF4-FFF2-40B4-BE49-F238E27FC236}">
                <a16:creationId xmlns="" xmlns:a16="http://schemas.microsoft.com/office/drawing/2014/main" id="{E8B16A7B-0034-4DA1-BB48-A5360515D002}"/>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3365088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090245" y="1439613"/>
            <a:ext cx="3136108" cy="3067404"/>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33" name="Rectangle 32"/>
          <p:cNvSpPr/>
          <p:nvPr/>
        </p:nvSpPr>
        <p:spPr>
          <a:xfrm>
            <a:off x="5302374" y="1937104"/>
            <a:ext cx="270268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12" name="Rectangle 11"/>
          <p:cNvSpPr/>
          <p:nvPr/>
        </p:nvSpPr>
        <p:spPr>
          <a:xfrm>
            <a:off x="1774490" y="5486097"/>
            <a:ext cx="1854927" cy="402497"/>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Text A</a:t>
            </a:r>
          </a:p>
        </p:txBody>
      </p:sp>
      <p:sp>
        <p:nvSpPr>
          <p:cNvPr id="13" name="Rectangle 12"/>
          <p:cNvSpPr/>
          <p:nvPr/>
        </p:nvSpPr>
        <p:spPr>
          <a:xfrm>
            <a:off x="1774490" y="4936028"/>
            <a:ext cx="1854927" cy="5500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Data A</a:t>
            </a:r>
          </a:p>
        </p:txBody>
      </p:sp>
      <p:sp>
        <p:nvSpPr>
          <p:cNvPr id="14" name="Rectangle 13"/>
          <p:cNvSpPr/>
          <p:nvPr/>
        </p:nvSpPr>
        <p:spPr>
          <a:xfrm>
            <a:off x="1774490" y="4547347"/>
            <a:ext cx="1854927" cy="388681"/>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BSS A</a:t>
            </a:r>
          </a:p>
        </p:txBody>
      </p:sp>
      <p:sp>
        <p:nvSpPr>
          <p:cNvPr id="15" name="Rectangle 14"/>
          <p:cNvSpPr/>
          <p:nvPr/>
        </p:nvSpPr>
        <p:spPr>
          <a:xfrm>
            <a:off x="1774490" y="3858377"/>
            <a:ext cx="1854927" cy="688970"/>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Heap A</a:t>
            </a:r>
          </a:p>
        </p:txBody>
      </p:sp>
      <p:sp>
        <p:nvSpPr>
          <p:cNvPr id="17" name="Rectangle 16"/>
          <p:cNvSpPr/>
          <p:nvPr/>
        </p:nvSpPr>
        <p:spPr>
          <a:xfrm>
            <a:off x="1774490" y="2742239"/>
            <a:ext cx="1854927" cy="1116138"/>
          </a:xfrm>
          <a:prstGeom prst="rect">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Shared Memory A</a:t>
            </a:r>
          </a:p>
        </p:txBody>
      </p:sp>
      <p:sp>
        <p:nvSpPr>
          <p:cNvPr id="18" name="Rectangle 17"/>
          <p:cNvSpPr/>
          <p:nvPr/>
        </p:nvSpPr>
        <p:spPr>
          <a:xfrm>
            <a:off x="1774490" y="2121624"/>
            <a:ext cx="1854927"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Call Stack</a:t>
            </a:r>
            <a:br>
              <a:rPr lang="en-US" sz="1400" dirty="0">
                <a:solidFill>
                  <a:srgbClr val="333333"/>
                </a:solidFill>
              </a:rPr>
            </a:br>
            <a:r>
              <a:rPr lang="en-US" sz="1400" dirty="0">
                <a:solidFill>
                  <a:srgbClr val="333333"/>
                </a:solidFill>
              </a:rPr>
              <a:t>(Thread 0, Proc A)</a:t>
            </a:r>
          </a:p>
        </p:txBody>
      </p:sp>
      <p:sp>
        <p:nvSpPr>
          <p:cNvPr id="20" name="Rectangle 19"/>
          <p:cNvSpPr/>
          <p:nvPr/>
        </p:nvSpPr>
        <p:spPr>
          <a:xfrm>
            <a:off x="1774490" y="259792"/>
            <a:ext cx="1854927" cy="1480147"/>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333333"/>
                </a:solidFill>
                <a:cs typeface="Consolas"/>
              </a:rPr>
              <a:t>Kernel</a:t>
            </a:r>
          </a:p>
          <a:p>
            <a:pPr algn="ctr"/>
            <a:r>
              <a:rPr lang="en-US" sz="1400" dirty="0">
                <a:solidFill>
                  <a:srgbClr val="333333"/>
                </a:solidFill>
                <a:cs typeface="Consolas"/>
              </a:rPr>
              <a:t>Space</a:t>
            </a:r>
          </a:p>
        </p:txBody>
      </p:sp>
      <p:sp>
        <p:nvSpPr>
          <p:cNvPr id="21" name="Rectangle 20"/>
          <p:cNvSpPr/>
          <p:nvPr/>
        </p:nvSpPr>
        <p:spPr>
          <a:xfrm>
            <a:off x="321648" y="1467333"/>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0x80000000</a:t>
            </a:r>
          </a:p>
        </p:txBody>
      </p:sp>
      <p:sp>
        <p:nvSpPr>
          <p:cNvPr id="22" name="Rectangle 21"/>
          <p:cNvSpPr/>
          <p:nvPr/>
        </p:nvSpPr>
        <p:spPr>
          <a:xfrm>
            <a:off x="321648" y="118714"/>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0xFFFFFFFF</a:t>
            </a:r>
          </a:p>
        </p:txBody>
      </p:sp>
      <p:sp>
        <p:nvSpPr>
          <p:cNvPr id="23" name="Rectangle 22"/>
          <p:cNvSpPr/>
          <p:nvPr/>
        </p:nvSpPr>
        <p:spPr>
          <a:xfrm>
            <a:off x="1774490" y="5888594"/>
            <a:ext cx="1854927" cy="809861"/>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24" name="Rectangle 23"/>
          <p:cNvSpPr/>
          <p:nvPr/>
        </p:nvSpPr>
        <p:spPr>
          <a:xfrm>
            <a:off x="321648" y="6403437"/>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0x00000000</a:t>
            </a:r>
          </a:p>
        </p:txBody>
      </p:sp>
      <p:sp>
        <p:nvSpPr>
          <p:cNvPr id="26" name="Wave 25"/>
          <p:cNvSpPr/>
          <p:nvPr/>
        </p:nvSpPr>
        <p:spPr>
          <a:xfrm>
            <a:off x="1774490" y="904456"/>
            <a:ext cx="1854927" cy="226112"/>
          </a:xfrm>
          <a:prstGeom prst="wave">
            <a:avLst/>
          </a:prstGeom>
          <a:blipFill rotWithShape="1">
            <a:blip r:embed="rId2"/>
            <a:stretch>
              <a:fillRect/>
            </a:stretch>
          </a:bli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1774490" y="1739939"/>
            <a:ext cx="1854927" cy="38168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34" name="Rectangle 33"/>
          <p:cNvSpPr/>
          <p:nvPr/>
        </p:nvSpPr>
        <p:spPr>
          <a:xfrm>
            <a:off x="4814702" y="204854"/>
            <a:ext cx="3805607" cy="9961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333333"/>
                </a:solidFill>
                <a:cs typeface="Consolas"/>
              </a:rPr>
              <a:t>Process Context Switch</a:t>
            </a:r>
          </a:p>
          <a:p>
            <a:pPr algn="ctr"/>
            <a:r>
              <a:rPr lang="en-US" sz="2400" dirty="0">
                <a:solidFill>
                  <a:srgbClr val="333333"/>
                </a:solidFill>
                <a:cs typeface="Consolas"/>
              </a:rPr>
              <a:t>(Process A Running)</a:t>
            </a:r>
          </a:p>
        </p:txBody>
      </p:sp>
      <p:sp>
        <p:nvSpPr>
          <p:cNvPr id="19" name="Rectangle 18"/>
          <p:cNvSpPr/>
          <p:nvPr/>
        </p:nvSpPr>
        <p:spPr>
          <a:xfrm>
            <a:off x="5397641" y="2512009"/>
            <a:ext cx="2511202"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Registers</a:t>
            </a:r>
            <a:br>
              <a:rPr lang="en-US" sz="1400" dirty="0">
                <a:solidFill>
                  <a:srgbClr val="333333"/>
                </a:solidFill>
              </a:rPr>
            </a:br>
            <a:r>
              <a:rPr lang="en-US" sz="1400" dirty="0">
                <a:solidFill>
                  <a:srgbClr val="333333"/>
                </a:solidFill>
              </a:rPr>
              <a:t>(Thread 0, Process A)</a:t>
            </a:r>
          </a:p>
        </p:txBody>
      </p:sp>
      <p:sp>
        <p:nvSpPr>
          <p:cNvPr id="42" name="Rectangle 41"/>
          <p:cNvSpPr/>
          <p:nvPr/>
        </p:nvSpPr>
        <p:spPr>
          <a:xfrm>
            <a:off x="219751" y="2831629"/>
            <a:ext cx="2060535" cy="911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Virtual</a:t>
            </a:r>
            <a:br>
              <a:rPr lang="en-US" dirty="0">
                <a:solidFill>
                  <a:srgbClr val="333333"/>
                </a:solidFill>
                <a:cs typeface="Consolas"/>
              </a:rPr>
            </a:br>
            <a:r>
              <a:rPr lang="en-US" dirty="0">
                <a:solidFill>
                  <a:srgbClr val="333333"/>
                </a:solidFill>
                <a:cs typeface="Consolas"/>
              </a:rPr>
              <a:t>Addresses</a:t>
            </a:r>
          </a:p>
        </p:txBody>
      </p:sp>
      <p:sp>
        <p:nvSpPr>
          <p:cNvPr id="43" name="Rectangle 42"/>
          <p:cNvSpPr/>
          <p:nvPr/>
        </p:nvSpPr>
        <p:spPr>
          <a:xfrm>
            <a:off x="5288057" y="4547347"/>
            <a:ext cx="2060535" cy="490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Kernel RAM</a:t>
            </a:r>
          </a:p>
        </p:txBody>
      </p:sp>
      <p:sp>
        <p:nvSpPr>
          <p:cNvPr id="46" name="Rectangle 45"/>
          <p:cNvSpPr/>
          <p:nvPr/>
        </p:nvSpPr>
        <p:spPr>
          <a:xfrm>
            <a:off x="5492183" y="2619252"/>
            <a:ext cx="390111" cy="274795"/>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00" dirty="0">
                <a:solidFill>
                  <a:schemeClr val="bg2"/>
                </a:solidFill>
              </a:rPr>
              <a:t>SP</a:t>
            </a:r>
          </a:p>
        </p:txBody>
      </p:sp>
      <p:cxnSp>
        <p:nvCxnSpPr>
          <p:cNvPr id="8" name="Elbow Connector 7"/>
          <p:cNvCxnSpPr>
            <a:stCxn id="46" idx="1"/>
            <a:endCxn id="18" idx="3"/>
          </p:cNvCxnSpPr>
          <p:nvPr/>
        </p:nvCxnSpPr>
        <p:spPr>
          <a:xfrm rot="10800000">
            <a:off x="3629417" y="2431932"/>
            <a:ext cx="1862766" cy="324719"/>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335816" y="5038277"/>
            <a:ext cx="2106813"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Registers</a:t>
            </a:r>
            <a:br>
              <a:rPr lang="en-US" sz="1400" dirty="0">
                <a:solidFill>
                  <a:srgbClr val="333333"/>
                </a:solidFill>
              </a:rPr>
            </a:br>
            <a:r>
              <a:rPr lang="en-US" sz="1400" dirty="0">
                <a:solidFill>
                  <a:srgbClr val="333333"/>
                </a:solidFill>
              </a:rPr>
              <a:t>(Thread 0, Process A)</a:t>
            </a:r>
          </a:p>
        </p:txBody>
      </p:sp>
      <p:sp>
        <p:nvSpPr>
          <p:cNvPr id="48" name="Rectangle 47"/>
          <p:cNvSpPr/>
          <p:nvPr/>
        </p:nvSpPr>
        <p:spPr>
          <a:xfrm>
            <a:off x="6335816" y="5658891"/>
            <a:ext cx="2106813"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cs typeface="Consolas"/>
              </a:rPr>
              <a:t>Registers</a:t>
            </a:r>
            <a:br>
              <a:rPr lang="en-US" sz="1400" dirty="0">
                <a:solidFill>
                  <a:schemeClr val="tx1"/>
                </a:solidFill>
                <a:cs typeface="Consolas"/>
              </a:rPr>
            </a:br>
            <a:r>
              <a:rPr lang="en-US" sz="1400" dirty="0">
                <a:solidFill>
                  <a:schemeClr val="tx1"/>
                </a:solidFill>
                <a:cs typeface="Consolas"/>
              </a:rPr>
              <a:t>(Thread 0, Process B)</a:t>
            </a:r>
          </a:p>
        </p:txBody>
      </p:sp>
      <p:sp>
        <p:nvSpPr>
          <p:cNvPr id="29" name="Rectangle 28">
            <a:extLst>
              <a:ext uri="{FF2B5EF4-FFF2-40B4-BE49-F238E27FC236}">
                <a16:creationId xmlns="" xmlns:a16="http://schemas.microsoft.com/office/drawing/2014/main" id="{052498FC-EE0C-4148-AA9C-22B5DC96C620}"/>
              </a:ext>
            </a:extLst>
          </p:cNvPr>
          <p:cNvSpPr/>
          <p:nvPr/>
        </p:nvSpPr>
        <p:spPr>
          <a:xfrm>
            <a:off x="4181329" y="5038277"/>
            <a:ext cx="2106813"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Virtual Page Table</a:t>
            </a:r>
            <a:br>
              <a:rPr lang="en-US" sz="1400" dirty="0">
                <a:solidFill>
                  <a:srgbClr val="333333"/>
                </a:solidFill>
              </a:rPr>
            </a:br>
            <a:r>
              <a:rPr lang="en-US" sz="1400" dirty="0">
                <a:solidFill>
                  <a:srgbClr val="333333"/>
                </a:solidFill>
              </a:rPr>
              <a:t>(Process A)</a:t>
            </a:r>
          </a:p>
        </p:txBody>
      </p:sp>
      <p:sp>
        <p:nvSpPr>
          <p:cNvPr id="30" name="Rectangle 29">
            <a:extLst>
              <a:ext uri="{FF2B5EF4-FFF2-40B4-BE49-F238E27FC236}">
                <a16:creationId xmlns="" xmlns:a16="http://schemas.microsoft.com/office/drawing/2014/main" id="{71251D68-E1D3-4147-9554-01EAA867A51B}"/>
              </a:ext>
            </a:extLst>
          </p:cNvPr>
          <p:cNvSpPr/>
          <p:nvPr/>
        </p:nvSpPr>
        <p:spPr>
          <a:xfrm>
            <a:off x="4181329" y="5658891"/>
            <a:ext cx="2106813"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Virtual Page Table</a:t>
            </a:r>
            <a:br>
              <a:rPr lang="en-US" sz="1400" dirty="0">
                <a:solidFill>
                  <a:schemeClr val="tx1"/>
                </a:solidFill>
              </a:rPr>
            </a:br>
            <a:r>
              <a:rPr lang="en-US" sz="1400" dirty="0">
                <a:solidFill>
                  <a:schemeClr val="tx1"/>
                </a:solidFill>
              </a:rPr>
              <a:t>(Process B)</a:t>
            </a:r>
          </a:p>
        </p:txBody>
      </p:sp>
      <p:sp>
        <p:nvSpPr>
          <p:cNvPr id="32" name="Rectangle 31">
            <a:extLst>
              <a:ext uri="{FF2B5EF4-FFF2-40B4-BE49-F238E27FC236}">
                <a16:creationId xmlns="" xmlns:a16="http://schemas.microsoft.com/office/drawing/2014/main" id="{630AFC14-0D90-46FB-BCA9-15235F1717E7}"/>
              </a:ext>
            </a:extLst>
          </p:cNvPr>
          <p:cNvSpPr/>
          <p:nvPr/>
        </p:nvSpPr>
        <p:spPr>
          <a:xfrm>
            <a:off x="5599835" y="3623553"/>
            <a:ext cx="2106813"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Virtual Page Table</a:t>
            </a:r>
            <a:br>
              <a:rPr lang="en-US" sz="1400" dirty="0">
                <a:solidFill>
                  <a:srgbClr val="333333"/>
                </a:solidFill>
              </a:rPr>
            </a:br>
            <a:r>
              <a:rPr lang="en-US" sz="1400" dirty="0">
                <a:solidFill>
                  <a:srgbClr val="333333"/>
                </a:solidFill>
              </a:rPr>
              <a:t>(Process A)</a:t>
            </a:r>
          </a:p>
        </p:txBody>
      </p:sp>
      <p:sp>
        <p:nvSpPr>
          <p:cNvPr id="3" name="TextBox 2">
            <a:extLst>
              <a:ext uri="{FF2B5EF4-FFF2-40B4-BE49-F238E27FC236}">
                <a16:creationId xmlns="" xmlns:a16="http://schemas.microsoft.com/office/drawing/2014/main" id="{19B0B35A-8E80-40E3-8E29-71A972380DBB}"/>
              </a:ext>
            </a:extLst>
          </p:cNvPr>
          <p:cNvSpPr txBox="1"/>
          <p:nvPr/>
        </p:nvSpPr>
        <p:spPr>
          <a:xfrm>
            <a:off x="5856612" y="3315776"/>
            <a:ext cx="1593257" cy="307777"/>
          </a:xfrm>
          <a:prstGeom prst="rect">
            <a:avLst/>
          </a:prstGeom>
          <a:noFill/>
        </p:spPr>
        <p:txBody>
          <a:bodyPr wrap="none" rtlCol="0">
            <a:spAutoFit/>
          </a:bodyPr>
          <a:lstStyle/>
          <a:p>
            <a:pPr algn="ctr"/>
            <a:r>
              <a:rPr lang="en-US" sz="1400" b="1" dirty="0">
                <a:solidFill>
                  <a:schemeClr val="bg2"/>
                </a:solidFill>
              </a:rPr>
              <a:t>Active Page Table</a:t>
            </a:r>
          </a:p>
        </p:txBody>
      </p:sp>
      <p:sp>
        <p:nvSpPr>
          <p:cNvPr id="2" name="Footer Placeholder 1">
            <a:extLst>
              <a:ext uri="{FF2B5EF4-FFF2-40B4-BE49-F238E27FC236}">
                <a16:creationId xmlns="" xmlns:a16="http://schemas.microsoft.com/office/drawing/2014/main" id="{B2070966-ACC6-4064-A1D1-C67542854C1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26402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78483" y="5714465"/>
            <a:ext cx="1854927" cy="286475"/>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Text B</a:t>
            </a:r>
          </a:p>
        </p:txBody>
      </p:sp>
      <p:sp>
        <p:nvSpPr>
          <p:cNvPr id="13" name="Rectangle 12"/>
          <p:cNvSpPr/>
          <p:nvPr/>
        </p:nvSpPr>
        <p:spPr>
          <a:xfrm>
            <a:off x="1778483" y="5038277"/>
            <a:ext cx="1854927" cy="676188"/>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Data B</a:t>
            </a:r>
          </a:p>
        </p:txBody>
      </p:sp>
      <p:sp>
        <p:nvSpPr>
          <p:cNvPr id="14" name="Rectangle 13"/>
          <p:cNvSpPr/>
          <p:nvPr/>
        </p:nvSpPr>
        <p:spPr>
          <a:xfrm>
            <a:off x="1778483" y="4602924"/>
            <a:ext cx="1854927" cy="435352"/>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BSS B</a:t>
            </a:r>
          </a:p>
        </p:txBody>
      </p:sp>
      <p:sp>
        <p:nvSpPr>
          <p:cNvPr id="15" name="Rectangle 14"/>
          <p:cNvSpPr/>
          <p:nvPr/>
        </p:nvSpPr>
        <p:spPr>
          <a:xfrm>
            <a:off x="1778483" y="3450897"/>
            <a:ext cx="1854927" cy="1152027"/>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Heap B</a:t>
            </a:r>
          </a:p>
        </p:txBody>
      </p:sp>
      <p:sp>
        <p:nvSpPr>
          <p:cNvPr id="17" name="Rectangle 16"/>
          <p:cNvSpPr/>
          <p:nvPr/>
        </p:nvSpPr>
        <p:spPr>
          <a:xfrm>
            <a:off x="1778483" y="2831628"/>
            <a:ext cx="1854927" cy="619269"/>
          </a:xfrm>
          <a:prstGeom prst="rect">
            <a:avLst/>
          </a:prstGeom>
          <a:solidFill>
            <a:srgbClr val="FFFF99"/>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Shared Memory B</a:t>
            </a:r>
          </a:p>
        </p:txBody>
      </p:sp>
      <p:sp>
        <p:nvSpPr>
          <p:cNvPr id="18" name="Rectangle 17"/>
          <p:cNvSpPr/>
          <p:nvPr/>
        </p:nvSpPr>
        <p:spPr>
          <a:xfrm>
            <a:off x="1778483" y="2121624"/>
            <a:ext cx="1854927" cy="71000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Call Stack</a:t>
            </a:r>
            <a:br>
              <a:rPr lang="en-US" sz="1400" dirty="0">
                <a:solidFill>
                  <a:schemeClr val="tx1"/>
                </a:solidFill>
              </a:rPr>
            </a:br>
            <a:r>
              <a:rPr lang="en-US" sz="1400" dirty="0">
                <a:solidFill>
                  <a:schemeClr val="tx1"/>
                </a:solidFill>
              </a:rPr>
              <a:t>(Thread 0, Proc B)</a:t>
            </a:r>
          </a:p>
        </p:txBody>
      </p:sp>
      <p:sp>
        <p:nvSpPr>
          <p:cNvPr id="20" name="Rectangle 19"/>
          <p:cNvSpPr/>
          <p:nvPr/>
        </p:nvSpPr>
        <p:spPr>
          <a:xfrm>
            <a:off x="1778483" y="259792"/>
            <a:ext cx="1854927" cy="1480147"/>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333333"/>
                </a:solidFill>
                <a:cs typeface="Consolas"/>
              </a:rPr>
              <a:t>Kernel</a:t>
            </a:r>
          </a:p>
          <a:p>
            <a:pPr algn="ctr"/>
            <a:r>
              <a:rPr lang="en-US" sz="1400" dirty="0">
                <a:solidFill>
                  <a:srgbClr val="333333"/>
                </a:solidFill>
                <a:cs typeface="Consolas"/>
              </a:rPr>
              <a:t>Space</a:t>
            </a:r>
          </a:p>
        </p:txBody>
      </p:sp>
      <p:sp>
        <p:nvSpPr>
          <p:cNvPr id="21" name="Rectangle 20"/>
          <p:cNvSpPr/>
          <p:nvPr/>
        </p:nvSpPr>
        <p:spPr>
          <a:xfrm>
            <a:off x="325641" y="1467333"/>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0x80000000</a:t>
            </a:r>
          </a:p>
        </p:txBody>
      </p:sp>
      <p:sp>
        <p:nvSpPr>
          <p:cNvPr id="22" name="Rectangle 21"/>
          <p:cNvSpPr/>
          <p:nvPr/>
        </p:nvSpPr>
        <p:spPr>
          <a:xfrm>
            <a:off x="325641" y="118714"/>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0xFFFFFFFF</a:t>
            </a:r>
          </a:p>
        </p:txBody>
      </p:sp>
      <p:sp>
        <p:nvSpPr>
          <p:cNvPr id="23" name="Rectangle 22"/>
          <p:cNvSpPr/>
          <p:nvPr/>
        </p:nvSpPr>
        <p:spPr>
          <a:xfrm>
            <a:off x="1778483" y="6000941"/>
            <a:ext cx="1854927" cy="697514"/>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24" name="Rectangle 23"/>
          <p:cNvSpPr/>
          <p:nvPr/>
        </p:nvSpPr>
        <p:spPr>
          <a:xfrm>
            <a:off x="737267" y="6403437"/>
            <a:ext cx="1452842" cy="394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rgbClr val="333333"/>
                </a:solidFill>
                <a:latin typeface="Consolas"/>
                <a:cs typeface="Consolas"/>
              </a:rPr>
              <a:t>0x00000000</a:t>
            </a:r>
          </a:p>
        </p:txBody>
      </p:sp>
      <p:sp>
        <p:nvSpPr>
          <p:cNvPr id="26" name="Wave 25"/>
          <p:cNvSpPr/>
          <p:nvPr/>
        </p:nvSpPr>
        <p:spPr>
          <a:xfrm>
            <a:off x="1778483" y="904456"/>
            <a:ext cx="1854927" cy="226112"/>
          </a:xfrm>
          <a:prstGeom prst="wave">
            <a:avLst/>
          </a:prstGeom>
          <a:blipFill rotWithShape="1">
            <a:blip r:embed="rId2"/>
            <a:stretch>
              <a:fillRect/>
            </a:stretch>
          </a:blip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1778483" y="1739939"/>
            <a:ext cx="1854927" cy="381685"/>
          </a:xfrm>
          <a:prstGeom prst="rect">
            <a:avLst/>
          </a:prstGeom>
          <a:solidFill>
            <a:schemeClr val="tx1">
              <a:lumMod val="6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Unused</a:t>
            </a:r>
          </a:p>
        </p:txBody>
      </p:sp>
      <p:sp>
        <p:nvSpPr>
          <p:cNvPr id="42" name="Rectangle 41"/>
          <p:cNvSpPr/>
          <p:nvPr/>
        </p:nvSpPr>
        <p:spPr>
          <a:xfrm>
            <a:off x="219751" y="2831629"/>
            <a:ext cx="2060535" cy="911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Virtual</a:t>
            </a:r>
            <a:br>
              <a:rPr lang="en-US" dirty="0">
                <a:solidFill>
                  <a:srgbClr val="333333"/>
                </a:solidFill>
                <a:cs typeface="Consolas"/>
              </a:rPr>
            </a:br>
            <a:r>
              <a:rPr lang="en-US" dirty="0">
                <a:solidFill>
                  <a:srgbClr val="333333"/>
                </a:solidFill>
                <a:cs typeface="Consolas"/>
              </a:rPr>
              <a:t>Addresses</a:t>
            </a:r>
          </a:p>
        </p:txBody>
      </p:sp>
      <p:sp>
        <p:nvSpPr>
          <p:cNvPr id="40" name="Rounded Rectangle 30">
            <a:extLst>
              <a:ext uri="{FF2B5EF4-FFF2-40B4-BE49-F238E27FC236}">
                <a16:creationId xmlns="" xmlns:a16="http://schemas.microsoft.com/office/drawing/2014/main" id="{20D20190-CF61-4B0A-A9EA-7433DF5D8E3D}"/>
              </a:ext>
            </a:extLst>
          </p:cNvPr>
          <p:cNvSpPr/>
          <p:nvPr/>
        </p:nvSpPr>
        <p:spPr>
          <a:xfrm>
            <a:off x="5090245" y="1439613"/>
            <a:ext cx="3136108" cy="3067404"/>
          </a:xfrm>
          <a:prstGeom prst="roundRect">
            <a:avLst>
              <a:gd name="adj" fmla="val 5762"/>
            </a:avLst>
          </a:prstGeom>
          <a:solidFill>
            <a:schemeClr val="tx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r>
              <a:rPr lang="en-US" dirty="0">
                <a:solidFill>
                  <a:srgbClr val="333333"/>
                </a:solidFill>
              </a:rPr>
              <a:t>CPU Core</a:t>
            </a:r>
          </a:p>
        </p:txBody>
      </p:sp>
      <p:sp>
        <p:nvSpPr>
          <p:cNvPr id="41" name="Rectangle 40">
            <a:extLst>
              <a:ext uri="{FF2B5EF4-FFF2-40B4-BE49-F238E27FC236}">
                <a16:creationId xmlns="" xmlns:a16="http://schemas.microsoft.com/office/drawing/2014/main" id="{5E949F1F-4523-49C3-8AE2-CB6248232807}"/>
              </a:ext>
            </a:extLst>
          </p:cNvPr>
          <p:cNvSpPr/>
          <p:nvPr/>
        </p:nvSpPr>
        <p:spPr>
          <a:xfrm>
            <a:off x="5302374" y="1937104"/>
            <a:ext cx="2702685" cy="1300504"/>
          </a:xfrm>
          <a:prstGeom prst="rect">
            <a:avLst/>
          </a:prstGeom>
          <a:solidFill>
            <a:srgbClr val="3F5CA4"/>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a:solidFill>
                  <a:schemeClr val="bg2"/>
                </a:solidFill>
              </a:rPr>
              <a:t>Execution Context</a:t>
            </a:r>
            <a:br>
              <a:rPr lang="en-US" sz="1600" dirty="0">
                <a:solidFill>
                  <a:schemeClr val="bg2"/>
                </a:solidFill>
              </a:rPr>
            </a:br>
            <a:r>
              <a:rPr lang="en-US" sz="1600" dirty="0">
                <a:solidFill>
                  <a:schemeClr val="bg2"/>
                </a:solidFill>
              </a:rPr>
              <a:t>(Registers)</a:t>
            </a:r>
          </a:p>
        </p:txBody>
      </p:sp>
      <p:sp>
        <p:nvSpPr>
          <p:cNvPr id="44" name="Rectangle 43">
            <a:extLst>
              <a:ext uri="{FF2B5EF4-FFF2-40B4-BE49-F238E27FC236}">
                <a16:creationId xmlns="" xmlns:a16="http://schemas.microsoft.com/office/drawing/2014/main" id="{A7F2B0BF-7FF5-4157-BF22-02155FE4CAE8}"/>
              </a:ext>
            </a:extLst>
          </p:cNvPr>
          <p:cNvSpPr/>
          <p:nvPr/>
        </p:nvSpPr>
        <p:spPr>
          <a:xfrm>
            <a:off x="4814702" y="204854"/>
            <a:ext cx="3805607" cy="9961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333333"/>
                </a:solidFill>
                <a:cs typeface="Consolas"/>
              </a:rPr>
              <a:t>Process Context Switch</a:t>
            </a:r>
          </a:p>
          <a:p>
            <a:pPr algn="ctr"/>
            <a:r>
              <a:rPr lang="en-US" sz="2400" dirty="0">
                <a:solidFill>
                  <a:srgbClr val="333333"/>
                </a:solidFill>
                <a:cs typeface="Consolas"/>
              </a:rPr>
              <a:t>(Process B Running)</a:t>
            </a:r>
          </a:p>
        </p:txBody>
      </p:sp>
      <p:sp>
        <p:nvSpPr>
          <p:cNvPr id="45" name="Rectangle 44">
            <a:extLst>
              <a:ext uri="{FF2B5EF4-FFF2-40B4-BE49-F238E27FC236}">
                <a16:creationId xmlns="" xmlns:a16="http://schemas.microsoft.com/office/drawing/2014/main" id="{1208361D-AA96-44B2-869A-30DE644EB9AA}"/>
              </a:ext>
            </a:extLst>
          </p:cNvPr>
          <p:cNvSpPr/>
          <p:nvPr/>
        </p:nvSpPr>
        <p:spPr>
          <a:xfrm>
            <a:off x="5397641" y="2512009"/>
            <a:ext cx="2511202"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Registers</a:t>
            </a:r>
            <a:br>
              <a:rPr lang="en-US" sz="1400" dirty="0">
                <a:solidFill>
                  <a:schemeClr val="tx1"/>
                </a:solidFill>
              </a:rPr>
            </a:br>
            <a:r>
              <a:rPr lang="en-US" sz="1400" dirty="0">
                <a:solidFill>
                  <a:schemeClr val="tx1"/>
                </a:solidFill>
              </a:rPr>
              <a:t>(Thread 0, Process B)</a:t>
            </a:r>
          </a:p>
        </p:txBody>
      </p:sp>
      <p:sp>
        <p:nvSpPr>
          <p:cNvPr id="49" name="Rectangle 48">
            <a:extLst>
              <a:ext uri="{FF2B5EF4-FFF2-40B4-BE49-F238E27FC236}">
                <a16:creationId xmlns="" xmlns:a16="http://schemas.microsoft.com/office/drawing/2014/main" id="{49ED531E-0957-4059-A354-AEF7B6027FC8}"/>
              </a:ext>
            </a:extLst>
          </p:cNvPr>
          <p:cNvSpPr/>
          <p:nvPr/>
        </p:nvSpPr>
        <p:spPr>
          <a:xfrm>
            <a:off x="5288057" y="4547347"/>
            <a:ext cx="2060535" cy="490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333333"/>
                </a:solidFill>
                <a:cs typeface="Consolas"/>
              </a:rPr>
              <a:t>Kernel RAM</a:t>
            </a:r>
          </a:p>
        </p:txBody>
      </p:sp>
      <p:sp>
        <p:nvSpPr>
          <p:cNvPr id="50" name="Rectangle 49">
            <a:extLst>
              <a:ext uri="{FF2B5EF4-FFF2-40B4-BE49-F238E27FC236}">
                <a16:creationId xmlns="" xmlns:a16="http://schemas.microsoft.com/office/drawing/2014/main" id="{6C0F44F7-19FB-45AF-BFD2-9AADDABC04DC}"/>
              </a:ext>
            </a:extLst>
          </p:cNvPr>
          <p:cNvSpPr/>
          <p:nvPr/>
        </p:nvSpPr>
        <p:spPr>
          <a:xfrm>
            <a:off x="5492183" y="2619252"/>
            <a:ext cx="390111" cy="274795"/>
          </a:xfrm>
          <a:prstGeom prst="rect">
            <a:avLst/>
          </a:prstGeom>
          <a:solidFill>
            <a:srgbClr val="5379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00" dirty="0">
                <a:solidFill>
                  <a:schemeClr val="bg2"/>
                </a:solidFill>
              </a:rPr>
              <a:t>SP</a:t>
            </a:r>
          </a:p>
        </p:txBody>
      </p:sp>
      <p:sp>
        <p:nvSpPr>
          <p:cNvPr id="51" name="Rectangle 50">
            <a:extLst>
              <a:ext uri="{FF2B5EF4-FFF2-40B4-BE49-F238E27FC236}">
                <a16:creationId xmlns="" xmlns:a16="http://schemas.microsoft.com/office/drawing/2014/main" id="{A0C7D26A-79B6-4C44-9616-7ABC1A53F080}"/>
              </a:ext>
            </a:extLst>
          </p:cNvPr>
          <p:cNvSpPr/>
          <p:nvPr/>
        </p:nvSpPr>
        <p:spPr>
          <a:xfrm>
            <a:off x="6335816" y="5038277"/>
            <a:ext cx="2106813"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Registers</a:t>
            </a:r>
            <a:br>
              <a:rPr lang="en-US" sz="1400" dirty="0">
                <a:solidFill>
                  <a:srgbClr val="333333"/>
                </a:solidFill>
              </a:rPr>
            </a:br>
            <a:r>
              <a:rPr lang="en-US" sz="1400" dirty="0">
                <a:solidFill>
                  <a:srgbClr val="333333"/>
                </a:solidFill>
              </a:rPr>
              <a:t>(Thread 0, Process A)</a:t>
            </a:r>
          </a:p>
        </p:txBody>
      </p:sp>
      <p:sp>
        <p:nvSpPr>
          <p:cNvPr id="52" name="Rectangle 51">
            <a:extLst>
              <a:ext uri="{FF2B5EF4-FFF2-40B4-BE49-F238E27FC236}">
                <a16:creationId xmlns="" xmlns:a16="http://schemas.microsoft.com/office/drawing/2014/main" id="{D4914AC3-AEAE-42F7-B0A7-1F0EDD6FBDAB}"/>
              </a:ext>
            </a:extLst>
          </p:cNvPr>
          <p:cNvSpPr/>
          <p:nvPr/>
        </p:nvSpPr>
        <p:spPr>
          <a:xfrm>
            <a:off x="6335816" y="5658891"/>
            <a:ext cx="2106813"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Registers</a:t>
            </a:r>
            <a:br>
              <a:rPr lang="en-US" sz="1400" dirty="0">
                <a:solidFill>
                  <a:schemeClr val="tx1"/>
                </a:solidFill>
              </a:rPr>
            </a:br>
            <a:r>
              <a:rPr lang="en-US" sz="1400" dirty="0">
                <a:solidFill>
                  <a:schemeClr val="tx1"/>
                </a:solidFill>
              </a:rPr>
              <a:t>(Thread 0, Process B)</a:t>
            </a:r>
          </a:p>
        </p:txBody>
      </p:sp>
      <p:sp>
        <p:nvSpPr>
          <p:cNvPr id="53" name="Rectangle 52">
            <a:extLst>
              <a:ext uri="{FF2B5EF4-FFF2-40B4-BE49-F238E27FC236}">
                <a16:creationId xmlns="" xmlns:a16="http://schemas.microsoft.com/office/drawing/2014/main" id="{ED9C57C3-AF48-4D9B-A21C-EB7CC439B1E9}"/>
              </a:ext>
            </a:extLst>
          </p:cNvPr>
          <p:cNvSpPr/>
          <p:nvPr/>
        </p:nvSpPr>
        <p:spPr>
          <a:xfrm>
            <a:off x="4181329" y="5038277"/>
            <a:ext cx="2106813" cy="620614"/>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rPr>
              <a:t>Virtual Page Table</a:t>
            </a:r>
            <a:br>
              <a:rPr lang="en-US" sz="1400" dirty="0">
                <a:solidFill>
                  <a:srgbClr val="333333"/>
                </a:solidFill>
              </a:rPr>
            </a:br>
            <a:r>
              <a:rPr lang="en-US" sz="1400" dirty="0">
                <a:solidFill>
                  <a:srgbClr val="333333"/>
                </a:solidFill>
              </a:rPr>
              <a:t>(Process A)</a:t>
            </a:r>
          </a:p>
        </p:txBody>
      </p:sp>
      <p:sp>
        <p:nvSpPr>
          <p:cNvPr id="54" name="Rectangle 53">
            <a:extLst>
              <a:ext uri="{FF2B5EF4-FFF2-40B4-BE49-F238E27FC236}">
                <a16:creationId xmlns="" xmlns:a16="http://schemas.microsoft.com/office/drawing/2014/main" id="{32536874-69BC-4BA4-AA90-B27E1275EB8D}"/>
              </a:ext>
            </a:extLst>
          </p:cNvPr>
          <p:cNvSpPr/>
          <p:nvPr/>
        </p:nvSpPr>
        <p:spPr>
          <a:xfrm>
            <a:off x="4181329" y="5658891"/>
            <a:ext cx="2106813"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Virtual Page Table</a:t>
            </a:r>
            <a:br>
              <a:rPr lang="en-US" sz="1400" dirty="0">
                <a:solidFill>
                  <a:schemeClr val="tx1"/>
                </a:solidFill>
              </a:rPr>
            </a:br>
            <a:r>
              <a:rPr lang="en-US" sz="1400" dirty="0">
                <a:solidFill>
                  <a:schemeClr val="tx1"/>
                </a:solidFill>
              </a:rPr>
              <a:t>(Process B)</a:t>
            </a:r>
          </a:p>
        </p:txBody>
      </p:sp>
      <p:sp>
        <p:nvSpPr>
          <p:cNvPr id="55" name="Rectangle 54">
            <a:extLst>
              <a:ext uri="{FF2B5EF4-FFF2-40B4-BE49-F238E27FC236}">
                <a16:creationId xmlns="" xmlns:a16="http://schemas.microsoft.com/office/drawing/2014/main" id="{846CFD79-59E6-4D25-88E4-F2A25A67200E}"/>
              </a:ext>
            </a:extLst>
          </p:cNvPr>
          <p:cNvSpPr/>
          <p:nvPr/>
        </p:nvSpPr>
        <p:spPr>
          <a:xfrm>
            <a:off x="5599835" y="3623553"/>
            <a:ext cx="2106813" cy="620614"/>
          </a:xfrm>
          <a:prstGeom prst="rect">
            <a:avLst/>
          </a:prstGeom>
          <a:solidFill>
            <a:srgbClr val="7030A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Virtual Page Table</a:t>
            </a:r>
            <a:br>
              <a:rPr lang="en-US" sz="1400" dirty="0">
                <a:solidFill>
                  <a:schemeClr val="tx1"/>
                </a:solidFill>
              </a:rPr>
            </a:br>
            <a:r>
              <a:rPr lang="en-US" sz="1400" dirty="0">
                <a:solidFill>
                  <a:schemeClr val="tx1"/>
                </a:solidFill>
              </a:rPr>
              <a:t>(Process B)</a:t>
            </a:r>
          </a:p>
        </p:txBody>
      </p:sp>
      <p:sp>
        <p:nvSpPr>
          <p:cNvPr id="56" name="TextBox 55">
            <a:extLst>
              <a:ext uri="{FF2B5EF4-FFF2-40B4-BE49-F238E27FC236}">
                <a16:creationId xmlns="" xmlns:a16="http://schemas.microsoft.com/office/drawing/2014/main" id="{2B36C80C-9CFE-420C-892A-33143842B549}"/>
              </a:ext>
            </a:extLst>
          </p:cNvPr>
          <p:cNvSpPr txBox="1"/>
          <p:nvPr/>
        </p:nvSpPr>
        <p:spPr>
          <a:xfrm>
            <a:off x="5856612" y="3315776"/>
            <a:ext cx="1593257" cy="307777"/>
          </a:xfrm>
          <a:prstGeom prst="rect">
            <a:avLst/>
          </a:prstGeom>
          <a:noFill/>
        </p:spPr>
        <p:txBody>
          <a:bodyPr wrap="none" rtlCol="0">
            <a:spAutoFit/>
          </a:bodyPr>
          <a:lstStyle/>
          <a:p>
            <a:pPr algn="ctr"/>
            <a:r>
              <a:rPr lang="en-US" sz="1400" b="1" dirty="0">
                <a:solidFill>
                  <a:schemeClr val="bg2"/>
                </a:solidFill>
              </a:rPr>
              <a:t>Active Page Table</a:t>
            </a:r>
          </a:p>
        </p:txBody>
      </p:sp>
      <p:sp>
        <p:nvSpPr>
          <p:cNvPr id="29" name="Curved Left Arrow 5">
            <a:extLst>
              <a:ext uri="{FF2B5EF4-FFF2-40B4-BE49-F238E27FC236}">
                <a16:creationId xmlns="" xmlns:a16="http://schemas.microsoft.com/office/drawing/2014/main" id="{AAA90686-134B-4619-8132-73224D148792}"/>
              </a:ext>
            </a:extLst>
          </p:cNvPr>
          <p:cNvSpPr/>
          <p:nvPr/>
        </p:nvSpPr>
        <p:spPr>
          <a:xfrm rot="21096445" flipV="1">
            <a:off x="8249251" y="2652432"/>
            <a:ext cx="696354" cy="3294151"/>
          </a:xfrm>
          <a:prstGeom prst="curvedLef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 name="Rectangle 29">
            <a:extLst>
              <a:ext uri="{FF2B5EF4-FFF2-40B4-BE49-F238E27FC236}">
                <a16:creationId xmlns="" xmlns:a16="http://schemas.microsoft.com/office/drawing/2014/main" id="{FD953387-2509-495D-B447-6BDA5A770907}"/>
              </a:ext>
            </a:extLst>
          </p:cNvPr>
          <p:cNvSpPr/>
          <p:nvPr/>
        </p:nvSpPr>
        <p:spPr>
          <a:xfrm>
            <a:off x="8178599" y="3914272"/>
            <a:ext cx="837658" cy="3385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copy</a:t>
            </a:r>
          </a:p>
        </p:txBody>
      </p:sp>
      <p:sp>
        <p:nvSpPr>
          <p:cNvPr id="57" name="Curved Left Arrow 5">
            <a:extLst>
              <a:ext uri="{FF2B5EF4-FFF2-40B4-BE49-F238E27FC236}">
                <a16:creationId xmlns="" xmlns:a16="http://schemas.microsoft.com/office/drawing/2014/main" id="{9DC65838-1D8D-4979-B90A-1F93E8390EB4}"/>
              </a:ext>
            </a:extLst>
          </p:cNvPr>
          <p:cNvSpPr/>
          <p:nvPr/>
        </p:nvSpPr>
        <p:spPr>
          <a:xfrm rot="1859590" flipH="1" flipV="1">
            <a:off x="4112555" y="3298224"/>
            <a:ext cx="696354" cy="2651464"/>
          </a:xfrm>
          <a:prstGeom prst="curvedLeftArrow">
            <a:avLst/>
          </a:prstGeom>
          <a:solidFill>
            <a:schemeClr val="tx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8" name="Rectangle 57">
            <a:extLst>
              <a:ext uri="{FF2B5EF4-FFF2-40B4-BE49-F238E27FC236}">
                <a16:creationId xmlns="" xmlns:a16="http://schemas.microsoft.com/office/drawing/2014/main" id="{3AFBD26A-AB3B-4F15-933B-D4A444B377F4}"/>
              </a:ext>
            </a:extLst>
          </p:cNvPr>
          <p:cNvSpPr/>
          <p:nvPr/>
        </p:nvSpPr>
        <p:spPr>
          <a:xfrm>
            <a:off x="4061993" y="4242777"/>
            <a:ext cx="837658" cy="3385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333333"/>
                </a:solidFill>
                <a:cs typeface="Consolas"/>
              </a:rPr>
              <a:t>copy</a:t>
            </a:r>
          </a:p>
        </p:txBody>
      </p:sp>
      <p:cxnSp>
        <p:nvCxnSpPr>
          <p:cNvPr id="8" name="Elbow Connector 7"/>
          <p:cNvCxnSpPr>
            <a:cxnSpLocks/>
            <a:stCxn id="50" idx="1"/>
            <a:endCxn id="18" idx="3"/>
          </p:cNvCxnSpPr>
          <p:nvPr/>
        </p:nvCxnSpPr>
        <p:spPr>
          <a:xfrm rot="10800000">
            <a:off x="3633411" y="2476626"/>
            <a:ext cx="1858773" cy="280024"/>
          </a:xfrm>
          <a:prstGeom prst="bentConnector3">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 xmlns:a16="http://schemas.microsoft.com/office/drawing/2014/main" id="{6465537A-F7F1-4834-B27F-0C52C212A600}"/>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560941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lstStyle/>
          <a:p>
            <a:r>
              <a:rPr lang="is-IS" dirty="0"/>
              <a:t>Threads can be assigned </a:t>
            </a:r>
            <a:r>
              <a:rPr lang="is-IS" b="1" dirty="0"/>
              <a:t>priorities</a:t>
            </a:r>
          </a:p>
          <a:p>
            <a:pPr lvl="1"/>
            <a:r>
              <a:rPr lang="is-IS" dirty="0"/>
              <a:t>Used to select threads from the </a:t>
            </a:r>
            <a:r>
              <a:rPr lang="is-IS" b="1" dirty="0"/>
              <a:t>Runnable</a:t>
            </a:r>
            <a:r>
              <a:rPr lang="is-IS" dirty="0"/>
              <a:t> state for time slices on available CPU core(s)</a:t>
            </a:r>
          </a:p>
          <a:p>
            <a:pPr lvl="1"/>
            <a:r>
              <a:rPr lang="en-US" dirty="0"/>
              <a:t>Higher-priority threads given </a:t>
            </a:r>
            <a:r>
              <a:rPr lang="en-US" b="1" dirty="0"/>
              <a:t>preference</a:t>
            </a:r>
          </a:p>
          <a:p>
            <a:pPr lvl="1"/>
            <a:r>
              <a:rPr lang="en-US" dirty="0"/>
              <a:t>Can lead to </a:t>
            </a:r>
            <a:r>
              <a:rPr lang="en-US" b="1" dirty="0"/>
              <a:t>starvation</a:t>
            </a:r>
            <a:r>
              <a:rPr lang="en-US" dirty="0"/>
              <a:t> of lower-priority threads</a:t>
            </a:r>
          </a:p>
          <a:p>
            <a:r>
              <a:rPr lang="en-US" dirty="0"/>
              <a:t>Process’s </a:t>
            </a:r>
            <a:r>
              <a:rPr lang="en-US" b="1" dirty="0"/>
              <a:t>nice</a:t>
            </a:r>
            <a:r>
              <a:rPr lang="en-US" dirty="0"/>
              <a:t> value can also affect the effective priorities of its threads</a:t>
            </a:r>
          </a:p>
        </p:txBody>
      </p:sp>
      <p:sp>
        <p:nvSpPr>
          <p:cNvPr id="4" name="Footer Placeholder 3">
            <a:extLst>
              <a:ext uri="{FF2B5EF4-FFF2-40B4-BE49-F238E27FC236}">
                <a16:creationId xmlns="" xmlns:a16="http://schemas.microsoft.com/office/drawing/2014/main" id="{4A62E9E9-C298-4232-B478-FF9DE7A63B9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903270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normAutofit fontScale="92500" lnSpcReduction="10000"/>
          </a:bodyPr>
          <a:lstStyle/>
          <a:p>
            <a:r>
              <a:rPr lang="en-US" dirty="0"/>
              <a:t>Case study: </a:t>
            </a:r>
            <a:r>
              <a:rPr lang="en-US" b="1" dirty="0"/>
              <a:t>Linux</a:t>
            </a:r>
            <a:r>
              <a:rPr lang="en-US" dirty="0"/>
              <a:t> thread scheduling</a:t>
            </a:r>
          </a:p>
          <a:p>
            <a:pPr lvl="1"/>
            <a:r>
              <a:rPr lang="en-US" dirty="0"/>
              <a:t>Threads can be given a </a:t>
            </a:r>
            <a:r>
              <a:rPr lang="en-US" b="1" dirty="0"/>
              <a:t>scope</a:t>
            </a:r>
          </a:p>
          <a:p>
            <a:pPr lvl="2"/>
            <a:r>
              <a:rPr lang="en-US" dirty="0"/>
              <a:t>PTHREAD_SCOPE_PROCESS versus PTHREAD_SCOPE_SYSTEM</a:t>
            </a:r>
          </a:p>
          <a:p>
            <a:pPr lvl="2"/>
            <a:r>
              <a:rPr lang="en-US" dirty="0"/>
              <a:t>Each SYSTEM thread gets equal share of CPU time</a:t>
            </a:r>
          </a:p>
          <a:p>
            <a:pPr lvl="2"/>
            <a:r>
              <a:rPr lang="en-US" dirty="0"/>
              <a:t>Each group of threads within a single process at PROCESS scope gets a share of CPU equal to one SYSTEM thread</a:t>
            </a:r>
          </a:p>
          <a:p>
            <a:pPr lvl="1"/>
            <a:r>
              <a:rPr lang="en-US" b="1" dirty="0"/>
              <a:t>Priorities</a:t>
            </a:r>
            <a:r>
              <a:rPr lang="en-US" dirty="0"/>
              <a:t> work like this:</a:t>
            </a:r>
          </a:p>
          <a:p>
            <a:pPr lvl="2"/>
            <a:r>
              <a:rPr lang="en-US" dirty="0"/>
              <a:t>When a thread is runnable, and </a:t>
            </a:r>
            <a:r>
              <a:rPr lang="en-US" b="1" i="1" dirty="0"/>
              <a:t>no other thread </a:t>
            </a:r>
            <a:r>
              <a:rPr lang="en-US" dirty="0"/>
              <a:t>within the process has a </a:t>
            </a:r>
            <a:r>
              <a:rPr lang="en-US" b="1" i="1" dirty="0"/>
              <a:t>higher</a:t>
            </a:r>
            <a:r>
              <a:rPr lang="en-US" dirty="0"/>
              <a:t> priority, it will be scheduled</a:t>
            </a:r>
          </a:p>
          <a:p>
            <a:pPr lvl="2"/>
            <a:r>
              <a:rPr lang="en-US" dirty="0"/>
              <a:t>Threads with </a:t>
            </a:r>
            <a:r>
              <a:rPr lang="en-US" b="1" i="1" dirty="0"/>
              <a:t>equal</a:t>
            </a:r>
            <a:r>
              <a:rPr lang="en-US" dirty="0"/>
              <a:t> priority round-robin across available cores</a:t>
            </a:r>
          </a:p>
          <a:p>
            <a:pPr lvl="1"/>
            <a:r>
              <a:rPr lang="en-US" b="1" dirty="0"/>
              <a:t>Starvation</a:t>
            </a:r>
            <a:r>
              <a:rPr lang="en-US" dirty="0"/>
              <a:t> of lower-priority threads unless all higher-priority threads </a:t>
            </a:r>
            <a:r>
              <a:rPr lang="en-US" b="1" dirty="0"/>
              <a:t>block</a:t>
            </a:r>
          </a:p>
          <a:p>
            <a:pPr lvl="1"/>
            <a:endParaRPr lang="en-US" dirty="0"/>
          </a:p>
        </p:txBody>
      </p:sp>
      <p:sp>
        <p:nvSpPr>
          <p:cNvPr id="4" name="Footer Placeholder 3">
            <a:extLst>
              <a:ext uri="{FF2B5EF4-FFF2-40B4-BE49-F238E27FC236}">
                <a16:creationId xmlns="" xmlns:a16="http://schemas.microsoft.com/office/drawing/2014/main" id="{2CFA7332-A479-45E9-9CC6-BC8052C3477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797136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Scheduling</a:t>
            </a:r>
          </a:p>
        </p:txBody>
      </p:sp>
      <p:sp>
        <p:nvSpPr>
          <p:cNvPr id="3" name="Content Placeholder 2"/>
          <p:cNvSpPr>
            <a:spLocks noGrp="1"/>
          </p:cNvSpPr>
          <p:nvPr>
            <p:ph idx="1"/>
          </p:nvPr>
        </p:nvSpPr>
        <p:spPr/>
        <p:txBody>
          <a:bodyPr>
            <a:normAutofit/>
          </a:bodyPr>
          <a:lstStyle/>
          <a:p>
            <a:r>
              <a:rPr lang="en-US" dirty="0"/>
              <a:t>Case study: </a:t>
            </a:r>
            <a:r>
              <a:rPr lang="en-US" b="1" dirty="0"/>
              <a:t>Windows</a:t>
            </a:r>
            <a:r>
              <a:rPr lang="en-US" dirty="0"/>
              <a:t> thread scheduling</a:t>
            </a:r>
          </a:p>
          <a:p>
            <a:pPr lvl="1"/>
            <a:r>
              <a:rPr lang="en-US" dirty="0"/>
              <a:t>Threads can have one of 32 priorities</a:t>
            </a:r>
          </a:p>
          <a:p>
            <a:pPr lvl="2"/>
            <a:r>
              <a:rPr lang="en-US" dirty="0"/>
              <a:t>Separate queue for each priority</a:t>
            </a:r>
          </a:p>
          <a:p>
            <a:pPr lvl="2"/>
            <a:r>
              <a:rPr lang="en-US" dirty="0"/>
              <a:t>Highest-priority runnable thread always runs, with caveat…</a:t>
            </a:r>
          </a:p>
          <a:p>
            <a:pPr lvl="2"/>
            <a:r>
              <a:rPr lang="en-US" dirty="0"/>
              <a:t>… threads can be assigned processor affinity</a:t>
            </a:r>
          </a:p>
          <a:p>
            <a:pPr lvl="1"/>
            <a:r>
              <a:rPr lang="en-US" dirty="0"/>
              <a:t>Each thread receives a </a:t>
            </a:r>
            <a:r>
              <a:rPr lang="en-US" b="1" dirty="0"/>
              <a:t>time quantum</a:t>
            </a:r>
            <a:r>
              <a:rPr lang="en-US" dirty="0"/>
              <a:t>, defined by various factors (system config, foreground/background process)</a:t>
            </a:r>
          </a:p>
          <a:p>
            <a:pPr lvl="2"/>
            <a:r>
              <a:rPr lang="en-US" dirty="0"/>
              <a:t>A thread </a:t>
            </a:r>
            <a:r>
              <a:rPr lang="en-US" b="1" dirty="0"/>
              <a:t>may not complete </a:t>
            </a:r>
            <a:r>
              <a:rPr lang="en-US" dirty="0"/>
              <a:t>its quantum, if a higher-priority thread becomes runnable during the quantum</a:t>
            </a:r>
          </a:p>
          <a:p>
            <a:pPr lvl="1"/>
            <a:r>
              <a:rPr lang="en-US" dirty="0"/>
              <a:t>Unlike Linux, every thread is given equal weight</a:t>
            </a:r>
          </a:p>
          <a:p>
            <a:pPr lvl="2"/>
            <a:r>
              <a:rPr lang="en-US" dirty="0"/>
              <a:t>No consideration of to which process each thread belongs</a:t>
            </a:r>
          </a:p>
        </p:txBody>
      </p:sp>
      <p:sp>
        <p:nvSpPr>
          <p:cNvPr id="4" name="TextBox 3">
            <a:extLst>
              <a:ext uri="{FF2B5EF4-FFF2-40B4-BE49-F238E27FC236}">
                <a16:creationId xmlns="" xmlns:a16="http://schemas.microsoft.com/office/drawing/2014/main" id="{0D589CFE-9073-435A-AECB-B1FE6227AFAB}"/>
              </a:ext>
            </a:extLst>
          </p:cNvPr>
          <p:cNvSpPr txBox="1"/>
          <p:nvPr/>
        </p:nvSpPr>
        <p:spPr>
          <a:xfrm>
            <a:off x="2935864" y="1286251"/>
            <a:ext cx="6032421" cy="261610"/>
          </a:xfrm>
          <a:prstGeom prst="rect">
            <a:avLst/>
          </a:prstGeom>
          <a:solidFill>
            <a:srgbClr val="FFFF00"/>
          </a:solidFill>
          <a:effectLst>
            <a:outerShdw blurRad="50800" dist="38100" dir="2700000" algn="tl" rotWithShape="0">
              <a:srgbClr val="000000">
                <a:alpha val="43000"/>
              </a:srgbClr>
            </a:outerShdw>
          </a:effectLst>
        </p:spPr>
        <p:txBody>
          <a:bodyPr wrap="none" rtlCol="0">
            <a:spAutoFit/>
          </a:bodyPr>
          <a:lstStyle>
            <a:defPPr>
              <a:defRPr lang="en-US"/>
            </a:defPPr>
            <a:lvl1pPr>
              <a:defRPr sz="1100">
                <a:solidFill>
                  <a:srgbClr val="333333"/>
                </a:solidFill>
                <a:latin typeface="Consolas"/>
                <a:cs typeface="Consolas"/>
              </a:defRPr>
            </a:lvl1pPr>
          </a:lstStyle>
          <a:p>
            <a:r>
              <a:rPr lang="en-US" dirty="0"/>
              <a:t>https://www.microsoftpressstore.com/articles/article.aspx?p=2233328&amp;seqNum=7</a:t>
            </a:r>
          </a:p>
        </p:txBody>
      </p:sp>
      <p:sp>
        <p:nvSpPr>
          <p:cNvPr id="5" name="Footer Placeholder 4">
            <a:extLst>
              <a:ext uri="{FF2B5EF4-FFF2-40B4-BE49-F238E27FC236}">
                <a16:creationId xmlns="" xmlns:a16="http://schemas.microsoft.com/office/drawing/2014/main" id="{5BACCF7F-23FB-4739-A9D8-DAA7C4ABA618}"/>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962368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Parallelism</a:t>
            </a:r>
          </a:p>
        </p:txBody>
      </p:sp>
      <p:sp>
        <p:nvSpPr>
          <p:cNvPr id="3" name="Text Placeholder 2"/>
          <p:cNvSpPr>
            <a:spLocks noGrp="1"/>
          </p:cNvSpPr>
          <p:nvPr>
            <p:ph type="body" idx="1"/>
          </p:nvPr>
        </p:nvSpPr>
        <p:spPr/>
        <p:txBody>
          <a:bodyPr/>
          <a:lstStyle/>
          <a:p>
            <a:endParaRPr lang="en-US"/>
          </a:p>
        </p:txBody>
      </p:sp>
      <p:sp>
        <p:nvSpPr>
          <p:cNvPr id="4" name="Footer Placeholder 3">
            <a:extLst>
              <a:ext uri="{FF2B5EF4-FFF2-40B4-BE49-F238E27FC236}">
                <a16:creationId xmlns="" xmlns:a16="http://schemas.microsoft.com/office/drawing/2014/main" id="{EA7E3884-2F14-4ADE-9C41-0A77EFCFC2D9}"/>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86000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56C5531A-1453-4EFB-A2FD-AEA3037855F2}"/>
              </a:ext>
            </a:extLst>
          </p:cNvPr>
          <p:cNvSpPr>
            <a:spLocks noGrp="1"/>
          </p:cNvSpPr>
          <p:nvPr>
            <p:ph type="ftr" sz="quarter" idx="11"/>
          </p:nvPr>
        </p:nvSpPr>
        <p:spPr/>
        <p:txBody>
          <a:bodyPr/>
          <a:lstStyle/>
          <a:p>
            <a:r>
              <a:rPr lang="en-US"/>
              <a:t>© 2017 Jason Gregory</a:t>
            </a:r>
          </a:p>
        </p:txBody>
      </p:sp>
      <p:grpSp>
        <p:nvGrpSpPr>
          <p:cNvPr id="5" name="Group 4"/>
          <p:cNvGrpSpPr/>
          <p:nvPr/>
        </p:nvGrpSpPr>
        <p:grpSpPr>
          <a:xfrm>
            <a:off x="651349" y="958010"/>
            <a:ext cx="7931998" cy="4941981"/>
            <a:chOff x="699029" y="1077926"/>
            <a:chExt cx="7931998" cy="4941981"/>
          </a:xfrm>
        </p:grpSpPr>
        <p:sp>
          <p:nvSpPr>
            <p:cNvPr id="13" name="Rounded Rectangle 12"/>
            <p:cNvSpPr/>
            <p:nvPr/>
          </p:nvSpPr>
          <p:spPr>
            <a:xfrm>
              <a:off x="4033487" y="3125218"/>
              <a:ext cx="1077604" cy="885213"/>
            </a:xfrm>
            <a:prstGeom prst="round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Shared Data</a:t>
              </a:r>
              <a:endParaRPr lang="en-US" dirty="0"/>
            </a:p>
          </p:txBody>
        </p:sp>
        <p:sp>
          <p:nvSpPr>
            <p:cNvPr id="27" name="Rectangle 26"/>
            <p:cNvSpPr/>
            <p:nvPr/>
          </p:nvSpPr>
          <p:spPr>
            <a:xfrm>
              <a:off x="2386123" y="2059449"/>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0</a:t>
              </a:r>
              <a:endParaRPr lang="en-US" dirty="0"/>
            </a:p>
          </p:txBody>
        </p:sp>
        <p:sp>
          <p:nvSpPr>
            <p:cNvPr id="28" name="Down Arrow 27"/>
            <p:cNvSpPr/>
            <p:nvPr/>
          </p:nvSpPr>
          <p:spPr>
            <a:xfrm rot="19017152">
              <a:off x="3588417" y="2606516"/>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116316" y="2059449"/>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1</a:t>
              </a:r>
              <a:endParaRPr lang="en-US" dirty="0"/>
            </a:p>
          </p:txBody>
        </p:sp>
        <p:sp>
          <p:nvSpPr>
            <p:cNvPr id="31" name="Down Arrow 30"/>
            <p:cNvSpPr/>
            <p:nvPr/>
          </p:nvSpPr>
          <p:spPr>
            <a:xfrm rot="2582848" flipH="1">
              <a:off x="5140010" y="2606516"/>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386121" y="4585586"/>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2</a:t>
              </a:r>
              <a:endParaRPr lang="en-US" dirty="0"/>
            </a:p>
          </p:txBody>
        </p:sp>
        <p:sp>
          <p:nvSpPr>
            <p:cNvPr id="20" name="Rectangle 19"/>
            <p:cNvSpPr/>
            <p:nvPr/>
          </p:nvSpPr>
          <p:spPr>
            <a:xfrm>
              <a:off x="5116314" y="4585586"/>
              <a:ext cx="1558679" cy="47367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3</a:t>
              </a:r>
              <a:endParaRPr lang="en-US" dirty="0"/>
            </a:p>
          </p:txBody>
        </p:sp>
        <p:sp>
          <p:nvSpPr>
            <p:cNvPr id="24" name="Down Arrow 23"/>
            <p:cNvSpPr/>
            <p:nvPr/>
          </p:nvSpPr>
          <p:spPr>
            <a:xfrm rot="19017152">
              <a:off x="5140011" y="3944911"/>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wn Arrow 24"/>
            <p:cNvSpPr/>
            <p:nvPr/>
          </p:nvSpPr>
          <p:spPr>
            <a:xfrm rot="2582848" flipH="1">
              <a:off x="3588416" y="3944911"/>
              <a:ext cx="423344" cy="573366"/>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rot="20224097">
              <a:off x="5837123" y="5065800"/>
              <a:ext cx="2793904" cy="954107"/>
            </a:xfrm>
            <a:prstGeom prst="rect">
              <a:avLst/>
            </a:prstGeom>
            <a:noFill/>
          </p:spPr>
          <p:txBody>
            <a:bodyPr wrap="none" rtlCol="0">
              <a:spAutoFit/>
            </a:bodyPr>
            <a:lstStyle/>
            <a:p>
              <a:pPr algn="ctr"/>
              <a:r>
                <a:rPr lang="en-US" sz="2800" dirty="0">
                  <a:solidFill>
                    <a:srgbClr val="333333"/>
                  </a:solidFill>
                </a:rPr>
                <a:t>Multiple </a:t>
              </a:r>
              <a:r>
                <a:rPr lang="en-US" sz="2800" dirty="0" smtClean="0">
                  <a:solidFill>
                    <a:srgbClr val="333333"/>
                  </a:solidFill>
                </a:rPr>
                <a:t>Readers</a:t>
              </a:r>
              <a:r>
                <a:rPr lang="en-US" sz="2800" dirty="0">
                  <a:solidFill>
                    <a:srgbClr val="333333"/>
                  </a:solidFill>
                </a:rPr>
                <a:t/>
              </a:r>
              <a:br>
                <a:rPr lang="en-US" sz="2800" dirty="0">
                  <a:solidFill>
                    <a:srgbClr val="333333"/>
                  </a:solidFill>
                </a:rPr>
              </a:br>
              <a:r>
                <a:rPr lang="en-US" sz="2800" dirty="0">
                  <a:solidFill>
                    <a:srgbClr val="333333"/>
                  </a:solidFill>
                </a:rPr>
                <a:t>= Concurrency</a:t>
              </a:r>
            </a:p>
          </p:txBody>
        </p:sp>
        <p:sp>
          <p:nvSpPr>
            <p:cNvPr id="32" name="TextBox 31"/>
            <p:cNvSpPr txBox="1"/>
            <p:nvPr/>
          </p:nvSpPr>
          <p:spPr>
            <a:xfrm rot="20224097">
              <a:off x="699029" y="1077926"/>
              <a:ext cx="2703434" cy="954107"/>
            </a:xfrm>
            <a:prstGeom prst="rect">
              <a:avLst/>
            </a:prstGeom>
            <a:noFill/>
          </p:spPr>
          <p:txBody>
            <a:bodyPr wrap="none" rtlCol="0">
              <a:spAutoFit/>
            </a:bodyPr>
            <a:lstStyle/>
            <a:p>
              <a:pPr algn="ctr"/>
              <a:r>
                <a:rPr lang="en-US" sz="2800" dirty="0">
                  <a:solidFill>
                    <a:srgbClr val="333333"/>
                  </a:solidFill>
                </a:rPr>
                <a:t>Multiple </a:t>
              </a:r>
              <a:r>
                <a:rPr lang="en-US" sz="2800" dirty="0" smtClean="0">
                  <a:solidFill>
                    <a:srgbClr val="333333"/>
                  </a:solidFill>
                </a:rPr>
                <a:t>Writers</a:t>
              </a:r>
              <a:r>
                <a:rPr lang="en-US" sz="2800" dirty="0">
                  <a:solidFill>
                    <a:srgbClr val="333333"/>
                  </a:solidFill>
                </a:rPr>
                <a:t/>
              </a:r>
              <a:br>
                <a:rPr lang="en-US" sz="2800" dirty="0">
                  <a:solidFill>
                    <a:srgbClr val="333333"/>
                  </a:solidFill>
                </a:rPr>
              </a:br>
              <a:r>
                <a:rPr lang="en-US" sz="2800" dirty="0">
                  <a:solidFill>
                    <a:srgbClr val="333333"/>
                  </a:solidFill>
                </a:rPr>
                <a:t>= Concurrency</a:t>
              </a:r>
            </a:p>
          </p:txBody>
        </p:sp>
      </p:grpSp>
    </p:spTree>
    <p:extLst>
      <p:ext uri="{BB962C8B-B14F-4D97-AF65-F5344CB8AC3E}">
        <p14:creationId xmlns:p14="http://schemas.microsoft.com/office/powerpoint/2010/main" val="38041155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normAutofit lnSpcReduction="10000"/>
          </a:bodyPr>
          <a:lstStyle/>
          <a:p>
            <a:r>
              <a:rPr lang="en-US" dirty="0"/>
              <a:t>Early CPUs executed </a:t>
            </a:r>
            <a:r>
              <a:rPr lang="en-US" b="1" dirty="0"/>
              <a:t>serially</a:t>
            </a:r>
          </a:p>
          <a:p>
            <a:pPr lvl="1"/>
            <a:r>
              <a:rPr lang="en-US" dirty="0"/>
              <a:t>One instruction at a time</a:t>
            </a:r>
          </a:p>
          <a:p>
            <a:pPr lvl="1"/>
            <a:r>
              <a:rPr lang="en-US" dirty="0"/>
              <a:t>Components within CPU not well separated</a:t>
            </a:r>
          </a:p>
          <a:p>
            <a:pPr lvl="1"/>
            <a:r>
              <a:rPr lang="en-US" dirty="0"/>
              <a:t>Many components </a:t>
            </a:r>
            <a:r>
              <a:rPr lang="en-US" b="1" dirty="0"/>
              <a:t>idle</a:t>
            </a:r>
            <a:r>
              <a:rPr lang="en-US" dirty="0"/>
              <a:t> while an instruction executed</a:t>
            </a:r>
          </a:p>
          <a:p>
            <a:r>
              <a:rPr lang="en-US" dirty="0"/>
              <a:t>Modern CPUs are </a:t>
            </a:r>
            <a:r>
              <a:rPr lang="en-US" b="1" dirty="0"/>
              <a:t>pipelined</a:t>
            </a:r>
          </a:p>
          <a:p>
            <a:pPr lvl="1"/>
            <a:r>
              <a:rPr lang="en-US" dirty="0"/>
              <a:t>Each instruction passes through clearly-defined </a:t>
            </a:r>
            <a:r>
              <a:rPr lang="en-US" b="1" dirty="0"/>
              <a:t>stages</a:t>
            </a:r>
            <a:r>
              <a:rPr lang="en-US" dirty="0"/>
              <a:t>, each corresponding to a component within CPU core</a:t>
            </a:r>
            <a:endParaRPr lang="en-US" b="1" dirty="0"/>
          </a:p>
          <a:p>
            <a:pPr lvl="1"/>
            <a:r>
              <a:rPr lang="en-US" dirty="0"/>
              <a:t>Clear separation between components</a:t>
            </a:r>
          </a:p>
          <a:p>
            <a:pPr lvl="1"/>
            <a:r>
              <a:rPr lang="en-US" dirty="0"/>
              <a:t>Can keep all components busy by allowing multiple instructions to be “in flight” simultaneously</a:t>
            </a:r>
          </a:p>
          <a:p>
            <a:pPr lvl="2"/>
            <a:r>
              <a:rPr lang="en-US" dirty="0"/>
              <a:t>Each using a different component within the core</a:t>
            </a:r>
          </a:p>
        </p:txBody>
      </p:sp>
      <p:sp>
        <p:nvSpPr>
          <p:cNvPr id="4" name="Footer Placeholder 3">
            <a:extLst>
              <a:ext uri="{FF2B5EF4-FFF2-40B4-BE49-F238E27FC236}">
                <a16:creationId xmlns="" xmlns:a16="http://schemas.microsoft.com/office/drawing/2014/main" id="{0D0E310B-AC9E-4A46-9869-2A2833036B0B}"/>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125993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normAutofit fontScale="92500" lnSpcReduction="10000"/>
          </a:bodyPr>
          <a:lstStyle/>
          <a:p>
            <a:r>
              <a:rPr lang="en-US" dirty="0"/>
              <a:t>Different CPUs define </a:t>
            </a:r>
            <a:r>
              <a:rPr lang="en-US" dirty="0" smtClean="0"/>
              <a:t>their </a:t>
            </a:r>
            <a:r>
              <a:rPr lang="en-US" dirty="0"/>
              <a:t>stages differently</a:t>
            </a:r>
          </a:p>
          <a:p>
            <a:pPr lvl="1"/>
            <a:r>
              <a:rPr lang="en-US" dirty="0"/>
              <a:t>From four to five stages</a:t>
            </a:r>
            <a:r>
              <a:rPr lang="is-IS" dirty="0"/>
              <a:t>…</a:t>
            </a:r>
            <a:endParaRPr lang="en-US" dirty="0"/>
          </a:p>
          <a:p>
            <a:pPr lvl="1"/>
            <a:r>
              <a:rPr lang="is-IS" dirty="0"/>
              <a:t>… to u</a:t>
            </a:r>
            <a:r>
              <a:rPr lang="en-US" dirty="0"/>
              <a:t>p to 30+ stages in deeply pipelined CPUs</a:t>
            </a:r>
          </a:p>
          <a:p>
            <a:r>
              <a:rPr lang="en-US" dirty="0"/>
              <a:t>Basic stages:</a:t>
            </a:r>
          </a:p>
          <a:p>
            <a:pPr marL="739775" lvl="1" indent="-457200">
              <a:buFont typeface="+mj-lt"/>
              <a:buAutoNum type="arabicPeriod"/>
            </a:pPr>
            <a:r>
              <a:rPr lang="en-US" b="1" dirty="0"/>
              <a:t>Fetch</a:t>
            </a:r>
            <a:r>
              <a:rPr lang="en-US" dirty="0"/>
              <a:t> an instruction word from memory (</a:t>
            </a:r>
            <a:r>
              <a:rPr lang="en-US" b="1" dirty="0"/>
              <a:t>F</a:t>
            </a:r>
            <a:r>
              <a:rPr lang="en-US" dirty="0"/>
              <a:t>)</a:t>
            </a:r>
          </a:p>
          <a:p>
            <a:pPr marL="739775" lvl="1" indent="-457200">
              <a:buFont typeface="+mj-lt"/>
              <a:buAutoNum type="arabicPeriod"/>
            </a:pPr>
            <a:r>
              <a:rPr lang="en-US" b="1" dirty="0"/>
              <a:t>Decode</a:t>
            </a:r>
            <a:r>
              <a:rPr lang="en-US" dirty="0"/>
              <a:t> instruction into </a:t>
            </a:r>
            <a:r>
              <a:rPr lang="en-US" dirty="0" err="1"/>
              <a:t>opcode</a:t>
            </a:r>
            <a:r>
              <a:rPr lang="en-US" dirty="0"/>
              <a:t> and operands (</a:t>
            </a:r>
            <a:r>
              <a:rPr lang="en-US" b="1" dirty="0"/>
              <a:t>D</a:t>
            </a:r>
            <a:r>
              <a:rPr lang="en-US" dirty="0"/>
              <a:t>)</a:t>
            </a:r>
          </a:p>
          <a:p>
            <a:pPr marL="739775" lvl="1" indent="-457200">
              <a:buFont typeface="+mj-lt"/>
              <a:buAutoNum type="arabicPeriod"/>
            </a:pPr>
            <a:r>
              <a:rPr lang="en-US" b="1" dirty="0"/>
              <a:t>Register</a:t>
            </a:r>
            <a:r>
              <a:rPr lang="en-US" dirty="0"/>
              <a:t> access (</a:t>
            </a:r>
            <a:r>
              <a:rPr lang="en-US" b="1" dirty="0"/>
              <a:t>R</a:t>
            </a:r>
            <a:r>
              <a:rPr lang="en-US" dirty="0"/>
              <a:t>)</a:t>
            </a:r>
          </a:p>
          <a:p>
            <a:pPr marL="1022350" lvl="2" indent="-457200"/>
            <a:r>
              <a:rPr lang="en-US" dirty="0"/>
              <a:t>We’ll assume D and R are </a:t>
            </a:r>
            <a:r>
              <a:rPr lang="en-US" i="1" dirty="0"/>
              <a:t>combined</a:t>
            </a:r>
            <a:r>
              <a:rPr lang="en-US" dirty="0"/>
              <a:t> (</a:t>
            </a:r>
            <a:r>
              <a:rPr lang="en-US" b="1" dirty="0"/>
              <a:t>D/R</a:t>
            </a:r>
            <a:r>
              <a:rPr lang="en-US" dirty="0"/>
              <a:t>)</a:t>
            </a:r>
            <a:endParaRPr lang="en-US" b="1" dirty="0"/>
          </a:p>
          <a:p>
            <a:pPr marL="739775" lvl="1" indent="-457200">
              <a:buFont typeface="+mj-lt"/>
              <a:buAutoNum type="arabicPeriod"/>
            </a:pPr>
            <a:r>
              <a:rPr lang="en-US" b="1" dirty="0"/>
              <a:t>Execute</a:t>
            </a:r>
            <a:r>
              <a:rPr lang="en-US" dirty="0"/>
              <a:t> instruction on ALU (</a:t>
            </a:r>
            <a:r>
              <a:rPr lang="en-US" b="1" dirty="0"/>
              <a:t>E</a:t>
            </a:r>
            <a:r>
              <a:rPr lang="en-US" dirty="0"/>
              <a:t>)</a:t>
            </a:r>
          </a:p>
          <a:p>
            <a:pPr marL="739775" lvl="1" indent="-457200">
              <a:buFont typeface="+mj-lt"/>
              <a:buAutoNum type="arabicPeriod"/>
            </a:pPr>
            <a:r>
              <a:rPr lang="en-US" b="1" dirty="0"/>
              <a:t>Memory</a:t>
            </a:r>
            <a:r>
              <a:rPr lang="en-US" dirty="0"/>
              <a:t> read/write (</a:t>
            </a:r>
            <a:r>
              <a:rPr lang="en-US" b="1" dirty="0"/>
              <a:t>M</a:t>
            </a:r>
            <a:r>
              <a:rPr lang="en-US" dirty="0"/>
              <a:t>)</a:t>
            </a:r>
          </a:p>
          <a:p>
            <a:pPr marL="739775" lvl="1" indent="-457200">
              <a:buFont typeface="+mj-lt"/>
              <a:buAutoNum type="arabicPeriod"/>
            </a:pPr>
            <a:r>
              <a:rPr lang="en-US" b="1" dirty="0"/>
              <a:t>Register</a:t>
            </a:r>
            <a:r>
              <a:rPr lang="en-US" dirty="0"/>
              <a:t> </a:t>
            </a:r>
            <a:r>
              <a:rPr lang="en-US" b="1" dirty="0" err="1"/>
              <a:t>writeback</a:t>
            </a:r>
            <a:r>
              <a:rPr lang="en-US" dirty="0"/>
              <a:t>, i.e., store results in registers (</a:t>
            </a:r>
            <a:r>
              <a:rPr lang="en-US" b="1" dirty="0"/>
              <a:t>W</a:t>
            </a:r>
            <a:r>
              <a:rPr lang="en-US" dirty="0"/>
              <a:t>)</a:t>
            </a:r>
            <a:endParaRPr lang="en-US" b="1" dirty="0"/>
          </a:p>
        </p:txBody>
      </p:sp>
      <p:sp>
        <p:nvSpPr>
          <p:cNvPr id="4" name="Footer Placeholder 3">
            <a:extLst>
              <a:ext uri="{FF2B5EF4-FFF2-40B4-BE49-F238E27FC236}">
                <a16:creationId xmlns="" xmlns:a16="http://schemas.microsoft.com/office/drawing/2014/main" id="{176AB2E3-64AC-45F5-BF0E-6D600F620EBD}"/>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2317735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64C86-6EC0-4E52-93DB-D5E85B1577C0}"/>
              </a:ext>
            </a:extLst>
          </p:cNvPr>
          <p:cNvSpPr>
            <a:spLocks noGrp="1"/>
          </p:cNvSpPr>
          <p:nvPr>
            <p:ph type="title"/>
          </p:nvPr>
        </p:nvSpPr>
        <p:spPr/>
        <p:txBody>
          <a:bodyPr/>
          <a:lstStyle/>
          <a:p>
            <a:r>
              <a:rPr lang="en-US" dirty="0"/>
              <a:t>Pipelining</a:t>
            </a:r>
          </a:p>
        </p:txBody>
      </p:sp>
      <p:pic>
        <p:nvPicPr>
          <p:cNvPr id="1026" name="Picture 2" descr="Related image">
            <a:extLst>
              <a:ext uri="{FF2B5EF4-FFF2-40B4-BE49-F238E27FC236}">
                <a16:creationId xmlns="" xmlns:a16="http://schemas.microsoft.com/office/drawing/2014/main" id="{FED1DDE0-AA14-4798-825F-314AF4DDD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79" y="1757906"/>
            <a:ext cx="6674656" cy="471281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 xmlns:a16="http://schemas.microsoft.com/office/drawing/2014/main" id="{2B4B1791-BB45-4CF6-8580-7FC01E75250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6461050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lstStyle/>
          <a:p>
            <a:r>
              <a:rPr lang="en-US" dirty="0"/>
              <a:t>To keep each stage busy, </a:t>
            </a:r>
            <a:r>
              <a:rPr lang="en-US" b="1" dirty="0"/>
              <a:t>issue</a:t>
            </a:r>
            <a:r>
              <a:rPr lang="en-US" dirty="0"/>
              <a:t> a new instruction every clock</a:t>
            </a:r>
          </a:p>
        </p:txBody>
      </p:sp>
      <p:sp>
        <p:nvSpPr>
          <p:cNvPr id="10" name="TextBox 9"/>
          <p:cNvSpPr txBox="1"/>
          <p:nvPr/>
        </p:nvSpPr>
        <p:spPr>
          <a:xfrm>
            <a:off x="2591732" y="2804263"/>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11" name="TextBox 10"/>
          <p:cNvSpPr txBox="1"/>
          <p:nvPr/>
        </p:nvSpPr>
        <p:spPr>
          <a:xfrm>
            <a:off x="3038820" y="3627167"/>
            <a:ext cx="276187" cy="307777"/>
          </a:xfrm>
          <a:prstGeom prst="rect">
            <a:avLst/>
          </a:prstGeom>
          <a:noFill/>
        </p:spPr>
        <p:txBody>
          <a:bodyPr wrap="none" rtlCol="0">
            <a:spAutoFit/>
          </a:bodyPr>
          <a:lstStyle/>
          <a:p>
            <a:r>
              <a:rPr lang="en-US" sz="1400" dirty="0">
                <a:solidFill>
                  <a:srgbClr val="333333"/>
                </a:solidFill>
              </a:rPr>
              <a:t>0</a:t>
            </a:r>
          </a:p>
        </p:txBody>
      </p:sp>
      <p:sp>
        <p:nvSpPr>
          <p:cNvPr id="44" name="Rectangle 43"/>
          <p:cNvSpPr/>
          <p:nvPr/>
        </p:nvSpPr>
        <p:spPr>
          <a:xfrm>
            <a:off x="5347603"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43" name="Rectangle 42"/>
          <p:cNvSpPr/>
          <p:nvPr/>
        </p:nvSpPr>
        <p:spPr>
          <a:xfrm>
            <a:off x="4863759"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42" name="Rectangle 41"/>
          <p:cNvSpPr/>
          <p:nvPr/>
        </p:nvSpPr>
        <p:spPr>
          <a:xfrm>
            <a:off x="4378856"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6" name="Rectangle 5"/>
          <p:cNvSpPr/>
          <p:nvPr/>
        </p:nvSpPr>
        <p:spPr>
          <a:xfrm>
            <a:off x="3897128"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41" name="Rectangle 40"/>
          <p:cNvSpPr/>
          <p:nvPr/>
        </p:nvSpPr>
        <p:spPr>
          <a:xfrm>
            <a:off x="3412225"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46" name="Rectangle 45"/>
          <p:cNvSpPr/>
          <p:nvPr/>
        </p:nvSpPr>
        <p:spPr>
          <a:xfrm>
            <a:off x="3412225" y="358818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0" name="Rectangle 49"/>
          <p:cNvSpPr/>
          <p:nvPr/>
        </p:nvSpPr>
        <p:spPr>
          <a:xfrm>
            <a:off x="3897128" y="399230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1" name="Rectangle 50"/>
          <p:cNvSpPr/>
          <p:nvPr/>
        </p:nvSpPr>
        <p:spPr>
          <a:xfrm>
            <a:off x="3898228" y="5635383"/>
            <a:ext cx="4795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55" name="Rectangle 54"/>
          <p:cNvSpPr/>
          <p:nvPr/>
        </p:nvSpPr>
        <p:spPr>
          <a:xfrm>
            <a:off x="4378856" y="4401387"/>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7" name="Rectangle 56"/>
          <p:cNvSpPr/>
          <p:nvPr/>
        </p:nvSpPr>
        <p:spPr>
          <a:xfrm>
            <a:off x="4863759" y="480711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9" name="Rectangle 58"/>
          <p:cNvSpPr/>
          <p:nvPr/>
        </p:nvSpPr>
        <p:spPr>
          <a:xfrm>
            <a:off x="5347603" y="521508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66" name="Rectangle 65"/>
          <p:cNvSpPr/>
          <p:nvPr/>
        </p:nvSpPr>
        <p:spPr>
          <a:xfrm>
            <a:off x="3412225" y="521508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80" name="TextBox 79"/>
          <p:cNvSpPr txBox="1"/>
          <p:nvPr/>
        </p:nvSpPr>
        <p:spPr>
          <a:xfrm>
            <a:off x="3038820" y="4044320"/>
            <a:ext cx="276187" cy="307777"/>
          </a:xfrm>
          <a:prstGeom prst="rect">
            <a:avLst/>
          </a:prstGeom>
          <a:noFill/>
        </p:spPr>
        <p:txBody>
          <a:bodyPr wrap="none" rtlCol="0">
            <a:spAutoFit/>
          </a:bodyPr>
          <a:lstStyle/>
          <a:p>
            <a:r>
              <a:rPr lang="en-US" sz="1400" dirty="0">
                <a:solidFill>
                  <a:srgbClr val="333333"/>
                </a:solidFill>
              </a:rPr>
              <a:t>1</a:t>
            </a:r>
          </a:p>
        </p:txBody>
      </p:sp>
      <p:sp>
        <p:nvSpPr>
          <p:cNvPr id="81" name="TextBox 80"/>
          <p:cNvSpPr txBox="1"/>
          <p:nvPr/>
        </p:nvSpPr>
        <p:spPr>
          <a:xfrm>
            <a:off x="3038820" y="4456549"/>
            <a:ext cx="276187" cy="307777"/>
          </a:xfrm>
          <a:prstGeom prst="rect">
            <a:avLst/>
          </a:prstGeom>
          <a:noFill/>
        </p:spPr>
        <p:txBody>
          <a:bodyPr wrap="none" rtlCol="0">
            <a:spAutoFit/>
          </a:bodyPr>
          <a:lstStyle/>
          <a:p>
            <a:r>
              <a:rPr lang="en-US" sz="1400" dirty="0">
                <a:solidFill>
                  <a:srgbClr val="333333"/>
                </a:solidFill>
              </a:rPr>
              <a:t>2</a:t>
            </a:r>
          </a:p>
        </p:txBody>
      </p:sp>
      <p:sp>
        <p:nvSpPr>
          <p:cNvPr id="82" name="TextBox 81"/>
          <p:cNvSpPr txBox="1"/>
          <p:nvPr/>
        </p:nvSpPr>
        <p:spPr>
          <a:xfrm>
            <a:off x="3038820" y="4862177"/>
            <a:ext cx="276187" cy="307777"/>
          </a:xfrm>
          <a:prstGeom prst="rect">
            <a:avLst/>
          </a:prstGeom>
          <a:noFill/>
        </p:spPr>
        <p:txBody>
          <a:bodyPr wrap="none" rtlCol="0">
            <a:spAutoFit/>
          </a:bodyPr>
          <a:lstStyle/>
          <a:p>
            <a:r>
              <a:rPr lang="en-US" sz="1400" dirty="0">
                <a:solidFill>
                  <a:srgbClr val="333333"/>
                </a:solidFill>
              </a:rPr>
              <a:t>3</a:t>
            </a:r>
          </a:p>
        </p:txBody>
      </p:sp>
      <p:sp>
        <p:nvSpPr>
          <p:cNvPr id="83" name="TextBox 82"/>
          <p:cNvSpPr txBox="1"/>
          <p:nvPr/>
        </p:nvSpPr>
        <p:spPr>
          <a:xfrm>
            <a:off x="3038820" y="5268402"/>
            <a:ext cx="276187" cy="307777"/>
          </a:xfrm>
          <a:prstGeom prst="rect">
            <a:avLst/>
          </a:prstGeom>
          <a:noFill/>
        </p:spPr>
        <p:txBody>
          <a:bodyPr wrap="none" rtlCol="0">
            <a:spAutoFit/>
          </a:bodyPr>
          <a:lstStyle/>
          <a:p>
            <a:r>
              <a:rPr lang="en-US" sz="1400" dirty="0">
                <a:solidFill>
                  <a:srgbClr val="333333"/>
                </a:solidFill>
              </a:rPr>
              <a:t>4</a:t>
            </a:r>
          </a:p>
        </p:txBody>
      </p:sp>
      <p:sp>
        <p:nvSpPr>
          <p:cNvPr id="8" name="Footer Placeholder 7">
            <a:extLst>
              <a:ext uri="{FF2B5EF4-FFF2-40B4-BE49-F238E27FC236}">
                <a16:creationId xmlns="" xmlns:a16="http://schemas.microsoft.com/office/drawing/2014/main" id="{9F2A7704-85C6-4462-B2BB-C0778BC7F5A1}"/>
              </a:ext>
            </a:extLst>
          </p:cNvPr>
          <p:cNvSpPr>
            <a:spLocks noGrp="1"/>
          </p:cNvSpPr>
          <p:nvPr>
            <p:ph type="ftr" sz="quarter" idx="11"/>
          </p:nvPr>
        </p:nvSpPr>
        <p:spPr/>
        <p:txBody>
          <a:bodyPr/>
          <a:lstStyle/>
          <a:p>
            <a:r>
              <a:rPr lang="en-US"/>
              <a:t>© 2017 Jason Gregory</a:t>
            </a:r>
          </a:p>
        </p:txBody>
      </p:sp>
      <p:sp>
        <p:nvSpPr>
          <p:cNvPr id="35" name="TextBox 34"/>
          <p:cNvSpPr txBox="1"/>
          <p:nvPr/>
        </p:nvSpPr>
        <p:spPr>
          <a:xfrm>
            <a:off x="3053126" y="5732832"/>
            <a:ext cx="276187" cy="307777"/>
          </a:xfrm>
          <a:prstGeom prst="rect">
            <a:avLst/>
          </a:prstGeom>
          <a:noFill/>
        </p:spPr>
        <p:txBody>
          <a:bodyPr wrap="none" rtlCol="0">
            <a:spAutoFit/>
          </a:bodyPr>
          <a:lstStyle/>
          <a:p>
            <a:r>
              <a:rPr lang="en-US" sz="1400" dirty="0">
                <a:solidFill>
                  <a:srgbClr val="333333"/>
                </a:solidFill>
              </a:rPr>
              <a:t>5</a:t>
            </a:r>
          </a:p>
        </p:txBody>
      </p:sp>
    </p:spTree>
    <p:extLst>
      <p:ext uri="{BB962C8B-B14F-4D97-AF65-F5344CB8AC3E}">
        <p14:creationId xmlns:p14="http://schemas.microsoft.com/office/powerpoint/2010/main" val="2124373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lstStyle/>
          <a:p>
            <a:r>
              <a:rPr lang="en-US" dirty="0"/>
              <a:t>To keep each stage busy, </a:t>
            </a:r>
            <a:r>
              <a:rPr lang="en-US" b="1" dirty="0"/>
              <a:t>issue</a:t>
            </a:r>
            <a:r>
              <a:rPr lang="en-US" dirty="0"/>
              <a:t> a new instruction every clock</a:t>
            </a:r>
          </a:p>
        </p:txBody>
      </p:sp>
      <p:sp>
        <p:nvSpPr>
          <p:cNvPr id="10" name="TextBox 9"/>
          <p:cNvSpPr txBox="1"/>
          <p:nvPr/>
        </p:nvSpPr>
        <p:spPr>
          <a:xfrm>
            <a:off x="2591732" y="2804263"/>
            <a:ext cx="723275" cy="584776"/>
          </a:xfrm>
          <a:prstGeom prst="rect">
            <a:avLst/>
          </a:prstGeom>
          <a:noFill/>
        </p:spPr>
        <p:txBody>
          <a:bodyPr wrap="none" rtlCol="0">
            <a:spAutoFit/>
          </a:bodyPr>
          <a:lstStyle/>
          <a:p>
            <a:pPr algn="r"/>
            <a:r>
              <a:rPr lang="en-US" sz="1600" b="1" dirty="0">
                <a:solidFill>
                  <a:srgbClr val="333333"/>
                </a:solidFill>
              </a:rPr>
              <a:t>Clock</a:t>
            </a:r>
            <a:br>
              <a:rPr lang="en-US" sz="1600" b="1" dirty="0">
                <a:solidFill>
                  <a:srgbClr val="333333"/>
                </a:solidFill>
              </a:rPr>
            </a:br>
            <a:r>
              <a:rPr lang="en-US" sz="1600" b="1" dirty="0">
                <a:solidFill>
                  <a:srgbClr val="333333"/>
                </a:solidFill>
              </a:rPr>
              <a:t>Cycle</a:t>
            </a:r>
          </a:p>
        </p:txBody>
      </p:sp>
      <p:sp>
        <p:nvSpPr>
          <p:cNvPr id="11" name="TextBox 10"/>
          <p:cNvSpPr txBox="1"/>
          <p:nvPr/>
        </p:nvSpPr>
        <p:spPr>
          <a:xfrm>
            <a:off x="3038820" y="3627167"/>
            <a:ext cx="276187" cy="307777"/>
          </a:xfrm>
          <a:prstGeom prst="rect">
            <a:avLst/>
          </a:prstGeom>
          <a:noFill/>
        </p:spPr>
        <p:txBody>
          <a:bodyPr wrap="none" rtlCol="0">
            <a:spAutoFit/>
          </a:bodyPr>
          <a:lstStyle/>
          <a:p>
            <a:r>
              <a:rPr lang="en-US" sz="1400" dirty="0">
                <a:solidFill>
                  <a:srgbClr val="333333"/>
                </a:solidFill>
              </a:rPr>
              <a:t>0</a:t>
            </a:r>
          </a:p>
        </p:txBody>
      </p:sp>
      <p:sp>
        <p:nvSpPr>
          <p:cNvPr id="44" name="Rectangle 43"/>
          <p:cNvSpPr/>
          <p:nvPr/>
        </p:nvSpPr>
        <p:spPr>
          <a:xfrm>
            <a:off x="5347603"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43" name="Rectangle 42"/>
          <p:cNvSpPr/>
          <p:nvPr/>
        </p:nvSpPr>
        <p:spPr>
          <a:xfrm>
            <a:off x="4863759"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42" name="Rectangle 41"/>
          <p:cNvSpPr/>
          <p:nvPr/>
        </p:nvSpPr>
        <p:spPr>
          <a:xfrm>
            <a:off x="4378856"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6" name="Rectangle 5"/>
          <p:cNvSpPr/>
          <p:nvPr/>
        </p:nvSpPr>
        <p:spPr>
          <a:xfrm>
            <a:off x="3897128"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41" name="Rectangle 40"/>
          <p:cNvSpPr/>
          <p:nvPr/>
        </p:nvSpPr>
        <p:spPr>
          <a:xfrm>
            <a:off x="3412225" y="3069930"/>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46" name="Rectangle 45"/>
          <p:cNvSpPr/>
          <p:nvPr/>
        </p:nvSpPr>
        <p:spPr>
          <a:xfrm>
            <a:off x="3412225" y="358818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grpSp>
        <p:nvGrpSpPr>
          <p:cNvPr id="4" name="Group 3"/>
          <p:cNvGrpSpPr/>
          <p:nvPr/>
        </p:nvGrpSpPr>
        <p:grpSpPr>
          <a:xfrm>
            <a:off x="3412225" y="3992302"/>
            <a:ext cx="965531" cy="404119"/>
            <a:chOff x="3412225" y="3992302"/>
            <a:chExt cx="965531" cy="404119"/>
          </a:xfrm>
        </p:grpSpPr>
        <p:sp>
          <p:nvSpPr>
            <p:cNvPr id="50" name="Rectangle 49"/>
            <p:cNvSpPr/>
            <p:nvPr/>
          </p:nvSpPr>
          <p:spPr>
            <a:xfrm>
              <a:off x="3897128" y="3992302"/>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1" name="Rectangle 50"/>
            <p:cNvSpPr/>
            <p:nvPr/>
          </p:nvSpPr>
          <p:spPr>
            <a:xfrm>
              <a:off x="3412225" y="3992302"/>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grpSp>
        <p:nvGrpSpPr>
          <p:cNvPr id="5" name="Group 4"/>
          <p:cNvGrpSpPr/>
          <p:nvPr/>
        </p:nvGrpSpPr>
        <p:grpSpPr>
          <a:xfrm>
            <a:off x="3412225" y="4401387"/>
            <a:ext cx="1447259" cy="404119"/>
            <a:chOff x="3412225" y="4401387"/>
            <a:chExt cx="1447259" cy="404119"/>
          </a:xfrm>
        </p:grpSpPr>
        <p:sp>
          <p:nvSpPr>
            <p:cNvPr id="55" name="Rectangle 54"/>
            <p:cNvSpPr/>
            <p:nvPr/>
          </p:nvSpPr>
          <p:spPr>
            <a:xfrm>
              <a:off x="4378856" y="4401387"/>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6" name="Rectangle 55"/>
            <p:cNvSpPr/>
            <p:nvPr/>
          </p:nvSpPr>
          <p:spPr>
            <a:xfrm>
              <a:off x="3897128" y="4401387"/>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61" name="Rectangle 60"/>
            <p:cNvSpPr/>
            <p:nvPr/>
          </p:nvSpPr>
          <p:spPr>
            <a:xfrm>
              <a:off x="3412225" y="4401387"/>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grpSp>
      <p:grpSp>
        <p:nvGrpSpPr>
          <p:cNvPr id="7" name="Group 6"/>
          <p:cNvGrpSpPr/>
          <p:nvPr/>
        </p:nvGrpSpPr>
        <p:grpSpPr>
          <a:xfrm>
            <a:off x="3412225" y="4807110"/>
            <a:ext cx="1932162" cy="404119"/>
            <a:chOff x="3412225" y="4807110"/>
            <a:chExt cx="1932162" cy="404119"/>
          </a:xfrm>
        </p:grpSpPr>
        <p:sp>
          <p:nvSpPr>
            <p:cNvPr id="57" name="Rectangle 56"/>
            <p:cNvSpPr/>
            <p:nvPr/>
          </p:nvSpPr>
          <p:spPr>
            <a:xfrm>
              <a:off x="4863759" y="4807110"/>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58" name="Rectangle 57"/>
            <p:cNvSpPr/>
            <p:nvPr/>
          </p:nvSpPr>
          <p:spPr>
            <a:xfrm>
              <a:off x="4378856" y="4807110"/>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62" name="Rectangle 61"/>
            <p:cNvSpPr/>
            <p:nvPr/>
          </p:nvSpPr>
          <p:spPr>
            <a:xfrm>
              <a:off x="3897128" y="4807110"/>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64" name="Rectangle 63"/>
            <p:cNvSpPr/>
            <p:nvPr/>
          </p:nvSpPr>
          <p:spPr>
            <a:xfrm>
              <a:off x="3412225" y="4807110"/>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grpSp>
      <p:grpSp>
        <p:nvGrpSpPr>
          <p:cNvPr id="9" name="Group 8"/>
          <p:cNvGrpSpPr/>
          <p:nvPr/>
        </p:nvGrpSpPr>
        <p:grpSpPr>
          <a:xfrm>
            <a:off x="3412225" y="5215084"/>
            <a:ext cx="2416006" cy="404119"/>
            <a:chOff x="3412225" y="5215084"/>
            <a:chExt cx="2416006" cy="404119"/>
          </a:xfrm>
        </p:grpSpPr>
        <p:sp>
          <p:nvSpPr>
            <p:cNvPr id="59" name="Rectangle 58"/>
            <p:cNvSpPr/>
            <p:nvPr/>
          </p:nvSpPr>
          <p:spPr>
            <a:xfrm>
              <a:off x="5347603" y="521508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60" name="Rectangle 59"/>
            <p:cNvSpPr/>
            <p:nvPr/>
          </p:nvSpPr>
          <p:spPr>
            <a:xfrm>
              <a:off x="4863759" y="5215084"/>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63" name="Rectangle 62"/>
            <p:cNvSpPr/>
            <p:nvPr/>
          </p:nvSpPr>
          <p:spPr>
            <a:xfrm>
              <a:off x="4378856" y="5215084"/>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65" name="Rectangle 64"/>
            <p:cNvSpPr/>
            <p:nvPr/>
          </p:nvSpPr>
          <p:spPr>
            <a:xfrm>
              <a:off x="3897128" y="5215084"/>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66" name="Rectangle 65"/>
            <p:cNvSpPr/>
            <p:nvPr/>
          </p:nvSpPr>
          <p:spPr>
            <a:xfrm>
              <a:off x="3412225" y="5215084"/>
              <a:ext cx="480628" cy="404119"/>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E</a:t>
              </a:r>
            </a:p>
          </p:txBody>
        </p:sp>
      </p:grpSp>
      <p:sp>
        <p:nvSpPr>
          <p:cNvPr id="80" name="TextBox 79"/>
          <p:cNvSpPr txBox="1"/>
          <p:nvPr/>
        </p:nvSpPr>
        <p:spPr>
          <a:xfrm>
            <a:off x="3038820" y="4044320"/>
            <a:ext cx="276187" cy="307777"/>
          </a:xfrm>
          <a:prstGeom prst="rect">
            <a:avLst/>
          </a:prstGeom>
          <a:noFill/>
        </p:spPr>
        <p:txBody>
          <a:bodyPr wrap="none" rtlCol="0">
            <a:spAutoFit/>
          </a:bodyPr>
          <a:lstStyle/>
          <a:p>
            <a:r>
              <a:rPr lang="en-US" sz="1400" dirty="0">
                <a:solidFill>
                  <a:srgbClr val="333333"/>
                </a:solidFill>
              </a:rPr>
              <a:t>1</a:t>
            </a:r>
          </a:p>
        </p:txBody>
      </p:sp>
      <p:sp>
        <p:nvSpPr>
          <p:cNvPr id="81" name="TextBox 80"/>
          <p:cNvSpPr txBox="1"/>
          <p:nvPr/>
        </p:nvSpPr>
        <p:spPr>
          <a:xfrm>
            <a:off x="3038820" y="4456549"/>
            <a:ext cx="276187" cy="307777"/>
          </a:xfrm>
          <a:prstGeom prst="rect">
            <a:avLst/>
          </a:prstGeom>
          <a:noFill/>
        </p:spPr>
        <p:txBody>
          <a:bodyPr wrap="none" rtlCol="0">
            <a:spAutoFit/>
          </a:bodyPr>
          <a:lstStyle/>
          <a:p>
            <a:r>
              <a:rPr lang="en-US" sz="1400" dirty="0">
                <a:solidFill>
                  <a:srgbClr val="333333"/>
                </a:solidFill>
              </a:rPr>
              <a:t>2</a:t>
            </a:r>
          </a:p>
        </p:txBody>
      </p:sp>
      <p:sp>
        <p:nvSpPr>
          <p:cNvPr id="82" name="TextBox 81"/>
          <p:cNvSpPr txBox="1"/>
          <p:nvPr/>
        </p:nvSpPr>
        <p:spPr>
          <a:xfrm>
            <a:off x="3038820" y="4862177"/>
            <a:ext cx="276187" cy="307777"/>
          </a:xfrm>
          <a:prstGeom prst="rect">
            <a:avLst/>
          </a:prstGeom>
          <a:noFill/>
        </p:spPr>
        <p:txBody>
          <a:bodyPr wrap="none" rtlCol="0">
            <a:spAutoFit/>
          </a:bodyPr>
          <a:lstStyle/>
          <a:p>
            <a:r>
              <a:rPr lang="en-US" sz="1400" dirty="0">
                <a:solidFill>
                  <a:srgbClr val="333333"/>
                </a:solidFill>
              </a:rPr>
              <a:t>3</a:t>
            </a:r>
          </a:p>
        </p:txBody>
      </p:sp>
      <p:sp>
        <p:nvSpPr>
          <p:cNvPr id="83" name="TextBox 82"/>
          <p:cNvSpPr txBox="1"/>
          <p:nvPr/>
        </p:nvSpPr>
        <p:spPr>
          <a:xfrm>
            <a:off x="3038820" y="5268402"/>
            <a:ext cx="276187" cy="307777"/>
          </a:xfrm>
          <a:prstGeom prst="rect">
            <a:avLst/>
          </a:prstGeom>
          <a:noFill/>
        </p:spPr>
        <p:txBody>
          <a:bodyPr wrap="none" rtlCol="0">
            <a:spAutoFit/>
          </a:bodyPr>
          <a:lstStyle/>
          <a:p>
            <a:r>
              <a:rPr lang="en-US" sz="1400" dirty="0">
                <a:solidFill>
                  <a:srgbClr val="333333"/>
                </a:solidFill>
              </a:rPr>
              <a:t>4</a:t>
            </a:r>
          </a:p>
        </p:txBody>
      </p:sp>
      <p:sp>
        <p:nvSpPr>
          <p:cNvPr id="8" name="Footer Placeholder 7">
            <a:extLst>
              <a:ext uri="{FF2B5EF4-FFF2-40B4-BE49-F238E27FC236}">
                <a16:creationId xmlns="" xmlns:a16="http://schemas.microsoft.com/office/drawing/2014/main" id="{9F2A7704-85C6-4462-B2BB-C0778BC7F5A1}"/>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4076148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normAutofit/>
          </a:bodyPr>
          <a:lstStyle/>
          <a:p>
            <a:r>
              <a:rPr lang="en-US" dirty="0"/>
              <a:t>Pipelining is a form of </a:t>
            </a:r>
            <a:r>
              <a:rPr lang="en-US" b="1" dirty="0"/>
              <a:t>instruction-level parallelism </a:t>
            </a:r>
            <a:r>
              <a:rPr lang="en-US" dirty="0"/>
              <a:t>(ILP)</a:t>
            </a:r>
          </a:p>
          <a:p>
            <a:r>
              <a:rPr lang="en-US" dirty="0"/>
              <a:t>Measuring performance</a:t>
            </a:r>
          </a:p>
          <a:p>
            <a:pPr lvl="1"/>
            <a:r>
              <a:rPr lang="en-US" b="1" dirty="0"/>
              <a:t>Throughput</a:t>
            </a:r>
            <a:r>
              <a:rPr lang="en-US" dirty="0"/>
              <a:t>: Number of instructions retired</a:t>
            </a:r>
            <a:br>
              <a:rPr lang="en-US" dirty="0"/>
            </a:br>
            <a:r>
              <a:rPr lang="en-US" dirty="0"/>
              <a:t>per unit time</a:t>
            </a:r>
          </a:p>
          <a:p>
            <a:pPr lvl="1"/>
            <a:r>
              <a:rPr lang="en-US" b="1" dirty="0"/>
              <a:t>Latency</a:t>
            </a:r>
            <a:r>
              <a:rPr lang="en-US" dirty="0"/>
              <a:t>: Length of time required to retire a</a:t>
            </a:r>
            <a:br>
              <a:rPr lang="en-US" dirty="0"/>
            </a:br>
            <a:r>
              <a:rPr lang="en-US" dirty="0"/>
              <a:t>single instruction</a:t>
            </a:r>
          </a:p>
        </p:txBody>
      </p:sp>
      <p:sp>
        <p:nvSpPr>
          <p:cNvPr id="4" name="Footer Placeholder 3">
            <a:extLst>
              <a:ext uri="{FF2B5EF4-FFF2-40B4-BE49-F238E27FC236}">
                <a16:creationId xmlns="" xmlns:a16="http://schemas.microsoft.com/office/drawing/2014/main" id="{237C2AC1-99C8-46A2-AD1A-DCB981655F2F}"/>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674857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grpSp>
        <p:nvGrpSpPr>
          <p:cNvPr id="19" name="Group 18"/>
          <p:cNvGrpSpPr/>
          <p:nvPr/>
        </p:nvGrpSpPr>
        <p:grpSpPr>
          <a:xfrm>
            <a:off x="2267058" y="1869048"/>
            <a:ext cx="5361835" cy="4240395"/>
            <a:chOff x="2351225" y="1869048"/>
            <a:chExt cx="5361835" cy="4240395"/>
          </a:xfrm>
        </p:grpSpPr>
        <p:sp>
          <p:nvSpPr>
            <p:cNvPr id="45" name="TextBox 44"/>
            <p:cNvSpPr txBox="1"/>
            <p:nvPr/>
          </p:nvSpPr>
          <p:spPr>
            <a:xfrm>
              <a:off x="5504913" y="4517413"/>
              <a:ext cx="2208147" cy="646331"/>
            </a:xfrm>
            <a:prstGeom prst="rect">
              <a:avLst/>
            </a:prstGeom>
            <a:noFill/>
          </p:spPr>
          <p:txBody>
            <a:bodyPr wrap="none" rtlCol="0">
              <a:spAutoFit/>
            </a:bodyPr>
            <a:lstStyle/>
            <a:p>
              <a:pPr algn="ctr"/>
              <a:r>
                <a:rPr lang="en-US" b="1" dirty="0">
                  <a:solidFill>
                    <a:srgbClr val="333333"/>
                  </a:solidFill>
                </a:rPr>
                <a:t>Throughput:</a:t>
              </a:r>
            </a:p>
            <a:p>
              <a:pPr algn="ctr"/>
              <a:r>
                <a:rPr lang="en-US" i="1" dirty="0">
                  <a:solidFill>
                    <a:srgbClr val="333333"/>
                  </a:solidFill>
                </a:rPr>
                <a:t>R</a:t>
              </a:r>
              <a:r>
                <a:rPr lang="en-US" dirty="0">
                  <a:solidFill>
                    <a:srgbClr val="333333"/>
                  </a:solidFill>
                </a:rPr>
                <a:t> = 1/</a:t>
              </a:r>
              <a:r>
                <a:rPr lang="en-US" i="1" dirty="0" err="1">
                  <a:solidFill>
                    <a:srgbClr val="333333"/>
                  </a:solidFill>
                </a:rPr>
                <a:t>T</a:t>
              </a:r>
              <a:r>
                <a:rPr lang="en-US" baseline="-25000" dirty="0" err="1">
                  <a:solidFill>
                    <a:srgbClr val="333333"/>
                  </a:solidFill>
                </a:rPr>
                <a:t>stage</a:t>
              </a:r>
              <a:r>
                <a:rPr lang="en-US" dirty="0">
                  <a:solidFill>
                    <a:srgbClr val="333333"/>
                  </a:solidFill>
                </a:rPr>
                <a:t> (</a:t>
              </a:r>
              <a:r>
                <a:rPr lang="en-US" dirty="0" err="1">
                  <a:solidFill>
                    <a:srgbClr val="333333"/>
                  </a:solidFill>
                </a:rPr>
                <a:t>instr</a:t>
              </a:r>
              <a:r>
                <a:rPr lang="en-US" dirty="0">
                  <a:solidFill>
                    <a:srgbClr val="333333"/>
                  </a:solidFill>
                </a:rPr>
                <a:t>/s)</a:t>
              </a:r>
              <a:endParaRPr lang="en-US" baseline="-25000" dirty="0">
                <a:solidFill>
                  <a:srgbClr val="333333"/>
                </a:solidFill>
              </a:endParaRPr>
            </a:p>
          </p:txBody>
        </p:sp>
        <p:cxnSp>
          <p:nvCxnSpPr>
            <p:cNvPr id="5" name="Straight Arrow Connector 4"/>
            <p:cNvCxnSpPr/>
            <p:nvPr/>
          </p:nvCxnSpPr>
          <p:spPr>
            <a:xfrm>
              <a:off x="2724630" y="2254559"/>
              <a:ext cx="2416006"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908238" y="1869048"/>
              <a:ext cx="1997437" cy="369332"/>
            </a:xfrm>
            <a:prstGeom prst="rect">
              <a:avLst/>
            </a:prstGeom>
            <a:noFill/>
          </p:spPr>
          <p:txBody>
            <a:bodyPr wrap="none" rtlCol="0">
              <a:spAutoFit/>
            </a:bodyPr>
            <a:lstStyle/>
            <a:p>
              <a:pPr algn="ctr"/>
              <a:r>
                <a:rPr lang="en-US" b="1" dirty="0">
                  <a:solidFill>
                    <a:srgbClr val="333333"/>
                  </a:solidFill>
                </a:rPr>
                <a:t>Latency:</a:t>
              </a:r>
              <a:r>
                <a:rPr lang="en-US" dirty="0">
                  <a:solidFill>
                    <a:srgbClr val="333333"/>
                  </a:solidFill>
                </a:rPr>
                <a:t> </a:t>
              </a:r>
              <a:r>
                <a:rPr lang="en-US" i="1" dirty="0" err="1">
                  <a:solidFill>
                    <a:srgbClr val="333333"/>
                  </a:solidFill>
                </a:rPr>
                <a:t>T</a:t>
              </a:r>
              <a:r>
                <a:rPr lang="en-US" baseline="-25000" dirty="0" err="1">
                  <a:solidFill>
                    <a:srgbClr val="333333"/>
                  </a:solidFill>
                </a:rPr>
                <a:t>instr</a:t>
              </a:r>
              <a:r>
                <a:rPr lang="en-US" dirty="0">
                  <a:solidFill>
                    <a:srgbClr val="333333"/>
                  </a:solidFill>
                </a:rPr>
                <a:t> (ns)</a:t>
              </a:r>
            </a:p>
          </p:txBody>
        </p:sp>
        <p:cxnSp>
          <p:nvCxnSpPr>
            <p:cNvPr id="47" name="Straight Arrow Connector 46"/>
            <p:cNvCxnSpPr/>
            <p:nvPr/>
          </p:nvCxnSpPr>
          <p:spPr>
            <a:xfrm flipH="1">
              <a:off x="3212307" y="5722742"/>
              <a:ext cx="477854" cy="0"/>
            </a:xfrm>
            <a:prstGeom prst="straightConnector1">
              <a:avLst/>
            </a:prstGeom>
            <a:ln>
              <a:solidFill>
                <a:schemeClr val="bg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901454" y="5740111"/>
              <a:ext cx="1112595" cy="369332"/>
            </a:xfrm>
            <a:prstGeom prst="rect">
              <a:avLst/>
            </a:prstGeom>
            <a:noFill/>
          </p:spPr>
          <p:txBody>
            <a:bodyPr wrap="none" rtlCol="0">
              <a:spAutoFit/>
            </a:bodyPr>
            <a:lstStyle/>
            <a:p>
              <a:pPr algn="ctr"/>
              <a:r>
                <a:rPr lang="en-US" i="1" dirty="0" err="1">
                  <a:solidFill>
                    <a:srgbClr val="333333"/>
                  </a:solidFill>
                </a:rPr>
                <a:t>T</a:t>
              </a:r>
              <a:r>
                <a:rPr lang="en-US" baseline="-25000" dirty="0" err="1">
                  <a:solidFill>
                    <a:srgbClr val="333333"/>
                  </a:solidFill>
                </a:rPr>
                <a:t>stage</a:t>
              </a:r>
              <a:r>
                <a:rPr lang="en-US" dirty="0">
                  <a:solidFill>
                    <a:srgbClr val="333333"/>
                  </a:solidFill>
                </a:rPr>
                <a:t> (ns)</a:t>
              </a:r>
            </a:p>
          </p:txBody>
        </p:sp>
        <p:grpSp>
          <p:nvGrpSpPr>
            <p:cNvPr id="49" name="Group 48"/>
            <p:cNvGrpSpPr/>
            <p:nvPr/>
          </p:nvGrpSpPr>
          <p:grpSpPr>
            <a:xfrm>
              <a:off x="2351225" y="2436688"/>
              <a:ext cx="2789411" cy="3076722"/>
              <a:chOff x="2256429" y="3069930"/>
              <a:chExt cx="2789411" cy="3076722"/>
            </a:xfrm>
          </p:grpSpPr>
          <p:sp>
            <p:nvSpPr>
              <p:cNvPr id="53" name="TextBox 52"/>
              <p:cNvSpPr txBox="1"/>
              <p:nvPr/>
            </p:nvSpPr>
            <p:spPr>
              <a:xfrm>
                <a:off x="2256429" y="3627167"/>
                <a:ext cx="276187" cy="307777"/>
              </a:xfrm>
              <a:prstGeom prst="rect">
                <a:avLst/>
              </a:prstGeom>
              <a:noFill/>
            </p:spPr>
            <p:txBody>
              <a:bodyPr wrap="none" rtlCol="0">
                <a:spAutoFit/>
              </a:bodyPr>
              <a:lstStyle/>
              <a:p>
                <a:r>
                  <a:rPr lang="en-US" sz="1400" dirty="0">
                    <a:solidFill>
                      <a:srgbClr val="333333"/>
                    </a:solidFill>
                  </a:rPr>
                  <a:t>0</a:t>
                </a:r>
              </a:p>
            </p:txBody>
          </p:sp>
          <p:grpSp>
            <p:nvGrpSpPr>
              <p:cNvPr id="54" name="Group 53"/>
              <p:cNvGrpSpPr/>
              <p:nvPr/>
            </p:nvGrpSpPr>
            <p:grpSpPr>
              <a:xfrm>
                <a:off x="2629834" y="3069930"/>
                <a:ext cx="2416006" cy="3076722"/>
                <a:chOff x="2465963" y="2871111"/>
                <a:chExt cx="2416006" cy="3076722"/>
              </a:xfrm>
            </p:grpSpPr>
            <p:grpSp>
              <p:nvGrpSpPr>
                <p:cNvPr id="71" name="Group 70"/>
                <p:cNvGrpSpPr/>
                <p:nvPr/>
              </p:nvGrpSpPr>
              <p:grpSpPr>
                <a:xfrm>
                  <a:off x="4401341" y="2871111"/>
                  <a:ext cx="480628" cy="3076722"/>
                  <a:chOff x="4515641" y="2871111"/>
                  <a:chExt cx="480628" cy="3076722"/>
                </a:xfrm>
              </p:grpSpPr>
              <p:sp>
                <p:nvSpPr>
                  <p:cNvPr id="105" name="Rectangle 104"/>
                  <p:cNvSpPr/>
                  <p:nvPr/>
                </p:nvSpPr>
                <p:spPr>
                  <a:xfrm>
                    <a:off x="4515641" y="287111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W</a:t>
                    </a:r>
                  </a:p>
                </p:txBody>
              </p:sp>
              <p:sp>
                <p:nvSpPr>
                  <p:cNvPr id="106" name="Rectangle 105"/>
                  <p:cNvSpPr/>
                  <p:nvPr/>
                </p:nvSpPr>
                <p:spPr>
                  <a:xfrm>
                    <a:off x="4515641" y="5016265"/>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grpSp>
            <p:grpSp>
              <p:nvGrpSpPr>
                <p:cNvPr id="72" name="Group 71"/>
                <p:cNvGrpSpPr/>
                <p:nvPr/>
              </p:nvGrpSpPr>
              <p:grpSpPr>
                <a:xfrm>
                  <a:off x="3917497" y="2871111"/>
                  <a:ext cx="480628" cy="3076722"/>
                  <a:chOff x="4003222" y="2871111"/>
                  <a:chExt cx="480628" cy="3076722"/>
                </a:xfrm>
              </p:grpSpPr>
              <p:sp>
                <p:nvSpPr>
                  <p:cNvPr id="102" name="Rectangle 101"/>
                  <p:cNvSpPr/>
                  <p:nvPr/>
                </p:nvSpPr>
                <p:spPr>
                  <a:xfrm>
                    <a:off x="4003222" y="287111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M</a:t>
                    </a:r>
                  </a:p>
                </p:txBody>
              </p:sp>
              <p:sp>
                <p:nvSpPr>
                  <p:cNvPr id="103" name="Rectangle 102"/>
                  <p:cNvSpPr/>
                  <p:nvPr/>
                </p:nvSpPr>
                <p:spPr>
                  <a:xfrm>
                    <a:off x="4003222" y="4608291"/>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104" name="Rectangle 103"/>
                  <p:cNvSpPr/>
                  <p:nvPr/>
                </p:nvSpPr>
                <p:spPr>
                  <a:xfrm>
                    <a:off x="4003222" y="5016265"/>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grpSp>
            <p:grpSp>
              <p:nvGrpSpPr>
                <p:cNvPr id="73" name="Group 72"/>
                <p:cNvGrpSpPr/>
                <p:nvPr/>
              </p:nvGrpSpPr>
              <p:grpSpPr>
                <a:xfrm>
                  <a:off x="3432594" y="2871111"/>
                  <a:ext cx="480628" cy="3076722"/>
                  <a:chOff x="3489744" y="2871111"/>
                  <a:chExt cx="480628" cy="3076722"/>
                </a:xfrm>
              </p:grpSpPr>
              <p:sp>
                <p:nvSpPr>
                  <p:cNvPr id="98" name="Rectangle 97"/>
                  <p:cNvSpPr/>
                  <p:nvPr/>
                </p:nvSpPr>
                <p:spPr>
                  <a:xfrm>
                    <a:off x="3489744" y="287111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E</a:t>
                    </a:r>
                  </a:p>
                </p:txBody>
              </p:sp>
              <p:sp>
                <p:nvSpPr>
                  <p:cNvPr id="99" name="Rectangle 98"/>
                  <p:cNvSpPr/>
                  <p:nvPr/>
                </p:nvSpPr>
                <p:spPr>
                  <a:xfrm>
                    <a:off x="3489744" y="4202568"/>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100" name="Rectangle 99"/>
                  <p:cNvSpPr/>
                  <p:nvPr/>
                </p:nvSpPr>
                <p:spPr>
                  <a:xfrm>
                    <a:off x="3489744" y="4608291"/>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101" name="Rectangle 100"/>
                  <p:cNvSpPr/>
                  <p:nvPr/>
                </p:nvSpPr>
                <p:spPr>
                  <a:xfrm>
                    <a:off x="3489744" y="5016265"/>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grpSp>
            <p:grpSp>
              <p:nvGrpSpPr>
                <p:cNvPr id="85" name="Group 84"/>
                <p:cNvGrpSpPr/>
                <p:nvPr/>
              </p:nvGrpSpPr>
              <p:grpSpPr>
                <a:xfrm>
                  <a:off x="2950866" y="2871111"/>
                  <a:ext cx="480628" cy="3076722"/>
                  <a:chOff x="2979441" y="2871111"/>
                  <a:chExt cx="480628" cy="3076722"/>
                </a:xfrm>
              </p:grpSpPr>
              <p:sp>
                <p:nvSpPr>
                  <p:cNvPr id="93" name="Rectangle 92"/>
                  <p:cNvSpPr/>
                  <p:nvPr/>
                </p:nvSpPr>
                <p:spPr>
                  <a:xfrm>
                    <a:off x="2979441" y="287111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D/R</a:t>
                    </a:r>
                  </a:p>
                </p:txBody>
              </p:sp>
              <p:sp>
                <p:nvSpPr>
                  <p:cNvPr id="94" name="Rectangle 93"/>
                  <p:cNvSpPr/>
                  <p:nvPr/>
                </p:nvSpPr>
                <p:spPr>
                  <a:xfrm>
                    <a:off x="2979441" y="3793483"/>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95" name="Rectangle 94"/>
                  <p:cNvSpPr/>
                  <p:nvPr/>
                </p:nvSpPr>
                <p:spPr>
                  <a:xfrm>
                    <a:off x="2979441" y="4202568"/>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96" name="Rectangle 95"/>
                  <p:cNvSpPr/>
                  <p:nvPr/>
                </p:nvSpPr>
                <p:spPr>
                  <a:xfrm>
                    <a:off x="2979441" y="4608291"/>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97" name="Rectangle 96"/>
                  <p:cNvSpPr/>
                  <p:nvPr/>
                </p:nvSpPr>
                <p:spPr>
                  <a:xfrm>
                    <a:off x="2979441" y="5016265"/>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grpSp>
            <p:grpSp>
              <p:nvGrpSpPr>
                <p:cNvPr id="86" name="Group 85"/>
                <p:cNvGrpSpPr/>
                <p:nvPr/>
              </p:nvGrpSpPr>
              <p:grpSpPr>
                <a:xfrm>
                  <a:off x="2465963" y="2871111"/>
                  <a:ext cx="480628" cy="3076722"/>
                  <a:chOff x="2465963" y="2871111"/>
                  <a:chExt cx="480628" cy="3076722"/>
                </a:xfrm>
              </p:grpSpPr>
              <p:sp>
                <p:nvSpPr>
                  <p:cNvPr id="87" name="Rectangle 86"/>
                  <p:cNvSpPr/>
                  <p:nvPr/>
                </p:nvSpPr>
                <p:spPr>
                  <a:xfrm>
                    <a:off x="2465963" y="2871111"/>
                    <a:ext cx="480628" cy="307672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tIns="91440" rtlCol="0" anchor="t" anchorCtr="0"/>
                  <a:lstStyle/>
                  <a:p>
                    <a:pPr algn="ctr"/>
                    <a:r>
                      <a:rPr lang="en-US" sz="1000" b="1" dirty="0">
                        <a:solidFill>
                          <a:srgbClr val="333333"/>
                        </a:solidFill>
                      </a:rPr>
                      <a:t>F</a:t>
                    </a:r>
                  </a:p>
                </p:txBody>
              </p:sp>
              <p:sp>
                <p:nvSpPr>
                  <p:cNvPr id="88" name="Rectangle 87"/>
                  <p:cNvSpPr/>
                  <p:nvPr/>
                </p:nvSpPr>
                <p:spPr>
                  <a:xfrm>
                    <a:off x="2465963" y="3389364"/>
                    <a:ext cx="480628" cy="404119"/>
                  </a:xfrm>
                  <a:prstGeom prst="rect">
                    <a:avLst/>
                  </a:prstGeom>
                  <a:solidFill>
                    <a:srgbClr val="3366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A</a:t>
                    </a:r>
                  </a:p>
                </p:txBody>
              </p:sp>
              <p:sp>
                <p:nvSpPr>
                  <p:cNvPr id="89" name="Rectangle 88"/>
                  <p:cNvSpPr/>
                  <p:nvPr/>
                </p:nvSpPr>
                <p:spPr>
                  <a:xfrm>
                    <a:off x="2465963" y="3793483"/>
                    <a:ext cx="480628" cy="404119"/>
                  </a:xfrm>
                  <a:prstGeom prst="rect">
                    <a:avLst/>
                  </a:prstGeom>
                  <a:solidFill>
                    <a:srgbClr val="1DB92C"/>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B</a:t>
                    </a:r>
                  </a:p>
                </p:txBody>
              </p:sp>
              <p:sp>
                <p:nvSpPr>
                  <p:cNvPr id="90" name="Rectangle 89"/>
                  <p:cNvSpPr/>
                  <p:nvPr/>
                </p:nvSpPr>
                <p:spPr>
                  <a:xfrm>
                    <a:off x="2465963" y="4202568"/>
                    <a:ext cx="480628" cy="404119"/>
                  </a:xfrm>
                  <a:prstGeom prst="rect">
                    <a:avLst/>
                  </a:prstGeom>
                  <a:solidFill>
                    <a:srgbClr val="FF66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C</a:t>
                    </a:r>
                  </a:p>
                </p:txBody>
              </p:sp>
              <p:sp>
                <p:nvSpPr>
                  <p:cNvPr id="91" name="Rectangle 90"/>
                  <p:cNvSpPr/>
                  <p:nvPr/>
                </p:nvSpPr>
                <p:spPr>
                  <a:xfrm>
                    <a:off x="2465963" y="4608291"/>
                    <a:ext cx="480628" cy="404119"/>
                  </a:xfrm>
                  <a:prstGeom prst="rect">
                    <a:avLst/>
                  </a:prstGeom>
                  <a:solidFill>
                    <a:srgbClr val="E2E200"/>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D</a:t>
                    </a:r>
                  </a:p>
                </p:txBody>
              </p:sp>
              <p:sp>
                <p:nvSpPr>
                  <p:cNvPr id="92" name="Rectangle 91"/>
                  <p:cNvSpPr/>
                  <p:nvPr/>
                </p:nvSpPr>
                <p:spPr>
                  <a:xfrm>
                    <a:off x="2465963" y="5016265"/>
                    <a:ext cx="480628" cy="404119"/>
                  </a:xfrm>
                  <a:prstGeom prst="rect">
                    <a:avLst/>
                  </a:prstGeom>
                  <a:solidFill>
                    <a:srgbClr val="6642FF"/>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333333"/>
                        </a:solidFill>
                      </a:rPr>
                      <a:t>E</a:t>
                    </a:r>
                  </a:p>
                </p:txBody>
              </p:sp>
            </p:grpSp>
          </p:grpSp>
          <p:sp>
            <p:nvSpPr>
              <p:cNvPr id="67" name="TextBox 66"/>
              <p:cNvSpPr txBox="1"/>
              <p:nvPr/>
            </p:nvSpPr>
            <p:spPr>
              <a:xfrm>
                <a:off x="2256429" y="4044320"/>
                <a:ext cx="276187" cy="307777"/>
              </a:xfrm>
              <a:prstGeom prst="rect">
                <a:avLst/>
              </a:prstGeom>
              <a:noFill/>
            </p:spPr>
            <p:txBody>
              <a:bodyPr wrap="none" rtlCol="0">
                <a:spAutoFit/>
              </a:bodyPr>
              <a:lstStyle/>
              <a:p>
                <a:r>
                  <a:rPr lang="en-US" sz="1400" dirty="0">
                    <a:solidFill>
                      <a:srgbClr val="333333"/>
                    </a:solidFill>
                  </a:rPr>
                  <a:t>1</a:t>
                </a:r>
              </a:p>
            </p:txBody>
          </p:sp>
          <p:sp>
            <p:nvSpPr>
              <p:cNvPr id="68" name="TextBox 67"/>
              <p:cNvSpPr txBox="1"/>
              <p:nvPr/>
            </p:nvSpPr>
            <p:spPr>
              <a:xfrm>
                <a:off x="2256429" y="4456549"/>
                <a:ext cx="276187" cy="307777"/>
              </a:xfrm>
              <a:prstGeom prst="rect">
                <a:avLst/>
              </a:prstGeom>
              <a:noFill/>
            </p:spPr>
            <p:txBody>
              <a:bodyPr wrap="none" rtlCol="0">
                <a:spAutoFit/>
              </a:bodyPr>
              <a:lstStyle/>
              <a:p>
                <a:r>
                  <a:rPr lang="en-US" sz="1400" dirty="0">
                    <a:solidFill>
                      <a:srgbClr val="333333"/>
                    </a:solidFill>
                  </a:rPr>
                  <a:t>2</a:t>
                </a:r>
              </a:p>
            </p:txBody>
          </p:sp>
          <p:sp>
            <p:nvSpPr>
              <p:cNvPr id="69" name="TextBox 68"/>
              <p:cNvSpPr txBox="1"/>
              <p:nvPr/>
            </p:nvSpPr>
            <p:spPr>
              <a:xfrm>
                <a:off x="2256429" y="4862177"/>
                <a:ext cx="276187" cy="307777"/>
              </a:xfrm>
              <a:prstGeom prst="rect">
                <a:avLst/>
              </a:prstGeom>
              <a:noFill/>
            </p:spPr>
            <p:txBody>
              <a:bodyPr wrap="none" rtlCol="0">
                <a:spAutoFit/>
              </a:bodyPr>
              <a:lstStyle/>
              <a:p>
                <a:r>
                  <a:rPr lang="en-US" sz="1400" dirty="0">
                    <a:solidFill>
                      <a:srgbClr val="333333"/>
                    </a:solidFill>
                  </a:rPr>
                  <a:t>3</a:t>
                </a:r>
              </a:p>
            </p:txBody>
          </p:sp>
          <p:sp>
            <p:nvSpPr>
              <p:cNvPr id="70" name="TextBox 69"/>
              <p:cNvSpPr txBox="1"/>
              <p:nvPr/>
            </p:nvSpPr>
            <p:spPr>
              <a:xfrm>
                <a:off x="2256429" y="5268402"/>
                <a:ext cx="276187" cy="307777"/>
              </a:xfrm>
              <a:prstGeom prst="rect">
                <a:avLst/>
              </a:prstGeom>
              <a:noFill/>
            </p:spPr>
            <p:txBody>
              <a:bodyPr wrap="none" rtlCol="0">
                <a:spAutoFit/>
              </a:bodyPr>
              <a:lstStyle/>
              <a:p>
                <a:r>
                  <a:rPr lang="en-US" sz="1400" dirty="0">
                    <a:solidFill>
                      <a:srgbClr val="333333"/>
                    </a:solidFill>
                  </a:rPr>
                  <a:t>4</a:t>
                </a:r>
              </a:p>
            </p:txBody>
          </p:sp>
        </p:grpSp>
      </p:grpSp>
      <p:sp>
        <p:nvSpPr>
          <p:cNvPr id="3" name="Footer Placeholder 2">
            <a:extLst>
              <a:ext uri="{FF2B5EF4-FFF2-40B4-BE49-F238E27FC236}">
                <a16:creationId xmlns="" xmlns:a16="http://schemas.microsoft.com/office/drawing/2014/main" id="{3A1DFF92-AC27-4591-9CB0-766681ADF1BE}"/>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27770793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73882-129E-4144-90D3-16952D8CEF8A}"/>
              </a:ext>
            </a:extLst>
          </p:cNvPr>
          <p:cNvSpPr>
            <a:spLocks noGrp="1"/>
          </p:cNvSpPr>
          <p:nvPr>
            <p:ph type="title"/>
          </p:nvPr>
        </p:nvSpPr>
        <p:spPr/>
        <p:txBody>
          <a:bodyPr/>
          <a:lstStyle/>
          <a:p>
            <a:r>
              <a:rPr lang="en-US" dirty="0"/>
              <a:t>Pipelining</a:t>
            </a:r>
          </a:p>
        </p:txBody>
      </p:sp>
      <p:sp>
        <p:nvSpPr>
          <p:cNvPr id="3" name="Content Placeholder 2">
            <a:extLst>
              <a:ext uri="{FF2B5EF4-FFF2-40B4-BE49-F238E27FC236}">
                <a16:creationId xmlns="" xmlns:a16="http://schemas.microsoft.com/office/drawing/2014/main" id="{B730A23B-2F6E-44ED-AC7E-6FD4510D564F}"/>
              </a:ext>
            </a:extLst>
          </p:cNvPr>
          <p:cNvSpPr>
            <a:spLocks noGrp="1"/>
          </p:cNvSpPr>
          <p:nvPr>
            <p:ph idx="1"/>
          </p:nvPr>
        </p:nvSpPr>
        <p:spPr/>
        <p:txBody>
          <a:bodyPr/>
          <a:lstStyle/>
          <a:p>
            <a:r>
              <a:rPr lang="en-US" dirty="0"/>
              <a:t>A </a:t>
            </a:r>
            <a:r>
              <a:rPr lang="en-US" b="1" dirty="0"/>
              <a:t>stall</a:t>
            </a:r>
            <a:r>
              <a:rPr lang="en-US" dirty="0"/>
              <a:t> is defined as a situation in which not all stages are kept busy</a:t>
            </a:r>
          </a:p>
          <a:p>
            <a:pPr lvl="1"/>
            <a:r>
              <a:rPr lang="en-US" dirty="0"/>
              <a:t>What kinds of situations might cause stalls?</a:t>
            </a:r>
          </a:p>
          <a:p>
            <a:pPr marL="0" indent="0" algn="ctr">
              <a:buNone/>
            </a:pPr>
            <a:r>
              <a:rPr lang="en-US" dirty="0"/>
              <a:t>Discussion: 5 mins</a:t>
            </a:r>
          </a:p>
        </p:txBody>
      </p:sp>
      <p:sp>
        <p:nvSpPr>
          <p:cNvPr id="4" name="Footer Placeholder 3">
            <a:extLst>
              <a:ext uri="{FF2B5EF4-FFF2-40B4-BE49-F238E27FC236}">
                <a16:creationId xmlns="" xmlns:a16="http://schemas.microsoft.com/office/drawing/2014/main" id="{C71E4A77-34FA-42F8-98F8-53AD3E408DA5}"/>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4059322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a:t>
            </a:r>
          </a:p>
        </p:txBody>
      </p:sp>
      <p:sp>
        <p:nvSpPr>
          <p:cNvPr id="3" name="Content Placeholder 2"/>
          <p:cNvSpPr>
            <a:spLocks noGrp="1"/>
          </p:cNvSpPr>
          <p:nvPr>
            <p:ph idx="1"/>
          </p:nvPr>
        </p:nvSpPr>
        <p:spPr/>
        <p:txBody>
          <a:bodyPr>
            <a:normAutofit fontScale="92500"/>
          </a:bodyPr>
          <a:lstStyle/>
          <a:p>
            <a:r>
              <a:rPr lang="en-US" dirty="0"/>
              <a:t>A </a:t>
            </a:r>
            <a:r>
              <a:rPr lang="en-US" b="1" dirty="0"/>
              <a:t>stall</a:t>
            </a:r>
            <a:r>
              <a:rPr lang="en-US" dirty="0"/>
              <a:t> is defined as a situation in which not all stages are kept busy</a:t>
            </a:r>
          </a:p>
          <a:p>
            <a:pPr lvl="1"/>
            <a:r>
              <a:rPr lang="en-US" dirty="0"/>
              <a:t>In other words, the </a:t>
            </a:r>
            <a:r>
              <a:rPr lang="en-US" b="1" dirty="0"/>
              <a:t>next instruction </a:t>
            </a:r>
            <a:r>
              <a:rPr lang="en-US" dirty="0"/>
              <a:t>cannot be </a:t>
            </a:r>
            <a:r>
              <a:rPr lang="en-US" b="1" dirty="0"/>
              <a:t>issued</a:t>
            </a:r>
            <a:r>
              <a:rPr lang="en-US" dirty="0"/>
              <a:t> due to some kind of </a:t>
            </a:r>
            <a:r>
              <a:rPr lang="en-US" b="1" dirty="0"/>
              <a:t>dependency</a:t>
            </a:r>
          </a:p>
          <a:p>
            <a:r>
              <a:rPr lang="en-US" dirty="0"/>
              <a:t>Three kinds of dependencies in CPU pipeline:</a:t>
            </a:r>
          </a:p>
          <a:p>
            <a:pPr marL="739775" lvl="1" indent="-457200">
              <a:buFont typeface="+mj-lt"/>
              <a:buAutoNum type="arabicPeriod"/>
            </a:pPr>
            <a:r>
              <a:rPr lang="en-US" b="1" dirty="0"/>
              <a:t>Data</a:t>
            </a:r>
            <a:r>
              <a:rPr lang="en-US" dirty="0"/>
              <a:t> dependency: A register used in one instruction is used again in the next instruction</a:t>
            </a:r>
          </a:p>
          <a:p>
            <a:pPr marL="739775" lvl="1" indent="-457200">
              <a:buFont typeface="+mj-lt"/>
              <a:buAutoNum type="arabicPeriod"/>
            </a:pPr>
            <a:r>
              <a:rPr lang="en-US" b="1" dirty="0"/>
              <a:t>Branch</a:t>
            </a:r>
            <a:r>
              <a:rPr lang="en-US" dirty="0"/>
              <a:t> dependency: An instruction’s operation is dependent on the results of the previous instruction (e.g. BZ)</a:t>
            </a:r>
          </a:p>
          <a:p>
            <a:pPr marL="739775" lvl="1" indent="-457200">
              <a:buFont typeface="+mj-lt"/>
              <a:buAutoNum type="arabicPeriod"/>
            </a:pPr>
            <a:r>
              <a:rPr lang="en-US" b="1" dirty="0"/>
              <a:t>Resource</a:t>
            </a:r>
            <a:r>
              <a:rPr lang="en-US" dirty="0"/>
              <a:t> dependency: Certain types of instructions can only execute on certain hardware (e.g. integer ALU)</a:t>
            </a:r>
            <a:endParaRPr lang="en-US" b="1" i="1" dirty="0"/>
          </a:p>
        </p:txBody>
      </p:sp>
      <p:sp>
        <p:nvSpPr>
          <p:cNvPr id="4" name="Footer Placeholder 3">
            <a:extLst>
              <a:ext uri="{FF2B5EF4-FFF2-40B4-BE49-F238E27FC236}">
                <a16:creationId xmlns="" xmlns:a16="http://schemas.microsoft.com/office/drawing/2014/main" id="{EECA0969-2454-4EE2-BC31-01AD8E0706DC}"/>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3260862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863AE-F9FC-4E15-A044-26C94CCD8682}"/>
              </a:ext>
            </a:extLst>
          </p:cNvPr>
          <p:cNvSpPr>
            <a:spLocks noGrp="1"/>
          </p:cNvSpPr>
          <p:nvPr>
            <p:ph type="title"/>
          </p:nvPr>
        </p:nvSpPr>
        <p:spPr/>
        <p:txBody>
          <a:bodyPr/>
          <a:lstStyle/>
          <a:p>
            <a:r>
              <a:rPr lang="en-US" dirty="0"/>
              <a:t>Pipelining</a:t>
            </a:r>
          </a:p>
        </p:txBody>
      </p:sp>
      <p:sp>
        <p:nvSpPr>
          <p:cNvPr id="3" name="Content Placeholder 2">
            <a:extLst>
              <a:ext uri="{FF2B5EF4-FFF2-40B4-BE49-F238E27FC236}">
                <a16:creationId xmlns="" xmlns:a16="http://schemas.microsoft.com/office/drawing/2014/main" id="{E43EDACA-3BDF-4DB2-8431-290040ED1769}"/>
              </a:ext>
            </a:extLst>
          </p:cNvPr>
          <p:cNvSpPr>
            <a:spLocks noGrp="1"/>
          </p:cNvSpPr>
          <p:nvPr>
            <p:ph idx="1"/>
          </p:nvPr>
        </p:nvSpPr>
        <p:spPr/>
        <p:txBody>
          <a:bodyPr>
            <a:normAutofit/>
          </a:bodyPr>
          <a:lstStyle/>
          <a:p>
            <a:r>
              <a:rPr lang="en-US" dirty="0"/>
              <a:t>Dependencies are a property of an instruction stream</a:t>
            </a:r>
          </a:p>
          <a:p>
            <a:r>
              <a:rPr lang="en-US" dirty="0"/>
              <a:t>Dependencies can result in </a:t>
            </a:r>
            <a:r>
              <a:rPr lang="en-US" b="1" dirty="0"/>
              <a:t>hazards</a:t>
            </a:r>
            <a:r>
              <a:rPr lang="en-US" dirty="0"/>
              <a:t>: Impacts on the CPU pipeline (stalls)</a:t>
            </a:r>
          </a:p>
          <a:p>
            <a:pPr marL="739775" lvl="1" indent="-457200">
              <a:buFont typeface="+mj-lt"/>
              <a:buAutoNum type="arabicPeriod"/>
            </a:pPr>
            <a:r>
              <a:rPr lang="en-US" b="1" dirty="0"/>
              <a:t>Data</a:t>
            </a:r>
            <a:r>
              <a:rPr lang="en-US" dirty="0"/>
              <a:t> dependency </a:t>
            </a:r>
            <a:r>
              <a:rPr lang="en-US" dirty="0">
                <a:sym typeface="Wingdings" panose="05000000000000000000" pitchFamily="2" charset="2"/>
              </a:rPr>
              <a:t> </a:t>
            </a:r>
            <a:r>
              <a:rPr lang="en-US" b="1" dirty="0"/>
              <a:t>data hazard</a:t>
            </a:r>
            <a:r>
              <a:rPr lang="en-US" dirty="0"/>
              <a:t>: Results of a </a:t>
            </a:r>
            <a:r>
              <a:rPr lang="en-US" b="1" i="1" dirty="0"/>
              <a:t>previous instruction </a:t>
            </a:r>
            <a:r>
              <a:rPr lang="en-US" dirty="0"/>
              <a:t>are needed in order to issue this instruction</a:t>
            </a:r>
          </a:p>
          <a:p>
            <a:pPr marL="739775" lvl="1" indent="-457200">
              <a:buFont typeface="+mj-lt"/>
              <a:buAutoNum type="arabicPeriod"/>
            </a:pPr>
            <a:r>
              <a:rPr lang="en-US" b="1" dirty="0"/>
              <a:t>Branch</a:t>
            </a:r>
            <a:r>
              <a:rPr lang="en-US" dirty="0"/>
              <a:t> dependency </a:t>
            </a:r>
            <a:r>
              <a:rPr lang="en-US" dirty="0">
                <a:sym typeface="Wingdings" panose="05000000000000000000" pitchFamily="2" charset="2"/>
              </a:rPr>
              <a:t> </a:t>
            </a:r>
            <a:r>
              <a:rPr lang="en-US" b="1" dirty="0"/>
              <a:t>control hazard</a:t>
            </a:r>
            <a:r>
              <a:rPr lang="en-US" dirty="0"/>
              <a:t>: Need to </a:t>
            </a:r>
            <a:r>
              <a:rPr lang="en-US" b="1" i="1" dirty="0"/>
              <a:t>predict branches </a:t>
            </a:r>
            <a:r>
              <a:rPr lang="en-US" dirty="0"/>
              <a:t>before result of conditional expression is known</a:t>
            </a:r>
          </a:p>
          <a:p>
            <a:pPr marL="739775" lvl="1" indent="-457200">
              <a:buFont typeface="+mj-lt"/>
              <a:buAutoNum type="arabicPeriod"/>
            </a:pPr>
            <a:r>
              <a:rPr lang="en-US" b="1" dirty="0"/>
              <a:t>Resource</a:t>
            </a:r>
            <a:r>
              <a:rPr lang="en-US" dirty="0"/>
              <a:t> dependency </a:t>
            </a:r>
            <a:r>
              <a:rPr lang="en-US" dirty="0">
                <a:sym typeface="Wingdings" panose="05000000000000000000" pitchFamily="2" charset="2"/>
              </a:rPr>
              <a:t> </a:t>
            </a:r>
            <a:r>
              <a:rPr lang="en-US" b="1" dirty="0"/>
              <a:t>structural hazard</a:t>
            </a:r>
            <a:r>
              <a:rPr lang="en-US" dirty="0"/>
              <a:t>: Would like to issue, e.g., an integer add, but the ALU is </a:t>
            </a:r>
            <a:r>
              <a:rPr lang="en-US" b="1" i="1" dirty="0"/>
              <a:t>busy</a:t>
            </a:r>
          </a:p>
          <a:p>
            <a:endParaRPr lang="en-US" dirty="0"/>
          </a:p>
        </p:txBody>
      </p:sp>
      <p:sp>
        <p:nvSpPr>
          <p:cNvPr id="4" name="Footer Placeholder 3">
            <a:extLst>
              <a:ext uri="{FF2B5EF4-FFF2-40B4-BE49-F238E27FC236}">
                <a16:creationId xmlns="" xmlns:a16="http://schemas.microsoft.com/office/drawing/2014/main" id="{9159332D-00D6-4B56-9714-C7C3AB392C57}"/>
              </a:ext>
            </a:extLst>
          </p:cNvPr>
          <p:cNvSpPr>
            <a:spLocks noGrp="1"/>
          </p:cNvSpPr>
          <p:nvPr>
            <p:ph type="ftr" sz="quarter" idx="11"/>
          </p:nvPr>
        </p:nvSpPr>
        <p:spPr/>
        <p:txBody>
          <a:bodyPr/>
          <a:lstStyle/>
          <a:p>
            <a:r>
              <a:rPr lang="en-US"/>
              <a:t>© 2017 Jason Gregory</a:t>
            </a:r>
          </a:p>
        </p:txBody>
      </p:sp>
    </p:spTree>
    <p:extLst>
      <p:ext uri="{BB962C8B-B14F-4D97-AF65-F5344CB8AC3E}">
        <p14:creationId xmlns:p14="http://schemas.microsoft.com/office/powerpoint/2010/main" val="1939605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solidFill>
          <a:schemeClr val="tx1">
            <a:lumMod val="85000"/>
          </a:schemeClr>
        </a:solidFill>
        <a:ln>
          <a:solidFill>
            <a:schemeClr val="bg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rgbClr val="333333"/>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45432</TotalTime>
  <Words>23531</Words>
  <Application>Microsoft Macintosh PowerPoint</Application>
  <PresentationFormat>On-screen Show (4:3)</PresentationFormat>
  <Paragraphs>4867</Paragraphs>
  <Slides>441</Slides>
  <Notes>18</Notes>
  <HiddenSlides>2</HiddenSlides>
  <MMClips>0</MMClips>
  <ScaleCrop>false</ScaleCrop>
  <HeadingPairs>
    <vt:vector size="4" baseType="variant">
      <vt:variant>
        <vt:lpstr>Theme</vt:lpstr>
      </vt:variant>
      <vt:variant>
        <vt:i4>1</vt:i4>
      </vt:variant>
      <vt:variant>
        <vt:lpstr>Slide Titles</vt:lpstr>
      </vt:variant>
      <vt:variant>
        <vt:i4>441</vt:i4>
      </vt:variant>
    </vt:vector>
  </HeadingPairs>
  <TitlesOfParts>
    <vt:vector size="442" baseType="lpstr">
      <vt:lpstr>Precedent</vt:lpstr>
      <vt:lpstr>Concurrency and Parallelism</vt:lpstr>
      <vt:lpstr>Overview</vt:lpstr>
      <vt:lpstr>What is Concurrency?</vt:lpstr>
      <vt:lpstr>What is Concurrency?</vt:lpstr>
      <vt:lpstr>What is Concurrency?</vt:lpstr>
      <vt:lpstr>What is Concurrency?</vt:lpstr>
      <vt:lpstr>What is Concurrency?</vt:lpstr>
      <vt:lpstr>What is Concurrency?</vt:lpstr>
      <vt:lpstr>PowerPoint Presentation</vt:lpstr>
      <vt:lpstr>Concurrency versus Parallelism</vt:lpstr>
      <vt:lpstr>The advent of Parallelism and concurrency</vt:lpstr>
      <vt:lpstr>The Advent of Parallelism and Concurrency</vt:lpstr>
      <vt:lpstr>The Advent of Parallelism and Concurrency</vt:lpstr>
      <vt:lpstr>PowerPoint Presentation</vt:lpstr>
      <vt:lpstr>PowerPoint Presentation</vt:lpstr>
      <vt:lpstr>The Advent of Parallelism and Concurrency</vt:lpstr>
      <vt:lpstr>The Advent of Parallelism and Concurrency</vt:lpstr>
      <vt:lpstr>The Advent of Parallelism and Concurrency</vt:lpstr>
      <vt:lpstr>Implicit Parallelism</vt:lpstr>
      <vt:lpstr>Explicit Parallelism</vt:lpstr>
      <vt:lpstr>PowerPoint Presentation</vt:lpstr>
      <vt:lpstr>Computer Hardware Fundamentals</vt:lpstr>
      <vt:lpstr>A Simple Computer</vt:lpstr>
      <vt:lpstr>Machine Language</vt:lpstr>
      <vt:lpstr>Machine Language</vt:lpstr>
      <vt:lpstr>Assembly Language</vt:lpstr>
      <vt:lpstr>Assembly Language</vt:lpstr>
      <vt:lpstr>Instruction Set Architecture (ISA)</vt:lpstr>
      <vt:lpstr>Execution Context</vt:lpstr>
      <vt:lpstr>Execution Context</vt:lpstr>
      <vt:lpstr>Memory Architectures</vt:lpstr>
      <vt:lpstr>PowerPoint Presentation</vt:lpstr>
      <vt:lpstr>Memory Cache Hierarchies</vt:lpstr>
      <vt:lpstr>Nonuniform Memory Access (NUMA)</vt:lpstr>
      <vt:lpstr>Nonuniform Memory Access (NUMA)</vt:lpstr>
      <vt:lpstr>Nonuniform Memory Access (NUMA)</vt:lpstr>
      <vt:lpstr>Nonuniform Memory Access (NUMA)</vt:lpstr>
      <vt:lpstr>Nonuniform Memory Access (NUMA)</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Memory Cache Hierarchies</vt:lpstr>
      <vt:lpstr>Processes, Threads and the Kernel</vt:lpstr>
      <vt:lpstr>The Kernel</vt:lpstr>
      <vt:lpstr>The Kernel</vt:lpstr>
      <vt:lpstr>Processes</vt:lpstr>
      <vt:lpstr>Processes</vt:lpstr>
      <vt:lpstr>Processes</vt:lpstr>
      <vt:lpstr>Virtual Memory</vt:lpstr>
      <vt:lpstr>Virtual Memory</vt:lpstr>
      <vt:lpstr>Processes</vt:lpstr>
      <vt:lpstr>Threads</vt:lpstr>
      <vt:lpstr>Threads and Processes</vt:lpstr>
      <vt:lpstr>Thread API</vt:lpstr>
      <vt:lpstr>Thread API (POSIX)</vt:lpstr>
      <vt:lpstr>Thread API (C++11)</vt:lpstr>
      <vt:lpstr>Thread API (Windows)</vt:lpstr>
      <vt:lpstr>Thread Scheduling</vt:lpstr>
      <vt:lpstr>Thread Scheduling</vt:lpstr>
      <vt:lpstr>Thread Scheduling</vt:lpstr>
      <vt:lpstr>Thread Scheduling</vt:lpstr>
      <vt:lpstr>PowerPoint Presentation</vt:lpstr>
      <vt:lpstr>PowerPoint Presentation</vt:lpstr>
      <vt:lpstr>PowerPoint Presentation</vt:lpstr>
      <vt:lpstr>PowerPoint Presentation</vt:lpstr>
      <vt:lpstr>Thread Scheduling</vt:lpstr>
      <vt:lpstr>Thread Scheduling</vt:lpstr>
      <vt:lpstr>Thread Scheduling</vt:lpstr>
      <vt:lpstr>Implicit Parallelism</vt:lpstr>
      <vt:lpstr>Pipelining</vt:lpstr>
      <vt:lpstr>Pipelining</vt:lpstr>
      <vt:lpstr>Pipelining</vt:lpstr>
      <vt:lpstr>Pipelining</vt:lpstr>
      <vt:lpstr>Pipelining</vt:lpstr>
      <vt:lpstr>Pipelining</vt:lpstr>
      <vt:lpstr>Pipelining</vt:lpstr>
      <vt:lpstr>Pipelining</vt:lpstr>
      <vt:lpstr>Pipelining</vt:lpstr>
      <vt:lpstr>Pipelining</vt:lpstr>
      <vt:lpstr>Data Hazards</vt:lpstr>
      <vt:lpstr>Data Hazards</vt:lpstr>
      <vt:lpstr>Data Hazards</vt:lpstr>
      <vt:lpstr>Data Hazards</vt:lpstr>
      <vt:lpstr>Data Hazards</vt:lpstr>
      <vt:lpstr>Data Hazards</vt:lpstr>
      <vt:lpstr>Data Hazards</vt:lpstr>
      <vt:lpstr>Data Hazards</vt:lpstr>
      <vt:lpstr>Register Renaming</vt:lpstr>
      <vt:lpstr>Register Renaming</vt:lpstr>
      <vt:lpstr>Memory Latency Hiding</vt:lpstr>
      <vt:lpstr>Control Hazards</vt:lpstr>
      <vt:lpstr>Control Hazards</vt:lpstr>
      <vt:lpstr>Control Hazards</vt:lpstr>
      <vt:lpstr>Speculative Execution</vt:lpstr>
      <vt:lpstr>Speculative Execution</vt:lpstr>
      <vt:lpstr>Speculative Execution</vt:lpstr>
      <vt:lpstr>Predication</vt:lpstr>
      <vt:lpstr>Partial Predication</vt:lpstr>
      <vt:lpstr>Full Predication</vt:lpstr>
      <vt:lpstr>Superscalar</vt:lpstr>
      <vt:lpstr>Superscalar</vt:lpstr>
      <vt:lpstr>Superscalar</vt:lpstr>
      <vt:lpstr>Very Long Instruction Word (VLIW)</vt:lpstr>
      <vt:lpstr>Very Long Instruction Word (VLIW)</vt:lpstr>
      <vt:lpstr>Pipelined CPU</vt:lpstr>
      <vt:lpstr>Superscalar CPU</vt:lpstr>
      <vt:lpstr>VLIW CPU</vt:lpstr>
      <vt:lpstr>Toward Deeper Pipelines</vt:lpstr>
      <vt:lpstr>Toward Deeper Pipelines</vt:lpstr>
      <vt:lpstr>Toward Deeper Pipelines</vt:lpstr>
      <vt:lpstr>EXPLICIT Parallelism</vt:lpstr>
      <vt:lpstr>Flynn’s Taxonomy</vt:lpstr>
      <vt:lpstr>Flynn’s Taxonomy</vt:lpstr>
      <vt:lpstr>Flynn’s Taxonomy</vt:lpstr>
      <vt:lpstr>Flynn’s Taxonomy</vt:lpstr>
      <vt:lpstr>Flynn’s Taxonomy</vt:lpstr>
      <vt:lpstr>Flynn’s Taxonomy</vt:lpstr>
      <vt:lpstr>Review: Simple Serial CPU</vt:lpstr>
      <vt:lpstr>Review: Simple Serial CPU</vt:lpstr>
      <vt:lpstr>Hyperthreaded CPU</vt:lpstr>
      <vt:lpstr>Multicore CPU</vt:lpstr>
      <vt:lpstr>Multicore CPU</vt:lpstr>
      <vt:lpstr>Multicore CPU</vt:lpstr>
      <vt:lpstr>Manycore GPU (SIMT)</vt:lpstr>
      <vt:lpstr>Computer Clusters, Grids and the Cloud</vt:lpstr>
      <vt:lpstr>Lock-based Thread Synchronization</vt:lpstr>
      <vt:lpstr>Concurrent Programming is Hard</vt:lpstr>
      <vt:lpstr>Race Conditions</vt:lpstr>
      <vt:lpstr>Critical Races</vt:lpstr>
      <vt:lpstr>Data Races</vt:lpstr>
      <vt:lpstr>What Does a Data Race Bug Look Like?</vt:lpstr>
      <vt:lpstr>Incrementing a Shared Counter</vt:lpstr>
      <vt:lpstr>Incrementing a Shared Counter</vt:lpstr>
      <vt:lpstr>Incrementing a Shared Counter</vt:lpstr>
      <vt:lpstr>Incrementing a Shared Counter</vt:lpstr>
      <vt:lpstr>Incrementing a Shared Counter</vt:lpstr>
      <vt:lpstr>Incrementing a Shared Counter</vt:lpstr>
      <vt:lpstr>Incrementing a Shared Counter</vt:lpstr>
      <vt:lpstr>PowerPoint Presentation</vt:lpstr>
      <vt:lpstr>Excercise</vt:lpstr>
      <vt:lpstr>Incrementing a Shared Counter</vt:lpstr>
      <vt:lpstr>Fine-Grained Data Race</vt:lpstr>
      <vt:lpstr>Coarse-Grained Data Race</vt:lpstr>
      <vt:lpstr>Solution to Data Race Problem</vt:lpstr>
      <vt:lpstr>Making an Operation Atomic</vt:lpstr>
      <vt:lpstr>Making an Operation Atomic</vt:lpstr>
      <vt:lpstr>Mutexes</vt:lpstr>
      <vt:lpstr>Mutexes</vt:lpstr>
      <vt:lpstr>Atomic Increment with Mutex (C++11)</vt:lpstr>
      <vt:lpstr>Atomic Increment with Mutex (POSIX)</vt:lpstr>
      <vt:lpstr>Critical Sections</vt:lpstr>
      <vt:lpstr>Critical Sections</vt:lpstr>
      <vt:lpstr>Critical Sections</vt:lpstr>
      <vt:lpstr>Semaphores</vt:lpstr>
      <vt:lpstr>Semaphores</vt:lpstr>
      <vt:lpstr>Scoped Locks</vt:lpstr>
      <vt:lpstr>Scoped Locks</vt:lpstr>
      <vt:lpstr>Scoped Locks</vt:lpstr>
      <vt:lpstr>Scoped Locks (C++11)</vt:lpstr>
      <vt:lpstr>Thread-Safe Functions</vt:lpstr>
      <vt:lpstr>Thread-Safe Functions</vt:lpstr>
      <vt:lpstr>Thread-Safe Functions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Condition Variables</vt:lpstr>
      <vt:lpstr>Under the Hood</vt:lpstr>
      <vt:lpstr>Making an Operation Atomic</vt:lpstr>
      <vt:lpstr>Making an Operation Atomic</vt:lpstr>
      <vt:lpstr>Making an Operation Atomic</vt:lpstr>
      <vt:lpstr>Getting Help from the CPU</vt:lpstr>
      <vt:lpstr>Test and Set</vt:lpstr>
      <vt:lpstr>Test and Set</vt:lpstr>
      <vt:lpstr>Atomic Exchange</vt:lpstr>
      <vt:lpstr>Atomic Exchange</vt:lpstr>
      <vt:lpstr>Compare and Swap</vt:lpstr>
      <vt:lpstr>Compare and Swap</vt:lpstr>
      <vt:lpstr>Load Linked / Store Conditional</vt:lpstr>
      <vt:lpstr>Load Linked / Store Conditional</vt:lpstr>
      <vt:lpstr>Load Linked / Store Conditional</vt:lpstr>
      <vt:lpstr>Load Linked / Store Conditional</vt:lpstr>
      <vt:lpstr>LL/SC and Cache Lines</vt:lpstr>
      <vt:lpstr>Barriers</vt:lpstr>
      <vt:lpstr>Barriers</vt:lpstr>
      <vt:lpstr>Barriers</vt:lpstr>
      <vt:lpstr>Memory Barriers</vt:lpstr>
      <vt:lpstr>Memory Barriers</vt:lpstr>
      <vt:lpstr>Memory Barriers</vt:lpstr>
      <vt:lpstr>Memory Barriers</vt:lpstr>
      <vt:lpstr>Memory Barriers</vt:lpstr>
      <vt:lpstr>Memory Barriers</vt:lpstr>
      <vt:lpstr>Memory Barriers</vt:lpstr>
      <vt:lpstr>Atomic Variables</vt:lpstr>
      <vt:lpstr>Producer/Consumer with std::atomic</vt:lpstr>
      <vt:lpstr>Atomic Variables</vt:lpstr>
      <vt:lpstr>C++11 Memory Order</vt:lpstr>
      <vt:lpstr>C++11 Memory Order</vt:lpstr>
      <vt:lpstr>C++11 Memory Order</vt:lpstr>
      <vt:lpstr>Implementing a Spin Lock</vt:lpstr>
      <vt:lpstr>Implementing a Spin Lock</vt:lpstr>
      <vt:lpstr>Implementing a Spin Lock</vt:lpstr>
      <vt:lpstr>Implementing a Spin Lock</vt:lpstr>
      <vt:lpstr>Implementing a Spin Lock</vt:lpstr>
      <vt:lpstr>Reader/Writer Locks</vt:lpstr>
      <vt:lpstr>Reader/Writer Locks</vt:lpstr>
      <vt:lpstr>Reader/Writer Locks</vt:lpstr>
      <vt:lpstr>Reader/Writer Locks</vt:lpstr>
      <vt:lpstr>Reader/Writer Locks</vt:lpstr>
      <vt:lpstr>Reentrant Locks</vt:lpstr>
      <vt:lpstr>Reentrant Locks</vt:lpstr>
      <vt:lpstr>Reentrant Locks</vt:lpstr>
      <vt:lpstr>Reentrant Locks</vt:lpstr>
      <vt:lpstr>Reentrant Locks</vt:lpstr>
      <vt:lpstr>Problems with Lock-based Concurrency</vt:lpstr>
      <vt:lpstr>Problems with Lock-Based Concurrency</vt:lpstr>
      <vt:lpstr>Dining Philosophers Problem</vt:lpstr>
      <vt:lpstr>Dining Philosophers Problem</vt:lpstr>
      <vt:lpstr>Dining Philosophers Problem</vt:lpstr>
      <vt:lpstr>Dining Philosophers Problem</vt:lpstr>
      <vt:lpstr>Deadlock</vt:lpstr>
      <vt:lpstr>Deadlock</vt:lpstr>
      <vt:lpstr>Deadlock</vt:lpstr>
      <vt:lpstr>Resource Graphs and Wait-for Graphs</vt:lpstr>
      <vt:lpstr>Livelock</vt:lpstr>
      <vt:lpstr>Dining Philosophers Problem</vt:lpstr>
      <vt:lpstr>Dining Philosophers Problem</vt:lpstr>
      <vt:lpstr>Dining Philosophers Problem</vt:lpstr>
      <vt:lpstr>Dining Philosophers Problem</vt:lpstr>
      <vt:lpstr>Dining Philosophers Problem</vt:lpstr>
      <vt:lpstr>Livelock</vt:lpstr>
      <vt:lpstr>Starvation</vt:lpstr>
      <vt:lpstr>Exercise</vt:lpstr>
      <vt:lpstr>Deadlock Conditions</vt:lpstr>
      <vt:lpstr>Solutions to Deadlock Problem</vt:lpstr>
      <vt:lpstr>Solutions to the Dining Philosophers Problem</vt:lpstr>
      <vt:lpstr>Solutions to the Dining Philosophers Problem</vt:lpstr>
      <vt:lpstr>Solutions to the Dining Philosophers Problem</vt:lpstr>
      <vt:lpstr>Solutions to the Dining Philosophers Problem</vt:lpstr>
      <vt:lpstr>Priority Inversion</vt:lpstr>
      <vt:lpstr>Priority Inversion</vt:lpstr>
      <vt:lpstr>Priority Inversion</vt:lpstr>
      <vt:lpstr>Concurrency In Game Engines</vt:lpstr>
      <vt:lpstr>Concurrency in Game Engines</vt:lpstr>
      <vt:lpstr>Concurrency in Game Engines</vt:lpstr>
      <vt:lpstr>Concurrency in Game Engines</vt:lpstr>
      <vt:lpstr>Concurrent Problem Decomposition</vt:lpstr>
      <vt:lpstr>Task Versus Data Parallelism</vt:lpstr>
      <vt:lpstr>Task Versus Data Parallelism</vt:lpstr>
      <vt:lpstr>Concurrent Programming Models</vt:lpstr>
      <vt:lpstr>Concurrent Programming Models</vt:lpstr>
      <vt:lpstr>Concurrent Programming Models</vt:lpstr>
      <vt:lpstr>Concurrent Programming Models</vt:lpstr>
      <vt:lpstr>Concurrency in Game Engines</vt:lpstr>
      <vt:lpstr>Concurrency in Game Engines</vt:lpstr>
      <vt:lpstr>Concurrency in Game Engines</vt:lpstr>
      <vt:lpstr>Concurrency in Game Engines</vt:lpstr>
      <vt:lpstr>Concurrency in Game Engines</vt:lpstr>
      <vt:lpstr>Concurrency in Game Engines</vt:lpstr>
      <vt:lpstr>Granularity</vt:lpstr>
      <vt:lpstr>Granularity</vt:lpstr>
      <vt:lpstr>Concurrency in Game Engines</vt:lpstr>
      <vt:lpstr>Concurrency in Game Engines</vt:lpstr>
      <vt:lpstr>Candidates for Multithreading</vt:lpstr>
      <vt:lpstr>Concurrency in Game Engines</vt:lpstr>
      <vt:lpstr>Concurrency in Game Engines</vt:lpstr>
      <vt:lpstr>Concurrency in Game Engines</vt:lpstr>
      <vt:lpstr>Job Systems</vt:lpstr>
      <vt:lpstr>Job Systems</vt:lpstr>
      <vt:lpstr>Job Systems</vt:lpstr>
      <vt:lpstr>Job Systems</vt:lpstr>
      <vt:lpstr>Degree of Concurrency</vt:lpstr>
      <vt:lpstr>Dependencies</vt:lpstr>
      <vt:lpstr>Dependencies</vt:lpstr>
      <vt:lpstr>Dependencies</vt:lpstr>
      <vt:lpstr>Dependencies</vt:lpstr>
      <vt:lpstr>Dependencies</vt:lpstr>
      <vt:lpstr>Sync Points</vt:lpstr>
      <vt:lpstr>Sync Points</vt:lpstr>
      <vt:lpstr>Sync Points</vt:lpstr>
      <vt:lpstr>PowerPoint Presentation</vt:lpstr>
      <vt:lpstr>PowerPoint Presentation</vt:lpstr>
      <vt:lpstr>Updating Game Objects Concurrently</vt:lpstr>
      <vt:lpstr>Updating Game Objects Concurrently</vt:lpstr>
      <vt:lpstr>Updating Game Objects Concurrently</vt:lpstr>
      <vt:lpstr>PowerPoint Presentation</vt:lpstr>
      <vt:lpstr>PowerPoint Presentation</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Updating Game Objects Concurrently</vt:lpstr>
      <vt:lpstr>ASSERT_LOCK_FREE()</vt:lpstr>
      <vt:lpstr>ASSERT_LOCK_FREE()</vt:lpstr>
      <vt:lpstr>ASSERT_LOCK_FREE()</vt:lpstr>
      <vt:lpstr>ASSERT_LOCK_FREE()</vt:lpstr>
      <vt:lpstr>ASSERT_LOCK_FREE()</vt:lpstr>
      <vt:lpstr>Job System Implementation</vt:lpstr>
      <vt:lpstr>Job System Implementation</vt:lpstr>
      <vt:lpstr>Job System Implementation</vt:lpstr>
      <vt:lpstr>ND Job System</vt:lpstr>
      <vt:lpstr>ND Job System</vt:lpstr>
      <vt:lpstr>ND Job System</vt:lpstr>
      <vt:lpstr>ND Job System</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Thinking Concurrently</vt:lpstr>
      <vt:lpstr>Ordering Requirements</vt:lpstr>
      <vt:lpstr>Ordering Requirements</vt:lpstr>
      <vt:lpstr>Latency Requirements</vt:lpstr>
      <vt:lpstr>Latency Requirements</vt:lpstr>
      <vt:lpstr>Throughput Requirements</vt:lpstr>
      <vt:lpstr>The Five Ws</vt:lpstr>
      <vt:lpstr>Exercise: Request Queue</vt:lpstr>
      <vt:lpstr>Exercise: Request Queue</vt:lpstr>
      <vt:lpstr>Exercise: Request Queue</vt:lpstr>
      <vt:lpstr>Exercise: Request Queue</vt:lpstr>
      <vt:lpstr>Rules of Thumb for Concurrency</vt:lpstr>
      <vt:lpstr>Rules of Thumb</vt:lpstr>
      <vt:lpstr>Rules of Thumb</vt:lpstr>
      <vt:lpstr>Rules of Thumb</vt:lpstr>
      <vt:lpstr>Rules of Thumb</vt:lpstr>
      <vt:lpstr>Rules of Thumb</vt:lpstr>
      <vt:lpstr>Rules of Thumb</vt:lpstr>
      <vt:lpstr>Rules of Thumb</vt:lpstr>
      <vt:lpstr>Rules of Thumb</vt:lpstr>
      <vt:lpstr>Rules of Thumb</vt:lpstr>
      <vt:lpstr>Rules of Thumb</vt:lpstr>
      <vt:lpstr>Rules of Thumb</vt:lpstr>
      <vt:lpstr>Rules of Thumb</vt:lpstr>
      <vt:lpstr>Rules of Thumb</vt:lpstr>
      <vt:lpstr>Rules of Thumb</vt:lpstr>
      <vt:lpstr>Introduction to Lock-Free Programming</vt:lpstr>
      <vt:lpstr>Cost of Synchronization</vt:lpstr>
      <vt:lpstr>Cost of Synchronization</vt:lpstr>
      <vt:lpstr>Cost of Synchronization</vt:lpstr>
      <vt:lpstr>Non-Blocking Guarantees</vt:lpstr>
      <vt:lpstr>Non-Blocking Guarantees</vt:lpstr>
      <vt:lpstr>Non-Blocking Guarantees</vt:lpstr>
      <vt:lpstr>Should We Write Lock-Free Code?</vt:lpstr>
      <vt:lpstr>Lock-Free Queue</vt:lpstr>
      <vt:lpstr>Lock-Free Queue</vt:lpstr>
      <vt:lpstr>Lock-Free Queue</vt:lpstr>
      <vt:lpstr>Lock-Free Queue</vt:lpstr>
      <vt:lpstr>Lock-Free Queue</vt:lpstr>
      <vt:lpstr>Lock-Free Queue</vt:lpstr>
      <vt:lpstr>Lock-Free Queue</vt:lpstr>
      <vt:lpstr>Lock-Free Queue</vt:lpstr>
      <vt:lpstr>Atomic Snapshot Objects</vt:lpstr>
      <vt:lpstr>SIMD and GPU Programming</vt:lpstr>
      <vt:lpstr>SIMD Programming</vt:lpstr>
      <vt:lpstr>SIMD Programming</vt:lpstr>
      <vt:lpstr>SIMD Programming</vt:lpstr>
      <vt:lpstr>SIMD Programming</vt:lpstr>
      <vt:lpstr>SIMD Programming</vt:lpstr>
      <vt:lpstr>SIMD Add Arrays</vt:lpstr>
      <vt:lpstr>SIMD Add Arrays</vt:lpstr>
      <vt:lpstr>SIMD Batched Dot Product</vt:lpstr>
      <vt:lpstr>SIMD Batched Dot Product</vt:lpstr>
      <vt:lpstr>SIMD Batched Dot Product</vt:lpstr>
      <vt:lpstr>SIMD Batched Dot Product</vt:lpstr>
      <vt:lpstr>SIMD Batched Dot Product</vt:lpstr>
      <vt:lpstr>SIMD Batched Square Root</vt:lpstr>
      <vt:lpstr>SIMD Batched Square Root</vt:lpstr>
      <vt:lpstr>SIMD Batched Square Root</vt:lpstr>
      <vt:lpstr>SIMD Partial Predication</vt:lpstr>
      <vt:lpstr>SIMD Partial Predication</vt:lpstr>
      <vt:lpstr>SIMD Partial Predication</vt:lpstr>
      <vt:lpstr>SIMD Batched Square Root</vt:lpstr>
      <vt:lpstr>SIMD Vector/Matrix Multiplication</vt:lpstr>
      <vt:lpstr>SIMD Vector/Matrix Multiplication</vt:lpstr>
      <vt:lpstr>SIMD Vector/Matrix Multiplication</vt:lpstr>
      <vt:lpstr>GPU Architecture</vt:lpstr>
      <vt:lpstr>Manycore GPU (SIMT)</vt:lpstr>
      <vt:lpstr>Manycore GPU (SIMT)</vt:lpstr>
      <vt:lpstr>Manycore GPU (SIMT)</vt:lpstr>
      <vt:lpstr>Manycore GPU (SIMT)</vt:lpstr>
      <vt:lpstr>Manycore GPU (SIMT)</vt:lpstr>
      <vt:lpstr>Manycore GPU (SIMT)</vt:lpstr>
      <vt:lpstr>Manycore GPU (SIMT)</vt:lpstr>
      <vt:lpstr>Manycore GPU (SIMT)</vt:lpstr>
      <vt:lpstr>Manycore GPU (SIMT)</vt:lpstr>
      <vt:lpstr>PowerPoint Presentation</vt:lpstr>
      <vt:lpstr>Manycore GPU (SIMT)</vt:lpstr>
      <vt:lpstr>GPU Programming Models</vt:lpstr>
      <vt:lpstr>GPU Programming Models</vt:lpstr>
      <vt:lpstr>GPU Programming Models</vt:lpstr>
      <vt:lpstr>GPU Programming Models</vt:lpstr>
      <vt:lpstr>GPU Programming Models</vt:lpstr>
      <vt:lpstr>GPU Programming Models</vt:lpstr>
      <vt:lpstr>GPU Programming Models</vt:lpstr>
      <vt:lpstr>GCN Wavefronts</vt:lpstr>
      <vt:lpstr>GCN Wavefronts</vt:lpstr>
      <vt:lpstr>Manycore GPU (SIMT)</vt:lpstr>
      <vt:lpstr>References</vt:lpstr>
      <vt:lpstr>References</vt:lpstr>
      <vt:lpstr>References</vt:lpstr>
    </vt:vector>
  </TitlesOfParts>
  <Company>Gregory Innovations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Concurrency and parallelism</dc:title>
  <dc:creator>Jason Gregory</dc:creator>
  <cp:lastModifiedBy>Jason Gregory</cp:lastModifiedBy>
  <cp:revision>1916</cp:revision>
  <dcterms:created xsi:type="dcterms:W3CDTF">2017-10-05T16:38:17Z</dcterms:created>
  <dcterms:modified xsi:type="dcterms:W3CDTF">2018-01-08T01:40:46Z</dcterms:modified>
</cp:coreProperties>
</file>