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95"/>
  </p:notesMasterIdLst>
  <p:handoutMasterIdLst>
    <p:handoutMasterId r:id="rId96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299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36" r:id="rId26"/>
    <p:sldId id="314" r:id="rId27"/>
    <p:sldId id="316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77" r:id="rId54"/>
    <p:sldId id="37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80" r:id="rId81"/>
    <p:sldId id="381" r:id="rId82"/>
    <p:sldId id="374" r:id="rId83"/>
    <p:sldId id="375" r:id="rId84"/>
    <p:sldId id="376" r:id="rId85"/>
    <p:sldId id="382" r:id="rId86"/>
    <p:sldId id="383" r:id="rId87"/>
    <p:sldId id="379" r:id="rId88"/>
    <p:sldId id="384" r:id="rId89"/>
    <p:sldId id="385" r:id="rId90"/>
    <p:sldId id="386" r:id="rId91"/>
    <p:sldId id="387" r:id="rId92"/>
    <p:sldId id="389" r:id="rId93"/>
    <p:sldId id="388" r:id="rId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BEBE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77" autoAdjust="0"/>
  </p:normalViewPr>
  <p:slideViewPr>
    <p:cSldViewPr>
      <p:cViewPr varScale="1">
        <p:scale>
          <a:sx n="126" d="100"/>
          <a:sy n="126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B49-5036-9843-84C0-7619AFB66E9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C96E-6A47-0747-A770-43454BFA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28EB0-15EF-D142-B6B1-313079464BB3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F559-D5A9-124A-AFF9-9F6B308D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B6548-63B4-43B9-9D5F-8A0DBC4D6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C615B-7B55-444E-9D60-3446ED79C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7E33-ABC5-46FC-A50B-C05D13CFA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5E58F-308D-4F22-9458-D75ECFAC8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1A403-6694-4813-8CB4-D3558F1C1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E481-0D5E-46ED-B40A-CE56766C8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481F5-83A3-47C8-990C-A9546EB5E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3A54-F3D9-4207-AD15-D5A8CF57C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0C624-2B99-46EF-A764-840ECAF68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FEF9C-54E4-4147-8E45-7DD2AFC7F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696083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prepared by</a:t>
            </a:r>
            <a:r>
              <a:rPr lang="en-US" dirty="0" smtClean="0"/>
              <a:t> Roger </a:t>
            </a:r>
            <a:r>
              <a:rPr lang="en-US" dirty="0" err="1" smtClean="0"/>
              <a:t>Mailler</a:t>
            </a:r>
            <a:r>
              <a:rPr lang="en-US" dirty="0" smtClean="0"/>
              <a:t>, Ph.D., Associate Professor of Computer Science, University of Tulsa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1E0014E-A2BD-45D2-B412-18324EB0A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6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7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Game Engine Architecture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38600" y="1889234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Chapter 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3D Math for Games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1" y="1651109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prepared by Roger </a:t>
            </a:r>
            <a:r>
              <a:rPr lang="en-US" dirty="0" err="1" smtClean="0"/>
              <a:t>Mailler</a:t>
            </a:r>
            <a:r>
              <a:rPr lang="en-US" dirty="0" smtClean="0"/>
              <a:t>, Ph.D., Associate Professor of Computer Science, University of Tulsa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B6548-63B4-43B9-9D5F-8A0DBC4D6E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</p:spPr>
            <p:txBody>
              <a:bodyPr/>
              <a:lstStyle/>
              <a:p>
                <a:r>
                  <a:rPr lang="en-US" dirty="0" smtClean="0"/>
                  <a:t>Sometimes useful to define orthogonal unit vectors</a:t>
                </a:r>
              </a:p>
              <a:p>
                <a:pPr lvl="1"/>
                <a:r>
                  <a:rPr lang="en-US" b="1" dirty="0" err="1" smtClean="0"/>
                  <a:t>i</a:t>
                </a:r>
                <a:r>
                  <a:rPr lang="en-US" dirty="0" smtClean="0"/>
                  <a:t> is along the x-axis</a:t>
                </a:r>
              </a:p>
              <a:p>
                <a:pPr lvl="1"/>
                <a:r>
                  <a:rPr lang="en-US" b="1" dirty="0" smtClean="0"/>
                  <a:t>j</a:t>
                </a:r>
                <a:r>
                  <a:rPr lang="en-US" dirty="0" smtClean="0"/>
                  <a:t> is along the y-axis</a:t>
                </a:r>
              </a:p>
              <a:p>
                <a:pPr lvl="1"/>
                <a:r>
                  <a:rPr lang="en-US" b="1" dirty="0" smtClean="0"/>
                  <a:t>k</a:t>
                </a:r>
                <a:r>
                  <a:rPr lang="en-US" dirty="0" smtClean="0"/>
                  <a:t> is along the z-axis</a:t>
                </a:r>
              </a:p>
              <a:p>
                <a:r>
                  <a:rPr lang="en-US" dirty="0" smtClean="0"/>
                  <a:t>Can now represent points as the sum of scalars multiplied by the unit vectors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5,3,−2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=5</m:t>
                      </m:r>
                      <m:r>
                        <a:rPr lang="en-US" sz="2000" b="1" i="0" smtClean="0">
                          <a:latin typeface="Cambria Math"/>
                        </a:rPr>
                        <m:t>𝐢</m:t>
                      </m:r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r>
                        <a:rPr lang="en-US" sz="2000" b="1" i="0" smtClean="0">
                          <a:latin typeface="Cambria Math"/>
                        </a:rPr>
                        <m:t>𝐣</m:t>
                      </m:r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r>
                        <a:rPr lang="en-US" sz="2000" b="1" i="0" smtClean="0">
                          <a:latin typeface="Cambria Math"/>
                        </a:rPr>
                        <m:t>𝐤</m:t>
                      </m:r>
                    </m:oMath>
                  </m:oMathPara>
                </a14:m>
                <a:endParaRPr lang="en-US" sz="2000" b="1" dirty="0" smtClean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  <a:blipFill rotWithShape="1">
                <a:blip r:embed="rId2"/>
                <a:stretch>
                  <a:fillRect l="-963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Multiply by a scalar  - scales the magnitude without affecting direction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1" i="0" smtClean="0">
                          <a:latin typeface="Cambria Math"/>
                        </a:rPr>
                        <m:t>𝐚</m:t>
                      </m:r>
                      <m:r>
                        <a:rPr lang="en-US" sz="24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Non-uniform scaling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r>
                      <a:rPr lang="en-US" sz="2400" b="1" i="0" smtClean="0">
                        <a:latin typeface="Cambria Math"/>
                        <a:sym typeface="Symbol"/>
                      </a:rPr>
                      <m:t>𝐬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⨂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sym typeface="Symbol"/>
                      </a:rPr>
                      <m:t>𝐚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/>
                  </a:rPr>
                  <a:t>,</a:t>
                </a:r>
                <a:r>
                  <a:rPr lang="en-US" sz="2400" dirty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1" i="0" smtClean="0">
                          <a:latin typeface="Cambria Math"/>
                        </a:rPr>
                        <m:t>𝐒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 l="-1037" t="-10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0390"/>
            <a:ext cx="2764038" cy="9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53035"/>
            <a:ext cx="3352800" cy="1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57200" y="1874982"/>
                <a:ext cx="8229600" cy="3992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 smtClean="0"/>
                  <a:t>Addition and Subtraction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US" dirty="0" smtClean="0"/>
                  <a:t>Points and directions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direction + direction = direction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direction – direction = direction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point + direction = point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point – point = direction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point + point = crap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74982"/>
                <a:ext cx="8229600" cy="3992563"/>
              </a:xfrm>
              <a:prstGeom prst="rect">
                <a:avLst/>
              </a:prstGeom>
              <a:blipFill rotWithShape="1">
                <a:blip r:embed="rId3"/>
                <a:stretch>
                  <a:fillRect l="-963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ector </a:t>
            </a:r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magnitude – think of it as distance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lvl="2" indent="-273050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3606398" cy="25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2895600"/>
                <a:ext cx="204677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5600"/>
                <a:ext cx="2046779" cy="593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 of Vector </a:t>
            </a:r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Moving objects</a:t>
                </a:r>
              </a:p>
              <a:p>
                <a:pPr lvl="1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0" smtClean="0">
                        <a:latin typeface="Cambria Math"/>
                      </a:rPr>
                      <m:t>𝐯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Object collision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then they collide</a:t>
                </a:r>
              </a:p>
              <a:p>
                <a:pPr lvl="1"/>
                <a:r>
                  <a:rPr lang="en-US" dirty="0" smtClean="0"/>
                  <a:t>Faster to compare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87" y="1828800"/>
            <a:ext cx="26279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90" y="4114800"/>
            <a:ext cx="2888356" cy="218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nit </a:t>
            </a:r>
            <a:r>
              <a:rPr lang="en-US" dirty="0"/>
              <a:t>V</a:t>
            </a:r>
            <a:r>
              <a:rPr lang="en-US" dirty="0" smtClean="0"/>
              <a:t>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</p:spPr>
            <p:txBody>
              <a:bodyPr/>
              <a:lstStyle/>
              <a:p>
                <a:r>
                  <a:rPr lang="en-US" dirty="0" smtClean="0"/>
                  <a:t>Sometimes you need a unit length vector in the same direction as the original – called normalization, not a normal vector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𝐮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𝐯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/>
                                </a:rPr>
                                <m:t>𝐯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𝐯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3916363"/>
              </a:xfrm>
              <a:blipFill rotWithShape="1">
                <a:blip r:embed="rId2"/>
                <a:stretch>
                  <a:fillRect l="-963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144963"/>
              </a:xfrm>
            </p:spPr>
            <p:txBody>
              <a:bodyPr/>
              <a:lstStyle/>
              <a:p>
                <a:r>
                  <a:rPr lang="en-US" dirty="0" smtClean="0"/>
                  <a:t>Add the components of the vector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r>
                      <a:rPr lang="en-US" b="1" i="0" smtClean="0">
                        <a:latin typeface="Cambria Math"/>
                      </a:rPr>
                      <m:t>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Also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It is commutative, distributive, and works with scalar multiplication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</m:oMath>
                  </m:oMathPara>
                </a14:m>
                <a:endParaRPr lang="en-US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𝐜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𝐜</m:t>
                      </m:r>
                    </m:oMath>
                  </m:oMathPara>
                </a14:m>
                <a:endParaRPr lang="en-US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𝐚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144963"/>
              </a:xfrm>
              <a:blipFill rotWithShape="1">
                <a:blip r:embed="rId2"/>
                <a:stretch>
                  <a:fillRect l="-963" t="-117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u</a:t>
            </a:r>
            <a:r>
              <a:rPr lang="en-US" dirty="0" smtClean="0"/>
              <a:t> is a unit vector</a:t>
            </a:r>
          </a:p>
          <a:p>
            <a:r>
              <a:rPr lang="en-US" dirty="0" smtClean="0"/>
              <a:t>then the dot product of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u</a:t>
            </a:r>
            <a:r>
              <a:rPr lang="en-US" dirty="0" smtClean="0"/>
              <a:t> represents the length of the projection of </a:t>
            </a:r>
            <a:r>
              <a:rPr lang="en-US" b="1" dirty="0" smtClean="0"/>
              <a:t>a</a:t>
            </a:r>
            <a:r>
              <a:rPr lang="en-US" dirty="0" smtClean="0"/>
              <a:t> onto </a:t>
            </a:r>
            <a:r>
              <a:rPr lang="en-US" b="1" dirty="0" smtClean="0"/>
              <a:t>u</a:t>
            </a:r>
            <a:endParaRPr lang="en-U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581400" cy="15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agnitude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</p:spPr>
            <p:txBody>
              <a:bodyPr/>
              <a:lstStyle/>
              <a:p>
                <a:r>
                  <a:rPr lang="en-US" dirty="0" smtClean="0"/>
                  <a:t>You can use the dot product to find the magnitude as well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  <a:blipFill rotWithShape="1">
                <a:blip r:embed="rId2"/>
                <a:stretch>
                  <a:fillRect l="-963" t="-122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seful </a:t>
            </a:r>
            <a:r>
              <a:rPr lang="en-US" dirty="0"/>
              <a:t>D</a:t>
            </a:r>
            <a:r>
              <a:rPr lang="en-US" dirty="0" smtClean="0"/>
              <a:t>ot </a:t>
            </a:r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</p:txBody>
      </p:sp>
      <p:pic>
        <p:nvPicPr>
          <p:cNvPr id="6326" name="Picture 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65" y="1981200"/>
            <a:ext cx="61817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for games</a:t>
            </a:r>
          </a:p>
          <a:p>
            <a:pPr lvl="1"/>
            <a:r>
              <a:rPr lang="en-US" dirty="0" smtClean="0"/>
              <a:t>Points and Vectors</a:t>
            </a:r>
          </a:p>
          <a:p>
            <a:pPr lvl="1"/>
            <a:r>
              <a:rPr lang="en-US" dirty="0" smtClean="0"/>
              <a:t>Matrices</a:t>
            </a:r>
          </a:p>
          <a:p>
            <a:pPr lvl="1"/>
            <a:r>
              <a:rPr lang="en-US" dirty="0" smtClean="0"/>
              <a:t>Quaternions</a:t>
            </a:r>
          </a:p>
          <a:p>
            <a:pPr lvl="1"/>
            <a:r>
              <a:rPr lang="en-US" dirty="0" smtClean="0"/>
              <a:t>Comparison of rotational representations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useful math objects</a:t>
            </a:r>
          </a:p>
          <a:p>
            <a:pPr lvl="1"/>
            <a:r>
              <a:rPr lang="en-US" dirty="0" smtClean="0"/>
              <a:t>Hardware-accelerated SIMD Math</a:t>
            </a:r>
          </a:p>
          <a:p>
            <a:pPr lvl="1"/>
            <a:r>
              <a:rPr lang="en-US" dirty="0" smtClean="0"/>
              <a:t>Random Number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Visibility – can player P see enemy E</a:t>
            </a:r>
          </a:p>
          <a:p>
            <a:pPr lvl="1"/>
            <a:r>
              <a:rPr lang="en-US" b="1" dirty="0" smtClean="0"/>
              <a:t>v </a:t>
            </a:r>
            <a:r>
              <a:rPr lang="en-US" dirty="0" smtClean="0"/>
              <a:t>= E-P gives the relative position of E in relation to P</a:t>
            </a:r>
          </a:p>
          <a:p>
            <a:pPr lvl="1"/>
            <a:r>
              <a:rPr lang="en-US" dirty="0" smtClean="0"/>
              <a:t> if </a:t>
            </a:r>
            <a:r>
              <a:rPr lang="en-US" b="1" dirty="0" smtClean="0"/>
              <a:t>f</a:t>
            </a:r>
            <a:r>
              <a:rPr lang="en-US" dirty="0" smtClean="0"/>
              <a:t> is the facing vector of P then when </a:t>
            </a:r>
            <a:r>
              <a:rPr lang="en-US" b="1" dirty="0" err="1" smtClean="0"/>
              <a:t>v</a:t>
            </a:r>
            <a:r>
              <a:rPr lang="en-US" dirty="0" err="1" smtClean="0">
                <a:sym typeface="Symbol"/>
              </a:rPr>
              <a:t></a:t>
            </a:r>
            <a:r>
              <a:rPr lang="en-US" b="1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is negative E is behind P</a:t>
            </a:r>
          </a:p>
          <a:p>
            <a:r>
              <a:rPr lang="en-US" dirty="0" smtClean="0">
                <a:sym typeface="Symbol"/>
              </a:rPr>
              <a:t>If we define a plane as a point </a:t>
            </a:r>
            <a:r>
              <a:rPr lang="en-US" b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and a normal </a:t>
            </a:r>
            <a:r>
              <a:rPr lang="en-US" b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then we can find the height </a:t>
            </a:r>
            <a:r>
              <a:rPr lang="en-US" i="1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of a point P above the plane using projection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3430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ross </a:t>
            </a:r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Yields another vector that is perpendicular to the vectors being multiplied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𝐤</m:t>
                      </m:r>
                    </m:oMath>
                  </m:oMathPara>
                </a14:m>
                <a:endParaRPr lang="en-US" b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741184" cy="18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Magnitude</a:t>
            </a:r>
            <a:r>
              <a:rPr lang="en-US" sz="2400" dirty="0" smtClean="0"/>
              <a:t> </a:t>
            </a:r>
            <a:r>
              <a:rPr lang="en-US" dirty="0" smtClean="0"/>
              <a:t>of X-product</a:t>
            </a:r>
            <a:endParaRPr lang="en-US" sz="2400" dirty="0"/>
          </a:p>
        </p:txBody>
      </p:sp>
      <p:pic>
        <p:nvPicPr>
          <p:cNvPr id="8270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286125" cy="18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533400" y="13716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lnSpc>
                    <a:spcPct val="150000"/>
                  </a:lnSpc>
                  <a:defRPr/>
                </a:pPr>
                <a:r>
                  <a:rPr lang="en-US" dirty="0" smtClean="0"/>
                  <a:t>Magnitude </a:t>
                </a:r>
                <a:r>
                  <a:rPr lang="en-US" dirty="0"/>
                  <a:t>of the </a:t>
                </a:r>
                <a:r>
                  <a:rPr lang="en-US" dirty="0" smtClean="0"/>
                  <a:t>cross </a:t>
                </a:r>
                <a:r>
                  <a:rPr lang="en-US" dirty="0"/>
                  <a:t>product is the area of the parallelogram formed by the two </a:t>
                </a:r>
                <a:r>
                  <a:rPr lang="en-US" dirty="0" smtClean="0"/>
                  <a:t>vectors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/>
                        </a:rPr>
                        <m:t>𝐚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/>
                  <a:ea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b="1" dirty="0" smtClean="0">
                  <a:latin typeface="Cambria Math"/>
                  <a:ea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𝒕𝒓𝒊𝒂𝒏𝒈𝒍𝒆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latin typeface="Cambria Math"/>
                  <a:ea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Properties of the cross product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is not commutative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dirty="0" smtClean="0"/>
                  <a:t>It is anti-commutative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𝐚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𝐚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Distributive over addition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𝐜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ombine with scalar multiplication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Cartesian basis vector are related by cross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𝐢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𝐣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𝐣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ses of the cross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Finding a vector that is perpendicular to two other vectors</a:t>
                </a:r>
              </a:p>
              <a:p>
                <a:r>
                  <a:rPr lang="en-US" dirty="0" smtClean="0"/>
                  <a:t>Finding the normal vector to a plane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𝑛𝑜𝑟𝑚𝑎𝑙𝑖𝑧𝑒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Calculate torque</a:t>
                </a:r>
              </a:p>
              <a:p>
                <a:pPr lvl="1"/>
                <a:r>
                  <a:rPr lang="en-US" dirty="0" smtClean="0"/>
                  <a:t>Given a force </a:t>
                </a:r>
                <a:r>
                  <a:rPr lang="en-US" b="1" dirty="0" smtClean="0"/>
                  <a:t>F</a:t>
                </a:r>
                <a:r>
                  <a:rPr lang="en-US" dirty="0" smtClean="0"/>
                  <a:t> and a vector </a:t>
                </a:r>
                <a:r>
                  <a:rPr lang="en-US" b="1" dirty="0" smtClean="0"/>
                  <a:t>r</a:t>
                </a:r>
                <a:r>
                  <a:rPr lang="en-US" dirty="0" smtClean="0"/>
                  <a:t> from the center of mass the torque is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𝐅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product doesn’t actually produce a vector</a:t>
            </a:r>
          </a:p>
          <a:p>
            <a:pPr lvl="1"/>
            <a:r>
              <a:rPr lang="en-US" dirty="0" smtClean="0"/>
              <a:t>Creates a </a:t>
            </a:r>
            <a:r>
              <a:rPr lang="en-US" dirty="0" err="1" smtClean="0"/>
              <a:t>pseudovector</a:t>
            </a:r>
            <a:endParaRPr lang="en-US" dirty="0" smtClean="0"/>
          </a:p>
          <a:p>
            <a:r>
              <a:rPr lang="en-US" dirty="0" smtClean="0"/>
              <a:t>Difference is quite subtle – only apparent on reflection</a:t>
            </a:r>
          </a:p>
          <a:p>
            <a:pPr lvl="1"/>
            <a:r>
              <a:rPr lang="en-US" dirty="0" smtClean="0"/>
              <a:t>Vectors reflect to mirror image</a:t>
            </a:r>
          </a:p>
          <a:p>
            <a:pPr lvl="1"/>
            <a:r>
              <a:rPr lang="en-US" dirty="0" err="1" smtClean="0"/>
              <a:t>Pseudovectors</a:t>
            </a:r>
            <a:r>
              <a:rPr lang="en-US" dirty="0" smtClean="0"/>
              <a:t> reflect to mirror image, but also change direction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3727" y="4035953"/>
            <a:ext cx="2514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Vectors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-Position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-Velocity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-Acceleration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035953"/>
            <a:ext cx="2514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Psuedovectors</a:t>
            </a: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-Angular velocity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-Magnetic fields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surface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linear interpolation between 2 points </a:t>
                </a:r>
              </a:p>
              <a:p>
                <a:pPr lvl="1">
                  <a:buNone/>
                </a:pPr>
                <a:r>
                  <a:rPr lang="en-US" dirty="0" smtClean="0"/>
                  <a:t>(</a:t>
                </a:r>
                <a:r>
                  <a:rPr lang="en-US" dirty="0" smtClean="0">
                    <a:sym typeface="Symbol"/>
                  </a:rPr>
                  <a:t> </a:t>
                </a:r>
                <a:r>
                  <a:rPr lang="en-US" dirty="0" smtClean="0"/>
                  <a:t>ranges from 0 to 1)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LERP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𝐁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β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𝐀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b="1" i="0" smtClean="0"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lang="en-US" b="1" dirty="0" smtClean="0"/>
              </a:p>
              <a:p>
                <a:pPr lvl="1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β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β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β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0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98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matrix is a rectangular array of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x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scalars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They are convenient for representing translation, rotation, and scale operations</a:t>
                </a:r>
              </a:p>
              <a:p>
                <a:r>
                  <a:rPr lang="en-US" dirty="0" smtClean="0"/>
                  <a:t>When all rows and columns are of unit magnitude it is called isotropic or orthonormal – represent pure rotations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4x4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4x4 matrices are used to represent 3D transformations </a:t>
            </a:r>
          </a:p>
          <a:p>
            <a:pPr lvl="1"/>
            <a:r>
              <a:rPr lang="en-US" dirty="0" smtClean="0"/>
              <a:t>They call them transformation matrices</a:t>
            </a:r>
          </a:p>
          <a:p>
            <a:r>
              <a:rPr lang="en-US" dirty="0" smtClean="0"/>
              <a:t>Affine matrix is a 4 x 4 transformation matrix that</a:t>
            </a:r>
          </a:p>
          <a:p>
            <a:pPr lvl="1"/>
            <a:r>
              <a:rPr lang="en-US" dirty="0" smtClean="0"/>
              <a:t>Preserves parallelism of line</a:t>
            </a:r>
          </a:p>
          <a:p>
            <a:pPr lvl="1"/>
            <a:r>
              <a:rPr lang="en-US" dirty="0" smtClean="0"/>
              <a:t>Relative distance ratio</a:t>
            </a:r>
          </a:p>
          <a:p>
            <a:pPr lvl="1"/>
            <a:r>
              <a:rPr lang="en-US" dirty="0" smtClean="0"/>
              <a:t>Not necessarily absolute lengths and angles</a:t>
            </a:r>
          </a:p>
          <a:p>
            <a:r>
              <a:rPr lang="en-US" dirty="0" smtClean="0"/>
              <a:t>Affine matrix is any combination of translation, rotations, scale or shear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</a:t>
            </a:r>
            <a:r>
              <a:rPr lang="en-US" dirty="0"/>
              <a:t>M</a:t>
            </a:r>
            <a:r>
              <a:rPr lang="en-US" dirty="0" smtClean="0"/>
              <a:t>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of two matrices is written as </a:t>
            </a:r>
            <a:r>
              <a:rPr lang="en-US" b="1" dirty="0" smtClean="0"/>
              <a:t>P</a:t>
            </a:r>
            <a:r>
              <a:rPr lang="en-US" dirty="0" smtClean="0"/>
              <a:t>=</a:t>
            </a:r>
            <a:r>
              <a:rPr lang="en-US" b="1" dirty="0" smtClean="0"/>
              <a:t>AB</a:t>
            </a:r>
            <a:r>
              <a:rPr lang="en-US" dirty="0" smtClean="0"/>
              <a:t>, if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are transformation matrices then so is </a:t>
            </a:r>
            <a:r>
              <a:rPr lang="en-US" b="1" dirty="0" smtClean="0"/>
              <a:t>P</a:t>
            </a:r>
          </a:p>
          <a:p>
            <a:r>
              <a:rPr lang="en-US" dirty="0" smtClean="0"/>
              <a:t>Multiplication is done by taking the dot products of the rows of </a:t>
            </a:r>
            <a:r>
              <a:rPr lang="en-US" b="1" dirty="0" smtClean="0"/>
              <a:t>A</a:t>
            </a:r>
            <a:r>
              <a:rPr lang="en-US" dirty="0" smtClean="0"/>
              <a:t> and the columns of </a:t>
            </a:r>
            <a:r>
              <a:rPr lang="en-US" b="1" dirty="0" smtClean="0"/>
              <a:t>B.</a:t>
            </a:r>
            <a:r>
              <a:rPr lang="en-US" dirty="0" smtClean="0"/>
              <a:t>  The inner dimensions must be the same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as a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operations in 3D also make sense in 2D</a:t>
            </a:r>
          </a:p>
          <a:p>
            <a:r>
              <a:rPr lang="en-US" dirty="0" smtClean="0"/>
              <a:t>Always use 2D as a basis, it’ll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7526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𝐀𝐁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𝑷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𝑟𝑜𝑤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  <a:ea typeface="Cambria Math"/>
                                      </a:rPr>
                                      <m:t>𝑐𝑜𝑙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/>
                        </a:rPr>
                        <m:t>𝐀𝐁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1800" b="1" i="0" smtClean="0">
                          <a:latin typeface="Cambria Math"/>
                          <a:ea typeface="Cambria Math"/>
                        </a:rPr>
                        <m:t>𝐁𝐀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7526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oints and Vectors as Matrices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represent points or vectors as row matrices (1 x n) or column matrices (n x 1)</a:t>
                </a:r>
              </a:p>
              <a:p>
                <a:r>
                  <a:rPr lang="en-US" dirty="0" smtClean="0"/>
                  <a:t>For example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= (3, 4, -1) can be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ector X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multiplying a row vector (</a:t>
                </a:r>
                <a:r>
                  <a:rPr lang="en-US" i="1" dirty="0" smtClean="0"/>
                  <a:t>1 x n</a:t>
                </a:r>
                <a:r>
                  <a:rPr lang="en-US" dirty="0" smtClean="0"/>
                  <a:t>) by an </a:t>
                </a:r>
                <a:r>
                  <a:rPr lang="en-US" i="1" dirty="0" smtClean="0"/>
                  <a:t>n x n</a:t>
                </a:r>
                <a:r>
                  <a:rPr lang="en-US" dirty="0" smtClean="0"/>
                  <a:t> matrix, the vector appears on the left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multiplying an </a:t>
                </a:r>
                <a:r>
                  <a:rPr lang="en-US" i="1" dirty="0" smtClean="0"/>
                  <a:t>n x n</a:t>
                </a:r>
                <a:r>
                  <a:rPr lang="en-US" dirty="0" smtClean="0"/>
                  <a:t> matrix by a column vector (</a:t>
                </a:r>
                <a:r>
                  <a:rPr lang="en-US" i="1" dirty="0"/>
                  <a:t>n</a:t>
                </a:r>
                <a:r>
                  <a:rPr lang="en-US" i="1" dirty="0" smtClean="0"/>
                  <a:t> x 1</a:t>
                </a:r>
                <a:r>
                  <a:rPr lang="en-US" dirty="0" smtClean="0"/>
                  <a:t>)  the vector appears on the right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1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𝐯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𝐀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/>
                              </a:rPr>
                              <m:t>𝐁</m:t>
                            </m:r>
                          </m:e>
                        </m:d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</m:d>
                  </m:oMath>
                </a14:m>
                <a:r>
                  <a:rPr lang="en-US" dirty="0" smtClean="0"/>
                  <a:t>  row vectors: read left-to-right</a:t>
                </a:r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𝐯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𝐂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latin typeface="Cambria Math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 </a:t>
                </a:r>
                <a:r>
                  <a:rPr lang="en-US" dirty="0"/>
                  <a:t>c</a:t>
                </a:r>
                <a:r>
                  <a:rPr lang="en-US" dirty="0" smtClean="0"/>
                  <a:t>olumn </a:t>
                </a:r>
                <a:r>
                  <a:rPr lang="en-US" dirty="0"/>
                  <a:t>vectors: read </a:t>
                </a:r>
                <a:r>
                  <a:rPr lang="en-US" dirty="0" smtClean="0"/>
                  <a:t>right-to-left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Usually donated by the symbol </a:t>
                </a:r>
                <a:r>
                  <a:rPr lang="en-US" b="1" dirty="0" smtClean="0"/>
                  <a:t>I</a:t>
                </a:r>
              </a:p>
              <a:p>
                <a:r>
                  <a:rPr lang="en-US" dirty="0" smtClean="0"/>
                  <a:t>Always square (n==m) with the diagonals = 1 and 0 everywhere else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𝐀𝐈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𝐀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nverse </a:t>
            </a:r>
            <a:r>
              <a:rPr lang="en-US" dirty="0"/>
              <a:t>M</a:t>
            </a:r>
            <a:r>
              <a:rPr lang="en-US" dirty="0" smtClean="0"/>
              <a:t>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inverse matrix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(denoted </a:t>
                </a:r>
                <a:r>
                  <a:rPr lang="en-US" b="1" dirty="0" smtClean="0"/>
                  <a:t>A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) undoes the effects of matrix </a:t>
                </a:r>
                <a:r>
                  <a:rPr lang="en-US" b="1" dirty="0" smtClean="0"/>
                  <a:t>A</a:t>
                </a:r>
              </a:p>
              <a:p>
                <a:r>
                  <a:rPr lang="en-US" dirty="0" smtClean="0"/>
                  <a:t>When you multiply a matrix by its inverse, the result is always the identity matrix </a:t>
                </a:r>
                <a14:m>
                  <m:oMath xmlns:m="http://schemas.openxmlformats.org/officeDocument/2006/math" xmlns="">
                    <m:r>
                      <a:rPr lang="en-US" b="1" i="0" smtClean="0">
                        <a:latin typeface="Cambria Math"/>
                      </a:rPr>
                      <m:t>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𝐀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b="1" i="0" smtClean="0">
                        <a:latin typeface="Cambria Math"/>
                        <a:ea typeface="Cambria Math"/>
                      </a:rPr>
                      <m:t>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Not all matrices have inverses.  The ones in game development do.</a:t>
                </a:r>
              </a:p>
              <a:p>
                <a:r>
                  <a:rPr lang="en-US" dirty="0" smtClean="0"/>
                  <a:t>Undoing concatenated matrices requires special care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𝐀𝐁𝐂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transpose of matrix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is </a:t>
                </a:r>
                <a:r>
                  <a:rPr lang="en-US" b="1" dirty="0" smtClean="0"/>
                  <a:t>M</a:t>
                </a:r>
                <a:r>
                  <a:rPr lang="en-US" baseline="30000" dirty="0" smtClean="0"/>
                  <a:t>T</a:t>
                </a:r>
              </a:p>
              <a:p>
                <a:r>
                  <a:rPr lang="en-US" dirty="0" smtClean="0"/>
                  <a:t>Found by reflecting across the diagonal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Inverse of an orthonormal (pure rotation) matrix is equal to its transpose</a:t>
                </a:r>
              </a:p>
              <a:p>
                <a:r>
                  <a:rPr lang="en-US" dirty="0" smtClean="0"/>
                  <a:t>Transpose of concatenated matrices is handled like inverse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𝐀𝐁𝐂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/>
              <a:t>H</a:t>
            </a:r>
            <a:r>
              <a:rPr lang="en-US" sz="4000" dirty="0" smtClean="0"/>
              <a:t>omogeneous </a:t>
            </a:r>
            <a:r>
              <a:rPr lang="en-US" sz="4000" dirty="0"/>
              <a:t>C</a:t>
            </a:r>
            <a:r>
              <a:rPr lang="en-US" sz="4000" dirty="0" smtClean="0"/>
              <a:t>oordinates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2x2 matrix can be used to represent rotations in 2 dimensions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same is true for 3 dimensions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Translations?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you use a 3 x 3 to represent a translation?</a:t>
                </a:r>
              </a:p>
              <a:p>
                <a:r>
                  <a:rPr lang="en-US" dirty="0" smtClean="0"/>
                  <a:t>Nope   </a:t>
                </a:r>
                <a14:m>
                  <m:oMath xmlns:m="http://schemas.openxmlformats.org/officeDocument/2006/math" xmlns="">
                    <m:r>
                      <a:rPr lang="en-US" b="1" i="0" smtClean="0">
                        <a:latin typeface="Cambria Math"/>
                      </a:rPr>
                      <m:t>𝐫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0" smtClean="0">
                        <a:latin typeface="Cambria Math"/>
                      </a:rPr>
                      <m:t>𝐭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however is we use a 4 x 4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𝐫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𝐭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versus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 points and vectors are different</a:t>
                </a:r>
              </a:p>
              <a:p>
                <a:pPr lvl="1"/>
                <a:r>
                  <a:rPr lang="en-US" dirty="0" smtClean="0"/>
                  <a:t>Points can be translated, vectors cannot</a:t>
                </a:r>
              </a:p>
              <a:p>
                <a:r>
                  <a:rPr lang="en-US" dirty="0" smtClean="0"/>
                  <a:t>We can achieve this by setting the last value in the homogenized vector to 1 for point and 0 for vectors</a:t>
                </a:r>
              </a:p>
              <a:p>
                <a:pPr lvl="1"/>
                <a:r>
                  <a:rPr lang="en-US" dirty="0" smtClean="0"/>
                  <a:t>Eliminates the effects of translations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𝐯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𝐔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𝐭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𝐯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Technically we can convert from 4D homogeneous to 3D non-homogeneous by dividing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Now makes sense why we set w=0 for vectors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519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Atomic transformation matrices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Notice that a 4 x 4 transformation matrix can be partitioned into 4 components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𝑎𝑓𝑓𝑖𝑛𝑒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 lvl="1"/>
                <a:r>
                  <a:rPr lang="en-US" b="1" dirty="0" smtClean="0"/>
                  <a:t>U</a:t>
                </a:r>
                <a:r>
                  <a:rPr lang="en-US" dirty="0" smtClean="0"/>
                  <a:t> represents rotation and/or scaling</a:t>
                </a:r>
              </a:p>
              <a:p>
                <a:pPr lvl="1"/>
                <a:r>
                  <a:rPr lang="en-US" b="1" dirty="0" smtClean="0"/>
                  <a:t>t</a:t>
                </a:r>
                <a:r>
                  <a:rPr lang="en-US" dirty="0" smtClean="0"/>
                  <a:t> represents the translation</a:t>
                </a:r>
              </a:p>
              <a:p>
                <a:pPr lvl="1"/>
                <a:r>
                  <a:rPr lang="en-US" b="1" dirty="0" smtClean="0"/>
                  <a:t>0</a:t>
                </a:r>
                <a:r>
                  <a:rPr lang="en-US" dirty="0" smtClean="0"/>
                  <a:t> =[0 0 0]</a:t>
                </a:r>
                <a:r>
                  <a:rPr lang="en-US" baseline="30000" dirty="0" smtClean="0"/>
                  <a:t>T</a:t>
                </a:r>
              </a:p>
              <a:p>
                <a:pPr lvl="1"/>
                <a:r>
                  <a:rPr lang="en-US" dirty="0" smtClean="0"/>
                  <a:t>a scalar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and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is a location in n-dimensional space</a:t>
            </a:r>
          </a:p>
          <a:p>
            <a:r>
              <a:rPr lang="en-US" dirty="0" smtClean="0"/>
              <a:t>Usually represented in Cartesian space</a:t>
            </a:r>
          </a:p>
          <a:p>
            <a:pPr lvl="1"/>
            <a:r>
              <a:rPr lang="en-US" dirty="0" smtClean="0"/>
              <a:t>Two or three mutually perpendicular axes</a:t>
            </a:r>
          </a:p>
          <a:p>
            <a:pPr lvl="1"/>
            <a:r>
              <a:rPr lang="en-US" dirty="0" smtClean="0"/>
              <a:t>A point is a triple of numbers (P</a:t>
            </a:r>
            <a:r>
              <a:rPr lang="en-US" baseline="-25000" dirty="0" smtClean="0"/>
              <a:t>x</a:t>
            </a:r>
            <a:r>
              <a:rPr lang="en-US" dirty="0" smtClean="0"/>
              <a:t>,P</a:t>
            </a:r>
            <a:r>
              <a:rPr lang="en-US" baseline="-25000" dirty="0" smtClean="0"/>
              <a:t>y</a:t>
            </a:r>
            <a:r>
              <a:rPr lang="en-US" dirty="0" smtClean="0"/>
              <a:t>,P</a:t>
            </a:r>
            <a:r>
              <a:rPr lang="en-US" baseline="-25000" dirty="0" smtClean="0"/>
              <a:t>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2707273" cy="23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oint times Atomic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you multiply a point by a matrix the result is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×3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×1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𝐫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𝐔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𝐭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r>
                      <a:rPr lang="en-US" sz="1800" b="1">
                        <a:latin typeface="Cambria Math"/>
                      </a:rPr>
                      <m:t>𝐫</m:t>
                    </m:r>
                    <m:r>
                      <a:rPr lang="en-US" sz="1800" i="1">
                        <a:latin typeface="Cambria Math"/>
                      </a:rPr>
                      <m:t>+</m:t>
                    </m:r>
                    <m:r>
                      <a:rPr lang="en-US" sz="1800" b="1">
                        <a:latin typeface="Cambria Math"/>
                      </a:rPr>
                      <m:t>𝐭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                      </a:t>
                </a:r>
                <a14:m>
                  <m:oMath xmlns:m="http://schemas.openxmlformats.org/officeDocument/2006/math" xmlns="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dirty="0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endParaRPr lang="en-US" sz="18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inversion is just the negation of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0" y="1828799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 written as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531" y="1828800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Previous translation matrix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0" y="32004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Pure rotations have the form</a:t>
                </a:r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/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 within the rotation matrix always appears on the axis of rotation, the sine and cosine are off axis</a:t>
            </a:r>
          </a:p>
          <a:p>
            <a:r>
              <a:rPr lang="en-US" dirty="0" smtClean="0"/>
              <a:t>Positive rotations go from</a:t>
            </a:r>
          </a:p>
          <a:p>
            <a:pPr lvl="1"/>
            <a:r>
              <a:rPr lang="en-US" dirty="0" smtClean="0"/>
              <a:t>x to y - about z</a:t>
            </a:r>
          </a:p>
          <a:p>
            <a:pPr lvl="1"/>
            <a:r>
              <a:rPr lang="en-US" dirty="0" smtClean="0"/>
              <a:t>y to z - about x</a:t>
            </a:r>
          </a:p>
          <a:p>
            <a:pPr lvl="1"/>
            <a:r>
              <a:rPr lang="en-US" dirty="0" smtClean="0"/>
              <a:t>z to x - about y  - this explains the transpose of the matrix</a:t>
            </a:r>
          </a:p>
          <a:p>
            <a:r>
              <a:rPr lang="en-US" dirty="0" smtClean="0"/>
              <a:t>The inverse of a pure rotation is its transpose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r>
                      <a:rPr lang="en-US" sz="1500" b="1" i="1" smtClean="0">
                        <a:latin typeface="Cambria Math"/>
                      </a:rPr>
                      <m:t>𝒓𝑺</m:t>
                    </m:r>
                    <m:r>
                      <a:rPr lang="en-US" sz="15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500" dirty="0" smtClean="0"/>
                  <a:t>                                        </a:t>
                </a:r>
                <a14:m>
                  <m:oMath xmlns:m="http://schemas.openxmlformats.org/officeDocument/2006/math" xmlns="">
                    <m:d>
                      <m:dPr>
                        <m:begChr m:val="["/>
                        <m:endChr m:val="]"/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500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sz="15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dirty="0">
                                      <a:latin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 i="1" dirty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500" i="1" dirty="0">
                                      <a:latin typeface="Cambria Math"/>
                                      <a:ea typeface="Cambria Math"/>
                                    </a:rPr>
                                    <m:t>×3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5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5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5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500" b="1" i="1" dirty="0" smtClean="0">
                                  <a:latin typeface="Cambria Math"/>
                                </a:rPr>
                                <m:t>𝒓</m:t>
                              </m:r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dirty="0">
                                      <a:latin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1500" i="1" dirty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500" i="1" dirty="0">
                                      <a:latin typeface="Cambria Math"/>
                                      <a:ea typeface="Cambria Math"/>
                                    </a:rPr>
                                    <m:t>×3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invert scaling just use the reciprocals of the scaling factors</a:t>
                </a:r>
              </a:p>
              <a:p>
                <a:r>
                  <a:rPr lang="en-US" dirty="0" smtClean="0"/>
                  <a:t>If all the scaling factors are the same it is called uniform scaling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1775666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Shorthand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926" y="1775666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Written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2667000"/>
            <a:ext cx="1752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think of a point as being a vector relative to a given set of axes</a:t>
            </a:r>
          </a:p>
          <a:p>
            <a:endParaRPr lang="en-US" dirty="0" smtClean="0"/>
          </a:p>
          <a:p>
            <a:r>
              <a:rPr lang="en-US" dirty="0" smtClean="0"/>
              <a:t>The axes are just for a frame of reference </a:t>
            </a:r>
            <a:r>
              <a:rPr lang="en-US" smtClean="0"/>
              <a:t>and are </a:t>
            </a:r>
            <a:r>
              <a:rPr lang="en-US" dirty="0" smtClean="0"/>
              <a:t>referred to as a coordinate space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333508" cy="21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7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model is created, the vertices are relative to a coordinate system called model space</a:t>
            </a:r>
          </a:p>
          <a:p>
            <a:r>
              <a:rPr lang="en-US" dirty="0" smtClean="0"/>
              <a:t>Model space origin is usually in the center of the object</a:t>
            </a:r>
          </a:p>
          <a:p>
            <a:r>
              <a:rPr lang="en-US" dirty="0" smtClean="0"/>
              <a:t>Model space axes are usually named something like front, left, and up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10546"/>
            <a:ext cx="3671887" cy="22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model to 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mapping can be arbitrary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Front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𝐤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Left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𝐢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Up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𝐣</m:t>
                    </m:r>
                  </m:oMath>
                </a14:m>
                <a:r>
                  <a:rPr lang="en-US" dirty="0" smtClean="0"/>
                  <a:t>  or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Front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Right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Up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𝐣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Why use model space?</a:t>
                </a:r>
              </a:p>
              <a:p>
                <a:pPr lvl="1"/>
                <a:r>
                  <a:rPr lang="en-US" dirty="0" smtClean="0"/>
                  <a:t>Consider pitch, yaw, and roll</a:t>
                </a:r>
              </a:p>
              <a:p>
                <a:pPr lvl="1"/>
                <a:r>
                  <a:rPr lang="en-US" dirty="0" smtClean="0"/>
                  <a:t>They cannot be represented in terms of </a:t>
                </a:r>
                <a:r>
                  <a:rPr lang="en-US" b="1" dirty="0" err="1" smtClean="0"/>
                  <a:t>i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j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k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7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orld </a:t>
            </a:r>
            <a:r>
              <a:rPr lang="en-US" dirty="0"/>
              <a:t>S</a:t>
            </a:r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fixed coordinate system where the objects, orientations, and scales are defined</a:t>
            </a:r>
          </a:p>
          <a:p>
            <a:r>
              <a:rPr lang="en-US" dirty="0" smtClean="0"/>
              <a:t>Center usually placed at the center of the playable area</a:t>
            </a:r>
          </a:p>
          <a:p>
            <a:r>
              <a:rPr lang="en-US" dirty="0" smtClean="0"/>
              <a:t>The orientation is arbitrary but usually y or z is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7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to world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238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41529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Cylindrical</a:t>
            </a:r>
          </a:p>
          <a:p>
            <a:pPr lvl="1"/>
            <a:r>
              <a:rPr lang="en-US" dirty="0" smtClean="0"/>
              <a:t>Employs a height axis (h), a radial axis (r), and a yaw angle (</a:t>
            </a:r>
            <a:r>
              <a:rPr lang="en-US" dirty="0" smtClean="0">
                <a:sym typeface="Symbol"/>
              </a:rPr>
              <a:t>)</a:t>
            </a:r>
          </a:p>
          <a:p>
            <a:pPr lvl="1"/>
            <a:r>
              <a:rPr lang="en-US" dirty="0" smtClean="0">
                <a:sym typeface="Symbol"/>
              </a:rPr>
              <a:t>Points represented as (P</a:t>
            </a:r>
            <a:r>
              <a:rPr lang="en-US" baseline="-25000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,P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,P</a:t>
            </a:r>
            <a:r>
              <a:rPr lang="en-US" baseline="-25000" dirty="0" smtClean="0">
                <a:sym typeface="Symbol"/>
              </a:rPr>
              <a:t></a:t>
            </a:r>
            <a:r>
              <a:rPr lang="en-US" dirty="0" smtClean="0">
                <a:sym typeface="Symbol"/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Spherical</a:t>
            </a:r>
          </a:p>
          <a:p>
            <a:pPr lvl="1"/>
            <a:r>
              <a:rPr lang="en-US" dirty="0" smtClean="0"/>
              <a:t>Pitch(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), yaw(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), and radial (r)</a:t>
            </a:r>
          </a:p>
          <a:p>
            <a:pPr lvl="1"/>
            <a:r>
              <a:rPr lang="en-US" dirty="0" smtClean="0"/>
              <a:t>Points represented as </a:t>
            </a:r>
            <a:r>
              <a:rPr lang="en-US" dirty="0" smtClean="0">
                <a:sym typeface="Symbol"/>
              </a:rPr>
              <a:t>(P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,P</a:t>
            </a:r>
            <a:r>
              <a:rPr lang="en-US" baseline="-25000" dirty="0" smtClean="0">
                <a:sym typeface="Symbol"/>
              </a:rPr>
              <a:t></a:t>
            </a:r>
            <a:r>
              <a:rPr lang="en-US" dirty="0" smtClean="0">
                <a:sym typeface="Symbol"/>
              </a:rPr>
              <a:t>,P</a:t>
            </a:r>
            <a:r>
              <a:rPr lang="en-US" baseline="-25000" dirty="0" smtClean="0">
                <a:sym typeface="Symbol"/>
              </a:rPr>
              <a:t>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42219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08" y="4343400"/>
            <a:ext cx="1524192" cy="136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coordinate space fixed to the location of the camera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16200"/>
            <a:ext cx="573370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8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coordinate spaces are relative</a:t>
            </a:r>
          </a:p>
          <a:p>
            <a:pPr lvl="1"/>
            <a:r>
              <a:rPr lang="en-US" dirty="0" smtClean="0"/>
              <a:t>You must specify them in relation to another space</a:t>
            </a:r>
          </a:p>
          <a:p>
            <a:r>
              <a:rPr lang="en-US" dirty="0" smtClean="0"/>
              <a:t>This implies a hierarchy of spaces</a:t>
            </a:r>
          </a:p>
          <a:p>
            <a:pPr lvl="1"/>
            <a:r>
              <a:rPr lang="en-US" dirty="0" smtClean="0"/>
              <a:t>The world space is at the root</a:t>
            </a:r>
          </a:p>
          <a:p>
            <a:r>
              <a:rPr lang="en-US" dirty="0" smtClean="0"/>
              <a:t>The camera has a location in world space, so its view space has the world space as a parent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65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basis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matrix from transforming a child to parent space is called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With the matrix any child-space position can be transformed into a parent-space 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𝐶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/>
                                        <a:ea typeface="Cambria Math"/>
                                      </a:rPr>
                                      <m:t>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/>
                                        <a:ea typeface="Cambria Math"/>
                                      </a:rPr>
                                      <m:t>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/>
                                        <a:ea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/>
                                        <a:ea typeface="Cambria Math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48200" y="4341275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</a:t>
            </a:r>
            <a:r>
              <a:rPr lang="en-US" sz="12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unit x-axis basis vector of child in parent space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618274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</a:t>
            </a:r>
            <a:r>
              <a:rPr lang="en-US" sz="12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unit y-axis basis vector of child in parent space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953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</a:t>
            </a:r>
            <a:r>
              <a:rPr lang="en-US" sz="12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unit z-axis basis vector of child in parent space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2578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</a:t>
            </a:r>
            <a:r>
              <a:rPr lang="en-US" sz="12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translation of child relative to parent space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child space rotating by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around the z-axis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We can see that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362200"/>
            <a:ext cx="2514600" cy="19467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to Parent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42973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By putting these into our mapping equation with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we get 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𝑟𝑜𝑡𝑎𝑡𝑒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4297363"/>
              </a:xfrm>
              <a:blipFill rotWithShape="0">
                <a:blip r:embed="rId2"/>
                <a:stretch>
                  <a:fillRect l="-963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the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4 X 4 transformation matrix we can extract the unit basis vectors by grabbing the proper row</a:t>
            </a:r>
          </a:p>
          <a:p>
            <a:r>
              <a:rPr lang="en-US" dirty="0" smtClean="0"/>
              <a:t>Say you have a vehicle’s model-to-world affine matrix and assume the vehicle always points in the positive z-axis</a:t>
            </a:r>
          </a:p>
          <a:p>
            <a:r>
              <a:rPr lang="en-US" dirty="0" smtClean="0"/>
              <a:t>We can extract </a:t>
            </a:r>
            <a:r>
              <a:rPr lang="en-US" b="1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from the transformation to get the vehicle facing direction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transform a coordinate system as well as a point, but in the opposite direction</a:t>
            </a:r>
          </a:p>
          <a:p>
            <a:r>
              <a:rPr lang="en-US" dirty="0" smtClean="0"/>
              <a:t>So, if a matrix transforms a point from child to parent space, then it also transforms coordinate axes from parent to child space</a:t>
            </a:r>
          </a:p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3891365"/>
            <a:ext cx="5819775" cy="21621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Transforming normal vectors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 a normal vector has to remain perpendicular to the surface it is associated with</a:t>
                </a:r>
              </a:p>
              <a:p>
                <a:r>
                  <a:rPr lang="en-US" dirty="0" smtClean="0"/>
                  <a:t>In general if the point can be rotated from A to B with a 3X3 matrix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then the normal vector will be transformed by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Its hard to prove, but true…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5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use a 3X3 matrix to represent a rotations</a:t>
                </a:r>
              </a:p>
              <a:p>
                <a:r>
                  <a:rPr lang="en-US" dirty="0" smtClean="0"/>
                  <a:t>Not ideal</a:t>
                </a:r>
              </a:p>
              <a:p>
                <a:pPr lvl="1"/>
                <a:r>
                  <a:rPr lang="en-US" dirty="0" smtClean="0"/>
                  <a:t>Nine floating point numbers for 3 DOF</a:t>
                </a:r>
              </a:p>
              <a:p>
                <a:pPr lvl="1"/>
                <a:r>
                  <a:rPr lang="en-US" dirty="0" smtClean="0"/>
                  <a:t>Rotating a vector requires 9 multiplications and 6 additions</a:t>
                </a:r>
              </a:p>
              <a:p>
                <a:pPr lvl="1"/>
                <a:r>
                  <a:rPr lang="en-US" dirty="0" smtClean="0"/>
                  <a:t>They are hard to interpolate</a:t>
                </a:r>
              </a:p>
              <a:p>
                <a:r>
                  <a:rPr lang="en-US" dirty="0" smtClean="0"/>
                  <a:t>We can use a quaternion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Developed by Sir William Rowan Hamilton in 1843</a:t>
                </a:r>
              </a:p>
              <a:p>
                <a:pPr lvl="1"/>
                <a:r>
                  <a:rPr lang="en-US" dirty="0" smtClean="0"/>
                  <a:t>Used to solve problems in mechanics</a:t>
                </a:r>
              </a:p>
              <a:p>
                <a:r>
                  <a:rPr lang="en-US" dirty="0" smtClean="0"/>
                  <a:t>The unit length quaternions can represent 3D rotations</a:t>
                </a:r>
              </a:p>
              <a:p>
                <a:pPr lvl="1"/>
                <a:r>
                  <a:rPr lang="en-US" dirty="0" smtClean="0"/>
                  <a:t>All of them obey the constraint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3600" dirty="0"/>
                        <m:t>+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3600" dirty="0"/>
                        <m:t>+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3600" dirty="0"/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1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use Cartesian</a:t>
            </a:r>
          </a:p>
          <a:p>
            <a:r>
              <a:rPr lang="en-US" dirty="0" smtClean="0"/>
              <a:t>Sometimes it is easier to use something else</a:t>
            </a:r>
          </a:p>
          <a:p>
            <a:pPr lvl="1"/>
            <a:r>
              <a:rPr lang="en-US" dirty="0" smtClean="0"/>
              <a:t>Swirling objects around a character are easier in cylindrical</a:t>
            </a:r>
          </a:p>
          <a:p>
            <a:pPr lvl="1"/>
            <a:r>
              <a:rPr lang="en-US" dirty="0" smtClean="0"/>
              <a:t>Explosions may be easier in spherical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Composed of two elements</a:t>
                </a:r>
              </a:p>
              <a:p>
                <a:pPr lvl="1"/>
                <a:r>
                  <a:rPr lang="en-US" dirty="0" smtClean="0"/>
                  <a:t>A unit axis of rotation scaled by the sine of the half angle of rotation</a:t>
                </a:r>
              </a:p>
              <a:p>
                <a:pPr lvl="1"/>
                <a:r>
                  <a:rPr lang="en-US" dirty="0" smtClean="0"/>
                  <a:t>The cosine of the half angle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Can also be written as a four element vector</a:t>
                </a:r>
              </a:p>
              <a:p>
                <a:pPr lvl="1"/>
                <a:endParaRPr lang="en-US" dirty="0" smtClean="0"/>
              </a:p>
              <a:p>
                <a:pPr marL="457200" lvl="1" indent="0" algn="ctr">
                  <a:buNone/>
                </a:pPr>
                <a14:m/>
                <a:r>
                  <a:rPr lang="en-US" dirty="0" smtClean="0"/>
                  <a:t>, where</a:t>
                </a:r>
              </a:p>
              <a:p>
                <a:pPr marL="457200" lvl="1" indent="0">
                  <a:buNone/>
                </a:pPr>
                <a14:m/>
                <a:endParaRPr lang="en-US" dirty="0" smtClean="0"/>
              </a:p>
              <a:p>
                <a:pPr marL="457200" lvl="1" indent="0">
                  <a:buNone/>
                </a:pPr>
                <a14:m/>
                <a:endParaRPr lang="en-US" dirty="0"/>
              </a:p>
              <a:p>
                <a:pPr marL="457200" lvl="1" indent="0">
                  <a:buNone/>
                </a:pPr>
                <a14:m/>
                <a:endParaRPr lang="en-US" dirty="0"/>
              </a:p>
              <a:p>
                <a:pPr marL="457200" lvl="1" indent="0">
                  <a:buNone/>
                </a:pPr>
                <a14:m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Magnitude and vector addition work the same</a:t>
                </a:r>
              </a:p>
              <a:p>
                <a:r>
                  <a:rPr lang="en-US" dirty="0" smtClean="0"/>
                  <a:t>Adding two quaternions together is not the sum of two angles though</a:t>
                </a:r>
              </a:p>
              <a:p>
                <a:r>
                  <a:rPr lang="en-US" dirty="0" smtClean="0"/>
                  <a:t>Multiplication is the most important operations – represents one rotation followed by another</a:t>
                </a: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pq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Conjugate and Inverse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inverse of a quaternion q, denoted q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, has the following property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determine the inverse we need the conjugate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inverse then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simple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 our quaternions are all unit length this means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Other useful facts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pq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Rotating with quaternions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rotate a vector </a:t>
                </a:r>
                <a:r>
                  <a:rPr lang="en-US" b="1" i="1" dirty="0" smtClean="0"/>
                  <a:t>v</a:t>
                </a:r>
                <a:r>
                  <a:rPr lang="en-US" dirty="0" smtClean="0"/>
                  <a:t> by a quaternion q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We first write the vector in quaternion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Then multiple q times v and by the inverse of q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𝑟𝑜𝑡𝑎𝑡𝑒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qv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𝑟𝑜𝑡𝑎𝑡𝑒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qv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Finally extract the vector out of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matrices we followed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𝐯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𝐯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We do something similar with quaternion rotation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Quaternion to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𝑧𝑤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𝑧𝑤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𝑦𝑤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𝑥𝑤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Much harder to go the other way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3625742" cy="205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Rotational Interpolation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two quaternions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 we can find an intermediate rotation </a:t>
                </a:r>
                <a:r>
                  <a:rPr lang="en-US" dirty="0" smtClean="0">
                    <a:sym typeface="Symbol"/>
                  </a:rPr>
                  <a:t></a:t>
                </a:r>
                <a:r>
                  <a:rPr lang="en-US" dirty="0" smtClean="0"/>
                  <a:t> percent between them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𝐿𝐸𝑅𝑃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𝐿𝐸𝑅𝑃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𝑛𝑜𝑟𝑚𝑎𝑙𝑖𝑧𝑒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Because LERP </a:t>
            </a:r>
            <a:r>
              <a:rPr lang="en-US" dirty="0" smtClean="0"/>
              <a:t>interpolate along a chord instead of the actual surface of the 4D hyper-sphere, the angular speed is not constant</a:t>
            </a:r>
          </a:p>
          <a:p>
            <a:pPr lvl="1"/>
            <a:r>
              <a:rPr lang="en-US" dirty="0" smtClean="0"/>
              <a:t>The beginning and end are slower than the middle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352800"/>
            <a:ext cx="4991100" cy="30789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4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Slerp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Spherical Linear Interpolation (SLERP) fixes this</a:t>
                </a:r>
              </a:p>
              <a:p>
                <a:r>
                  <a:rPr lang="en-US" dirty="0" smtClean="0"/>
                  <a:t>SLERP is like LERP, but the weighting of the two quaternions is modified based on the angle between them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</a:t>
                </a:r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vs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Cartesian coordinates, you get to choose either left or right handed coordinate systems</a:t>
            </a:r>
          </a:p>
          <a:p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229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find the angle </a:t>
                </a:r>
                <a:r>
                  <a:rPr lang="en-US" dirty="0" smtClean="0">
                    <a:sym typeface="Symbol"/>
                  </a:rPr>
                  <a:t> </a:t>
                </a:r>
                <a:r>
                  <a:rPr lang="en-US" dirty="0" smtClean="0"/>
                  <a:t>we use the following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25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</a:t>
            </a:r>
            <a:r>
              <a:rPr lang="en-US" dirty="0" err="1" smtClean="0"/>
              <a:t>slerp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depends</a:t>
            </a:r>
          </a:p>
          <a:p>
            <a:r>
              <a:rPr lang="en-US" dirty="0" smtClean="0"/>
              <a:t>If you can get it to be fast enough, then use it</a:t>
            </a:r>
          </a:p>
          <a:p>
            <a:r>
              <a:rPr lang="en-US" dirty="0" smtClean="0"/>
              <a:t>Otherwise LERP is fine and likely the user can’t tell anyway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Comparison of Rotational Representations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Euler Angles</a:t>
                </a:r>
              </a:p>
              <a:p>
                <a:pPr lvl="1"/>
                <a:r>
                  <a:rPr lang="en-US" dirty="0" smtClean="0"/>
                  <a:t>Simple</a:t>
                </a:r>
              </a:p>
              <a:p>
                <a:pPr lvl="1"/>
                <a:r>
                  <a:rPr lang="en-US" dirty="0" smtClean="0"/>
                  <a:t>Easy to visualize</a:t>
                </a:r>
              </a:p>
              <a:p>
                <a:pPr lvl="1"/>
                <a:r>
                  <a:rPr lang="en-US" dirty="0" smtClean="0"/>
                  <a:t>Easy to interpolate unless it is around an arbitrary axis</a:t>
                </a:r>
              </a:p>
              <a:p>
                <a:pPr lvl="1"/>
                <a:r>
                  <a:rPr lang="en-US" dirty="0" smtClean="0"/>
                  <a:t>Prone to </a:t>
                </a:r>
                <a:r>
                  <a:rPr lang="en-US" dirty="0" err="1" smtClean="0"/>
                  <a:t>gimbal</a:t>
                </a:r>
                <a:r>
                  <a:rPr lang="en-US" dirty="0" smtClean="0"/>
                  <a:t> lock</a:t>
                </a:r>
              </a:p>
              <a:p>
                <a:pPr lvl="1"/>
                <a:r>
                  <a:rPr lang="en-US" dirty="0" smtClean="0"/>
                  <a:t>Order of the rotations matters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𝐏𝐘𝐑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𝐘𝐏𝐑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𝐑𝐘𝐏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pretty good</a:t>
            </a:r>
          </a:p>
          <a:p>
            <a:r>
              <a:rPr lang="en-US" dirty="0" smtClean="0"/>
              <a:t>Not subject to </a:t>
            </a:r>
            <a:r>
              <a:rPr lang="en-US" dirty="0" err="1" smtClean="0"/>
              <a:t>gimbal</a:t>
            </a:r>
            <a:r>
              <a:rPr lang="en-US" dirty="0" smtClean="0"/>
              <a:t> lock</a:t>
            </a:r>
          </a:p>
          <a:p>
            <a:r>
              <a:rPr lang="en-US" dirty="0" smtClean="0"/>
              <a:t>Uses lots of computation and memory</a:t>
            </a:r>
          </a:p>
          <a:p>
            <a:r>
              <a:rPr lang="en-US" dirty="0" smtClean="0"/>
              <a:t>Not very intuitive to read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Axis/Angle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use a representation similar to quaternions called </a:t>
                </a:r>
                <a:r>
                  <a:rPr lang="en-US" dirty="0" err="1" smtClean="0"/>
                  <a:t>axis+angle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 xmlns="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Easy to understand</a:t>
                </a:r>
              </a:p>
              <a:p>
                <a:r>
                  <a:rPr lang="en-US" dirty="0" smtClean="0">
                    <a:sym typeface="Symbol"/>
                  </a:rPr>
                  <a:t>Compact</a:t>
                </a:r>
              </a:p>
              <a:p>
                <a:r>
                  <a:rPr lang="en-US" dirty="0" smtClean="0">
                    <a:sym typeface="Symbol"/>
                  </a:rPr>
                  <a:t>Cannot interpolate rotations</a:t>
                </a:r>
              </a:p>
              <a:p>
                <a:r>
                  <a:rPr lang="en-US" dirty="0" smtClean="0">
                    <a:sym typeface="Symbol"/>
                  </a:rPr>
                  <a:t>Cannot be easily applied to points and vectors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</a:p>
          <a:p>
            <a:r>
              <a:rPr lang="en-US" dirty="0" smtClean="0"/>
              <a:t>Can be easily applied to vectors and points</a:t>
            </a:r>
          </a:p>
          <a:p>
            <a:r>
              <a:rPr lang="en-US" dirty="0" smtClean="0"/>
              <a:t>Easy to interpolate</a:t>
            </a:r>
          </a:p>
          <a:p>
            <a:r>
              <a:rPr lang="en-US" dirty="0" smtClean="0"/>
              <a:t>Hard to read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SQT Transforms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Quaternions can only represent rotations</a:t>
                </a:r>
              </a:p>
              <a:p>
                <a:r>
                  <a:rPr lang="en-US" dirty="0" smtClean="0"/>
                  <a:t>We can combine them with translation and scaling into a SQT transform</a:t>
                </a:r>
              </a:p>
              <a:p>
                <a:r>
                  <a:rPr lang="en-US" dirty="0" smtClean="0"/>
                  <a:t>Good for most things</a:t>
                </a:r>
              </a:p>
              <a:p>
                <a:pPr lvl="1"/>
                <a:r>
                  <a:rPr lang="en-US" dirty="0" smtClean="0"/>
                  <a:t>Easy to understand</a:t>
                </a:r>
              </a:p>
              <a:p>
                <a:pPr lvl="1"/>
                <a:r>
                  <a:rPr lang="en-US" dirty="0" smtClean="0"/>
                  <a:t>Easy to interpolate</a:t>
                </a:r>
              </a:p>
              <a:p>
                <a:pPr lvl="1"/>
                <a:r>
                  <a:rPr lang="en-US" dirty="0" smtClean="0"/>
                  <a:t>Compact representation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𝑆𝑄𝑇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4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410372"/>
            <a:ext cx="2582037" cy="119708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87" y="2606607"/>
            <a:ext cx="2800350" cy="9981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953" y="4086467"/>
            <a:ext cx="2606618" cy="99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001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Line – can be represented using a parametric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+∞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sz="1000" dirty="0" smtClean="0"/>
              </a:p>
              <a:p>
                <a:r>
                  <a:rPr lang="en-US" sz="2000" dirty="0" smtClean="0"/>
                  <a:t>Ray – only extends in one direction so </a:t>
                </a:r>
                <a:r>
                  <a:rPr lang="en-US" sz="2000" i="1" dirty="0" smtClean="0"/>
                  <a:t>t </a:t>
                </a:r>
                <a:r>
                  <a:rPr lang="en-US" sz="2000" dirty="0" smtClean="0">
                    <a:sym typeface="Symbol"/>
                  </a:rPr>
                  <a:t> 0</a:t>
                </a:r>
              </a:p>
              <a:p>
                <a:endParaRPr lang="en-US" sz="2000" dirty="0">
                  <a:sym typeface="Symbol"/>
                </a:endParaRPr>
              </a:p>
              <a:p>
                <a:endParaRPr lang="en-US" dirty="0" smtClean="0">
                  <a:sym typeface="Symbol"/>
                </a:endParaRPr>
              </a:p>
              <a:p>
                <a:endParaRPr lang="en-US" sz="1600" dirty="0" smtClean="0">
                  <a:sym typeface="Symbol"/>
                </a:endParaRPr>
              </a:p>
              <a:p>
                <a:r>
                  <a:rPr lang="en-US" sz="2000" dirty="0" smtClean="0">
                    <a:sym typeface="Symbol"/>
                  </a:rPr>
                  <a:t>Segment – bounded by two points </a:t>
                </a:r>
                <a:r>
                  <a:rPr lang="en-US" sz="2000" i="1" dirty="0" smtClean="0"/>
                  <a:t> 0 </a:t>
                </a:r>
                <a:r>
                  <a:rPr lang="en-US" sz="2000" dirty="0" smtClean="0">
                    <a:sym typeface="Symbol"/>
                  </a:rPr>
                  <a:t></a:t>
                </a:r>
                <a:r>
                  <a:rPr lang="en-US" sz="2000" i="1" dirty="0" smtClean="0"/>
                  <a:t>t </a:t>
                </a:r>
                <a:r>
                  <a:rPr lang="en-US" sz="2000" dirty="0" smtClean="0">
                    <a:sym typeface="Symbol"/>
                  </a:rPr>
                  <a:t> L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001000" cy="4525963"/>
              </a:xfrm>
              <a:blipFill rotWithShape="0">
                <a:blip r:embed="rId5"/>
                <a:stretch>
                  <a:fillRect l="-685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using a center point C and a radius r</a:t>
            </a:r>
          </a:p>
          <a:p>
            <a:r>
              <a:rPr lang="en-US" dirty="0" smtClean="0"/>
              <a:t>Fits nicely in a 4 element vector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19400"/>
            <a:ext cx="3257550" cy="2994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Plane is a 2D surface in 3D space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Only satisfied when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=[x y z] lies on the plane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vs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is easy, flip the direction of any one axis.</a:t>
            </a:r>
          </a:p>
          <a:p>
            <a:r>
              <a:rPr lang="en-US" dirty="0" smtClean="0"/>
              <a:t>Graphics programmers typically pick left-handed with y pointing up, x to the right, and z pointing into the screen</a:t>
            </a:r>
          </a:p>
          <a:p>
            <a:r>
              <a:rPr lang="en-US" dirty="0" smtClean="0"/>
              <a:t>Helps with z-buffering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Point-normal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Planes can also be represented by</a:t>
                </a:r>
              </a:p>
              <a:p>
                <a:pPr lvl="1"/>
                <a:r>
                  <a:rPr lang="en-US" dirty="0" smtClean="0"/>
                  <a:t>A point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unit vector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 that is normal to the plane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00400"/>
            <a:ext cx="2694723" cy="26472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02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Different, but the same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A,B,C from the traditional equation are interpreted as a vector</a:t>
                </a:r>
              </a:p>
              <a:p>
                <a:r>
                  <a:rPr lang="en-US" dirty="0" smtClean="0"/>
                  <a:t>The vector lies in the direction of the plane normal</a:t>
                </a:r>
              </a:p>
              <a:p>
                <a:r>
                  <a:rPr lang="en-US" dirty="0" smtClean="0"/>
                  <a:t>The normalized version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The normalized parameter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is the distance to the origin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37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AABB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Axis aligned bounding box</a:t>
                </a:r>
              </a:p>
              <a:p>
                <a:r>
                  <a:rPr lang="en-US" dirty="0" smtClean="0"/>
                  <a:t>Useful for collision detection</a:t>
                </a:r>
              </a:p>
              <a:p>
                <a:r>
                  <a:rPr lang="en-US" dirty="0" smtClean="0"/>
                  <a:t>Represented using 6 values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Or two points </a:t>
                </a:r>
                <a:r>
                  <a:rPr lang="en-US" b="1" dirty="0" err="1" smtClean="0"/>
                  <a:t>P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P</a:t>
                </a:r>
                <a:r>
                  <a:rPr lang="en-US" baseline="-25000" dirty="0" err="1" smtClean="0"/>
                  <a:t>max</a:t>
                </a:r>
                <a:endParaRPr lang="en-US" baseline="-25000" dirty="0" smtClean="0"/>
              </a:p>
              <a:p>
                <a:r>
                  <a:rPr lang="en-US" dirty="0" smtClean="0"/>
                  <a:t>Easy to test if a point is within the bounds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81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Oriented bounding box</a:t>
            </a:r>
          </a:p>
          <a:p>
            <a:r>
              <a:rPr lang="en-US" dirty="0" smtClean="0"/>
              <a:t>Differs from AABB because it aligns with the objects local coordinate space, not the world space</a:t>
            </a:r>
          </a:p>
          <a:p>
            <a:r>
              <a:rPr lang="en-US" dirty="0" smtClean="0"/>
              <a:t>Testing for intersection usually involves transforming the point into the OBB coordinate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76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6 planes that create a truncated pyramid shape</a:t>
            </a:r>
          </a:p>
          <a:p>
            <a:r>
              <a:rPr lang="en-US" dirty="0" smtClean="0"/>
              <a:t>Usually represented as an array of six planes in point-normal form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26496"/>
            <a:ext cx="3057525" cy="34629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58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Hardware-accelerated SIMD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for Single </a:t>
            </a:r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M</a:t>
            </a:r>
            <a:r>
              <a:rPr lang="en-US" dirty="0" smtClean="0"/>
              <a:t>ultiple Data</a:t>
            </a:r>
          </a:p>
          <a:p>
            <a:r>
              <a:rPr lang="en-US" dirty="0" smtClean="0"/>
              <a:t>Allows a single operation to be performed on multiple data items in parallel</a:t>
            </a:r>
          </a:p>
          <a:p>
            <a:r>
              <a:rPr lang="en-US" dirty="0" smtClean="0"/>
              <a:t>For example you can multiple four pairs of floating point numbers with a single command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28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introduced MMX instruction in the first Pentiums</a:t>
            </a:r>
          </a:p>
          <a:p>
            <a:r>
              <a:rPr lang="en-US" dirty="0" smtClean="0"/>
              <a:t>Could do SIMD on 8-eight bit, 4-16 bit or 2-32 bit integers</a:t>
            </a:r>
          </a:p>
          <a:p>
            <a:r>
              <a:rPr lang="en-US" dirty="0" smtClean="0"/>
              <a:t>Later enhancements resulted in the Streaming SIMD Extensions (SSE)</a:t>
            </a:r>
          </a:p>
          <a:p>
            <a:pPr lvl="1"/>
            <a:r>
              <a:rPr lang="en-US" dirty="0" smtClean="0"/>
              <a:t>Uses special 128-bit registers</a:t>
            </a:r>
          </a:p>
          <a:p>
            <a:pPr lvl="1"/>
            <a:r>
              <a:rPr lang="en-US" dirty="0" smtClean="0"/>
              <a:t>Can perform parallel operation on 32-bit floating point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648200"/>
            <a:ext cx="5819775" cy="600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99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 Registers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packed 32-bit floating point mode holds 4 -32 floating point numbers </a:t>
                </a:r>
              </a:p>
              <a:p>
                <a:r>
                  <a:rPr lang="en-US" dirty="0" smtClean="0"/>
                  <a:t>Elements are called </a:t>
                </a:r>
                <a14:m>
                  <m:oMath xmlns:m="http://schemas.openxmlformats.org/officeDocument/2006/math" xmlns="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 the SIMD instruction</a:t>
                </a:r>
              </a:p>
              <a:p>
                <a:pPr marL="0" indent="0" algn="ctr">
                  <a:buNone/>
                </a:pPr>
                <a:r>
                  <a:rPr lang="en-US" dirty="0" err="1">
                    <a:latin typeface="Arial Narrow" panose="020B0606020202030204" pitchFamily="34" charset="0"/>
                  </a:rPr>
                  <a:t>addps</a:t>
                </a:r>
                <a:r>
                  <a:rPr lang="en-US" dirty="0">
                    <a:latin typeface="Arial Narrow" panose="020B0606020202030204" pitchFamily="34" charset="0"/>
                  </a:rPr>
                  <a:t>    </a:t>
                </a:r>
                <a:r>
                  <a:rPr lang="en-US" dirty="0" smtClean="0">
                    <a:latin typeface="Arial Narrow" panose="020B0606020202030204" pitchFamily="34" charset="0"/>
                  </a:rPr>
                  <a:t>xmm0</a:t>
                </a:r>
                <a:r>
                  <a:rPr lang="en-US" dirty="0">
                    <a:latin typeface="Arial Narrow" panose="020B0606020202030204" pitchFamily="34" charset="0"/>
                  </a:rPr>
                  <a:t>,  </a:t>
                </a:r>
                <a:r>
                  <a:rPr lang="en-US" dirty="0" smtClean="0">
                    <a:latin typeface="Arial Narrow" panose="020B0606020202030204" pitchFamily="34" charset="0"/>
                  </a:rPr>
                  <a:t>xmm1</a:t>
                </a:r>
                <a:endParaRPr lang="en-US" dirty="0">
                  <a:latin typeface="Arial Narrow" panose="020B0606020202030204" pitchFamily="34" charset="0"/>
                </a:endParaRPr>
              </a:p>
              <a:p>
                <a:r>
                  <a:rPr lang="en-US" dirty="0" smtClean="0"/>
                  <a:t>This performs the following operations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xmm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89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Studio has a special datatype __m128</a:t>
            </a:r>
          </a:p>
          <a:p>
            <a:pPr lvl="1"/>
            <a:r>
              <a:rPr lang="en-US" dirty="0" smtClean="0"/>
              <a:t>Complier understands how to use it</a:t>
            </a:r>
          </a:p>
          <a:p>
            <a:pPr marL="457200" lvl="1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__m128 v= _</a:t>
            </a:r>
            <a:r>
              <a:rPr lang="en-US" sz="2400" dirty="0" err="1" smtClean="0">
                <a:latin typeface="Arial Narrow" panose="020B0606020202030204" pitchFamily="34" charset="0"/>
              </a:rPr>
              <a:t>mm_set_ps</a:t>
            </a:r>
            <a:r>
              <a:rPr lang="en-US" sz="2400" dirty="0" smtClean="0">
                <a:latin typeface="Arial Narrow" panose="020B0606020202030204" pitchFamily="34" charset="0"/>
              </a:rPr>
              <a:t>(-</a:t>
            </a:r>
            <a:r>
              <a:rPr lang="en-US" sz="2400" dirty="0">
                <a:latin typeface="Arial Narrow" panose="020B0606020202030204" pitchFamily="34" charset="0"/>
              </a:rPr>
              <a:t>1.0f, 2.0f, 0.5f, 1.0f);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GNU C/C++ uses the keyword vector</a:t>
            </a:r>
          </a:p>
          <a:p>
            <a:pPr marL="457200" lvl="1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vector float = (vector float) (-1.0f, 2.0f, 0.5f, 1.0f);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57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with 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use inline assembly</a:t>
            </a:r>
          </a:p>
          <a:p>
            <a:pPr marL="688975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__m128 </a:t>
            </a:r>
            <a:r>
              <a:rPr lang="en-US" b="1" dirty="0" err="1" smtClean="0">
                <a:latin typeface="Arial Narrow" panose="020B0606020202030204" pitchFamily="34" charset="0"/>
              </a:rPr>
              <a:t>addWithAssembly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const</a:t>
            </a:r>
            <a:r>
              <a:rPr lang="en-US" dirty="0" smtClean="0">
                <a:latin typeface="Arial Narrow" panose="020B0606020202030204" pitchFamily="34" charset="0"/>
              </a:rPr>
              <a:t> __m128 a, </a:t>
            </a:r>
            <a:r>
              <a:rPr lang="en-US" dirty="0" err="1" smtClean="0">
                <a:latin typeface="Arial Narrow" panose="020B0606020202030204" pitchFamily="34" charset="0"/>
              </a:rPr>
              <a:t>const</a:t>
            </a:r>
            <a:r>
              <a:rPr lang="en-US" dirty="0" smtClean="0">
                <a:latin typeface="Arial Narrow" panose="020B0606020202030204" pitchFamily="34" charset="0"/>
              </a:rPr>
              <a:t> __m128 b)</a:t>
            </a:r>
          </a:p>
          <a:p>
            <a:pPr marL="688975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{</a:t>
            </a:r>
          </a:p>
          <a:p>
            <a:pPr marL="1541463" indent="-852488">
              <a:buNone/>
            </a:pPr>
            <a:r>
              <a:rPr lang="en-US" dirty="0" smtClean="0">
                <a:latin typeface="Arial Narrow" panose="020B0606020202030204" pitchFamily="34" charset="0"/>
              </a:rPr>
              <a:t>	__</a:t>
            </a:r>
            <a:r>
              <a:rPr lang="en-US" dirty="0" err="1" smtClean="0">
                <a:latin typeface="Arial Narrow" panose="020B0606020202030204" pitchFamily="34" charset="0"/>
              </a:rPr>
              <a:t>asm</a:t>
            </a:r>
            <a:r>
              <a:rPr lang="en-US" dirty="0" smtClean="0">
                <a:latin typeface="Arial Narrow" panose="020B0606020202030204" pitchFamily="34" charset="0"/>
              </a:rPr>
              <a:t>   </a:t>
            </a:r>
            <a:r>
              <a:rPr lang="en-US" dirty="0" err="1" smtClean="0">
                <a:latin typeface="Arial Narrow" panose="020B0606020202030204" pitchFamily="34" charset="0"/>
              </a:rPr>
              <a:t>addps</a:t>
            </a:r>
            <a:r>
              <a:rPr lang="en-US" dirty="0" smtClean="0">
                <a:latin typeface="Arial Narrow" panose="020B0606020202030204" pitchFamily="34" charset="0"/>
              </a:rPr>
              <a:t>   xmm0, xmm1</a:t>
            </a:r>
          </a:p>
          <a:p>
            <a:pPr marL="688975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/>
              <a:t>Can use </a:t>
            </a:r>
            <a:r>
              <a:rPr lang="en-US" dirty="0" err="1" smtClean="0"/>
              <a:t>intrinsics</a:t>
            </a:r>
            <a:r>
              <a:rPr lang="en-US" dirty="0" smtClean="0"/>
              <a:t>  (# include &lt;</a:t>
            </a:r>
            <a:r>
              <a:rPr lang="en-US" dirty="0" err="1" smtClean="0"/>
              <a:t>xmmintrin.h</a:t>
            </a:r>
            <a:r>
              <a:rPr lang="en-US" dirty="0" smtClean="0"/>
              <a:t>&gt;)</a:t>
            </a:r>
          </a:p>
          <a:p>
            <a:pPr marL="0" indent="688975">
              <a:buNone/>
            </a:pPr>
            <a:r>
              <a:rPr lang="en-US" dirty="0">
                <a:latin typeface="Arial Narrow" panose="020B0606020202030204" pitchFamily="34" charset="0"/>
              </a:rPr>
              <a:t>__m128 </a:t>
            </a:r>
            <a:r>
              <a:rPr lang="en-US" b="1" dirty="0" err="1" smtClean="0">
                <a:latin typeface="Arial Narrow" panose="020B0606020202030204" pitchFamily="34" charset="0"/>
              </a:rPr>
              <a:t>addWithIntrinsics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const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__m128 a, </a:t>
            </a:r>
            <a:r>
              <a:rPr lang="en-US" dirty="0" err="1">
                <a:latin typeface="Arial Narrow" panose="020B0606020202030204" pitchFamily="34" charset="0"/>
              </a:rPr>
              <a:t>const</a:t>
            </a:r>
            <a:r>
              <a:rPr lang="en-US" dirty="0">
                <a:latin typeface="Arial Narrow" panose="020B0606020202030204" pitchFamily="34" charset="0"/>
              </a:rPr>
              <a:t> __m128 b)</a:t>
            </a:r>
          </a:p>
          <a:p>
            <a:pPr marL="0" indent="688975">
              <a:buNone/>
            </a:pPr>
            <a:r>
              <a:rPr lang="en-US" dirty="0">
                <a:latin typeface="Arial Narrow" panose="020B0606020202030204" pitchFamily="34" charset="0"/>
              </a:rPr>
              <a:t>{</a:t>
            </a:r>
          </a:p>
          <a:p>
            <a:pPr marL="1541463" indent="-852488">
              <a:buNone/>
            </a:pPr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dirty="0" smtClean="0">
                <a:latin typeface="Arial Narrow" panose="020B0606020202030204" pitchFamily="34" charset="0"/>
              </a:rPr>
              <a:t>return _</a:t>
            </a:r>
            <a:r>
              <a:rPr lang="en-US" dirty="0" err="1" smtClean="0">
                <a:latin typeface="Arial Narrow" panose="020B0606020202030204" pitchFamily="34" charset="0"/>
              </a:rPr>
              <a:t>mm_add_ps</a:t>
            </a:r>
            <a:r>
              <a:rPr lang="en-US" dirty="0" smtClean="0">
                <a:latin typeface="Arial Narrow" panose="020B0606020202030204" pitchFamily="34" charset="0"/>
              </a:rPr>
              <a:t> (</a:t>
            </a:r>
            <a:r>
              <a:rPr lang="en-US" dirty="0" err="1" smtClean="0">
                <a:latin typeface="Arial Narrow" panose="020B0606020202030204" pitchFamily="34" charset="0"/>
              </a:rPr>
              <a:t>a,b</a:t>
            </a:r>
            <a:r>
              <a:rPr lang="en-US" dirty="0" smtClean="0">
                <a:latin typeface="Arial Narrow" panose="020B0606020202030204" pitchFamily="34" charset="0"/>
              </a:rPr>
              <a:t>);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688975">
              <a:buNone/>
            </a:pPr>
            <a:r>
              <a:rPr lang="en-US" dirty="0">
                <a:latin typeface="Arial Narrow" panose="020B0606020202030204" pitchFamily="34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Vector have </a:t>
            </a:r>
          </a:p>
          <a:p>
            <a:pPr lvl="1"/>
            <a:r>
              <a:rPr lang="en-US" sz="1800" dirty="0" smtClean="0"/>
              <a:t>Magnitude</a:t>
            </a:r>
          </a:p>
          <a:p>
            <a:pPr lvl="1"/>
            <a:r>
              <a:rPr lang="en-US" sz="1800" dirty="0" smtClean="0"/>
              <a:t>Direction</a:t>
            </a:r>
          </a:p>
          <a:p>
            <a:r>
              <a:rPr lang="en-US" sz="2000" dirty="0" smtClean="0"/>
              <a:t>Extend from the tail toward the head</a:t>
            </a:r>
          </a:p>
          <a:p>
            <a:r>
              <a:rPr lang="en-US" sz="2000" dirty="0" smtClean="0"/>
              <a:t>Differs from a scalar because of the direction</a:t>
            </a:r>
          </a:p>
          <a:p>
            <a:r>
              <a:rPr lang="en-US" sz="2000" dirty="0" smtClean="0"/>
              <a:t>Technically represents an offset relative to a known point</a:t>
            </a:r>
          </a:p>
          <a:p>
            <a:r>
              <a:rPr lang="en-US" sz="2000" dirty="0" smtClean="0"/>
              <a:t>Can be used to represent a point if it is relative to the origin</a:t>
            </a:r>
          </a:p>
          <a:p>
            <a:pPr lvl="1"/>
            <a:r>
              <a:rPr lang="en-US" sz="1800" dirty="0" smtClean="0"/>
              <a:t>Called a position vector versus direction vector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Say you want to multiple a 1X4 vector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with a 4X4 matrix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to get the solution </a:t>
                </a:r>
                <a:r>
                  <a:rPr lang="en-US" b="1" dirty="0" smtClean="0"/>
                  <a:t>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𝐯𝐌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 xmlns="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71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could store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in an SSE and each column of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in an SSE</a:t>
                </a:r>
              </a:p>
              <a:p>
                <a:r>
                  <a:rPr lang="en-US" dirty="0" smtClean="0"/>
                  <a:t>The multiple each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SSE by the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SSE</a:t>
                </a:r>
              </a:p>
              <a:p>
                <a:r>
                  <a:rPr lang="en-US" dirty="0" smtClean="0"/>
                  <a:t>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𝑣𝑀𝑐𝑜𝑙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𝑣𝑀𝑐𝑜𝑙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𝑣𝑀𝑐𝑜𝑙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𝑣𝑀𝑐𝑜𝑙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Now we have to add across the vectors</a:t>
                </a:r>
              </a:p>
              <a:p>
                <a:pPr lvl="1"/>
                <a:r>
                  <a:rPr lang="en-US" dirty="0" smtClean="0"/>
                  <a:t>Not very fast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69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could create SSEs with replicated values from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and multiple </a:t>
                </a:r>
                <a:r>
                  <a:rPr lang="en-US" dirty="0"/>
                  <a:t>each </a:t>
                </a:r>
                <a:r>
                  <a:rPr lang="en-US" dirty="0" smtClean="0"/>
                  <a:t>row of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by </a:t>
                </a:r>
                <a:r>
                  <a:rPr lang="en-US" dirty="0"/>
                  <a:t>the </a:t>
                </a:r>
                <a:r>
                  <a:rPr lang="en-US" dirty="0" smtClean="0"/>
                  <a:t>appropriate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</a:t>
                </a:r>
                <a:r>
                  <a:rPr lang="en-US" dirty="0"/>
                  <a:t>SSE</a:t>
                </a:r>
              </a:p>
              <a:p>
                <a:r>
                  <a:rPr lang="en-US" dirty="0"/>
                  <a:t>We get</a:t>
                </a:r>
              </a:p>
              <a:p>
                <a:pPr marL="0" indent="0">
                  <a:buNone/>
                </a:pPr>
                <a14:m/>
                <a:endParaRPr lang="en-US" dirty="0"/>
              </a:p>
              <a:p>
                <a:pPr marL="0" indent="0">
                  <a:buNone/>
                </a:pPr>
                <a14:m/>
                <a:endParaRPr lang="en-US" dirty="0"/>
              </a:p>
              <a:p>
                <a:pPr marL="0" indent="0">
                  <a:buNone/>
                </a:pPr>
                <a14:m/>
                <a:endParaRPr lang="en-US" dirty="0"/>
              </a:p>
              <a:p>
                <a:pPr marL="0" indent="0">
                  <a:buNone/>
                </a:pPr>
                <a14:m/>
                <a:endParaRPr lang="en-US" dirty="0"/>
              </a:p>
              <a:p>
                <a:r>
                  <a:rPr lang="en-US" dirty="0"/>
                  <a:t>Now we </a:t>
                </a:r>
                <a:r>
                  <a:rPr lang="en-US" dirty="0" smtClean="0"/>
                  <a:t>can add the vectors</a:t>
                </a:r>
                <a:endParaRPr lang="en-US" dirty="0"/>
              </a:p>
              <a:p>
                <a:pPr lvl="1"/>
                <a:r>
                  <a:rPr lang="en-US" dirty="0" smtClean="0"/>
                  <a:t>Much better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8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Congruent Generators</a:t>
            </a:r>
          </a:p>
          <a:p>
            <a:pPr lvl="1"/>
            <a:r>
              <a:rPr lang="en-US" dirty="0" smtClean="0"/>
              <a:t>Found in the c rand() function</a:t>
            </a:r>
          </a:p>
          <a:p>
            <a:pPr lvl="1"/>
            <a:r>
              <a:rPr lang="en-US" dirty="0" smtClean="0"/>
              <a:t>Not particular good</a:t>
            </a:r>
            <a:endParaRPr lang="en-US" dirty="0"/>
          </a:p>
          <a:p>
            <a:r>
              <a:rPr lang="en-US" dirty="0" err="1" smtClean="0"/>
              <a:t>Mersenne</a:t>
            </a:r>
            <a:r>
              <a:rPr lang="en-US" dirty="0" smtClean="0"/>
              <a:t> Twister</a:t>
            </a:r>
          </a:p>
          <a:p>
            <a:pPr lvl="1"/>
            <a:r>
              <a:rPr lang="en-US" dirty="0" smtClean="0"/>
              <a:t>Very large period (before repeating a sequence)</a:t>
            </a:r>
          </a:p>
          <a:p>
            <a:pPr lvl="1"/>
            <a:r>
              <a:rPr lang="en-US" dirty="0" smtClean="0"/>
              <a:t>Very high order of </a:t>
            </a:r>
            <a:r>
              <a:rPr lang="en-US" dirty="0" err="1" smtClean="0"/>
              <a:t>equidistribution</a:t>
            </a:r>
            <a:endParaRPr lang="en-US" dirty="0" smtClean="0"/>
          </a:p>
          <a:p>
            <a:pPr lvl="1"/>
            <a:r>
              <a:rPr lang="en-US" dirty="0" smtClean="0"/>
              <a:t>Passes numerous test for randomness</a:t>
            </a:r>
          </a:p>
          <a:p>
            <a:pPr lvl="1"/>
            <a:r>
              <a:rPr lang="en-US" dirty="0" smtClean="0"/>
              <a:t>Fast</a:t>
            </a:r>
          </a:p>
          <a:p>
            <a:r>
              <a:rPr lang="en-US" dirty="0" smtClean="0"/>
              <a:t>Mother-of-All</a:t>
            </a:r>
          </a:p>
          <a:p>
            <a:pPr lvl="1"/>
            <a:r>
              <a:rPr lang="en-US" dirty="0" smtClean="0"/>
              <a:t>Published by George </a:t>
            </a:r>
            <a:r>
              <a:rPr lang="en-US" dirty="0" err="1" smtClean="0"/>
              <a:t>Marsaglia</a:t>
            </a:r>
            <a:endParaRPr lang="en-US" dirty="0" smtClean="0"/>
          </a:p>
          <a:p>
            <a:pPr lvl="1"/>
            <a:r>
              <a:rPr lang="en-US" dirty="0" smtClean="0"/>
              <a:t>Reasonable period</a:t>
            </a:r>
          </a:p>
          <a:p>
            <a:pPr lvl="1"/>
            <a:r>
              <a:rPr lang="en-US" dirty="0" smtClean="0"/>
              <a:t>Faster than </a:t>
            </a:r>
            <a:r>
              <a:rPr lang="en-US" dirty="0" err="1" smtClean="0"/>
              <a:t>Mersenne</a:t>
            </a:r>
            <a:r>
              <a:rPr lang="en-US" dirty="0" smtClean="0"/>
              <a:t> Twister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1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4745</TotalTime>
  <Words>9369</Words>
  <Application>Microsoft Macintosh PowerPoint</Application>
  <PresentationFormat>On-screen Show (4:3)</PresentationFormat>
  <Paragraphs>830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Executive</vt:lpstr>
      <vt:lpstr>PowerPoint Presentation</vt:lpstr>
      <vt:lpstr>Topics</vt:lpstr>
      <vt:lpstr>2D as a Start</vt:lpstr>
      <vt:lpstr>Points and vectors</vt:lpstr>
      <vt:lpstr>Other systems</vt:lpstr>
      <vt:lpstr>Picking a system</vt:lpstr>
      <vt:lpstr>Left vs Right</vt:lpstr>
      <vt:lpstr>Left vs Right</vt:lpstr>
      <vt:lpstr>Vectors</vt:lpstr>
      <vt:lpstr>Basis Vectors</vt:lpstr>
      <vt:lpstr>Vector Operations</vt:lpstr>
      <vt:lpstr>Vector operations</vt:lpstr>
      <vt:lpstr>Vector Operations</vt:lpstr>
      <vt:lpstr>Use of Vector Operations</vt:lpstr>
      <vt:lpstr>Unit Vectors</vt:lpstr>
      <vt:lpstr>DOT product</vt:lpstr>
      <vt:lpstr>Projection</vt:lpstr>
      <vt:lpstr>Magnitude</vt:lpstr>
      <vt:lpstr>Useful Dot Product Tests</vt:lpstr>
      <vt:lpstr>Other applications</vt:lpstr>
      <vt:lpstr>Cross Product</vt:lpstr>
      <vt:lpstr>Magnitude of X-product</vt:lpstr>
      <vt:lpstr>Properties of the cross product</vt:lpstr>
      <vt:lpstr>Uses of the cross product</vt:lpstr>
      <vt:lpstr>Pseudovectors</vt:lpstr>
      <vt:lpstr>LERP</vt:lpstr>
      <vt:lpstr>Matrices</vt:lpstr>
      <vt:lpstr>4x4 Matrix</vt:lpstr>
      <vt:lpstr>Matrix Multiplication</vt:lpstr>
      <vt:lpstr>Multiplication</vt:lpstr>
      <vt:lpstr>Points and Vectors as Matrices</vt:lpstr>
      <vt:lpstr>Vector X Matrix</vt:lpstr>
      <vt:lpstr>Identity matrix</vt:lpstr>
      <vt:lpstr>Inverse Matrix</vt:lpstr>
      <vt:lpstr>Transposition</vt:lpstr>
      <vt:lpstr>Homogeneous Coordinates</vt:lpstr>
      <vt:lpstr>Translations?</vt:lpstr>
      <vt:lpstr>Points versus Vectors</vt:lpstr>
      <vt:lpstr>Atomic transformation matrices</vt:lpstr>
      <vt:lpstr>Point times Atomic</vt:lpstr>
      <vt:lpstr>Atomic translation</vt:lpstr>
      <vt:lpstr>Atomic Rotation</vt:lpstr>
      <vt:lpstr>Rotations</vt:lpstr>
      <vt:lpstr>Scaling</vt:lpstr>
      <vt:lpstr>Coordinate Spaces</vt:lpstr>
      <vt:lpstr>Model space</vt:lpstr>
      <vt:lpstr>Mapping model to world</vt:lpstr>
      <vt:lpstr>World Space</vt:lpstr>
      <vt:lpstr>Model to world</vt:lpstr>
      <vt:lpstr>View space</vt:lpstr>
      <vt:lpstr>Change of basis</vt:lpstr>
      <vt:lpstr>Change of basis matrix</vt:lpstr>
      <vt:lpstr>An example</vt:lpstr>
      <vt:lpstr>Child to Parent</vt:lpstr>
      <vt:lpstr>Extracting the basis</vt:lpstr>
      <vt:lpstr>Confusion</vt:lpstr>
      <vt:lpstr>Transforming normal vectors</vt:lpstr>
      <vt:lpstr>Quaternions</vt:lpstr>
      <vt:lpstr>Quaternion</vt:lpstr>
      <vt:lpstr>Quaternion</vt:lpstr>
      <vt:lpstr>Operations</vt:lpstr>
      <vt:lpstr>Conjugate and Inverse</vt:lpstr>
      <vt:lpstr>It’s simple</vt:lpstr>
      <vt:lpstr>Rotating with quaternions</vt:lpstr>
      <vt:lpstr>Concatenation</vt:lpstr>
      <vt:lpstr>Quaternion to matrix</vt:lpstr>
      <vt:lpstr>Rotational Interpolation</vt:lpstr>
      <vt:lpstr>Problems with lerp</vt:lpstr>
      <vt:lpstr>Slerp</vt:lpstr>
      <vt:lpstr>Find the angle</vt:lpstr>
      <vt:lpstr>Should you slerp?</vt:lpstr>
      <vt:lpstr>Comparison of Rotational Representations</vt:lpstr>
      <vt:lpstr>3X3 Matrix</vt:lpstr>
      <vt:lpstr>Axis/Angle</vt:lpstr>
      <vt:lpstr>Quaternions</vt:lpstr>
      <vt:lpstr>SQT Transforms</vt:lpstr>
      <vt:lpstr>Other useful object</vt:lpstr>
      <vt:lpstr>Spheres</vt:lpstr>
      <vt:lpstr>Planes</vt:lpstr>
      <vt:lpstr>Point-normal</vt:lpstr>
      <vt:lpstr>Different, but the same</vt:lpstr>
      <vt:lpstr>AABB</vt:lpstr>
      <vt:lpstr>oBB</vt:lpstr>
      <vt:lpstr>Frusta</vt:lpstr>
      <vt:lpstr>Hardware-accelerated SIMD Math</vt:lpstr>
      <vt:lpstr>History</vt:lpstr>
      <vt:lpstr>SSE Registers</vt:lpstr>
      <vt:lpstr>Using SIMD</vt:lpstr>
      <vt:lpstr>Coding with SSE</vt:lpstr>
      <vt:lpstr>Vector-matrix multiplication</vt:lpstr>
      <vt:lpstr>Attempt 1</vt:lpstr>
      <vt:lpstr>Attempt 2</vt:lpstr>
      <vt:lpstr>Random Number Generator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Mailler, Roger</dc:creator>
  <cp:lastModifiedBy>Jason Gregory</cp:lastModifiedBy>
  <cp:revision>216</cp:revision>
  <cp:lastPrinted>1601-01-01T00:00:00Z</cp:lastPrinted>
  <dcterms:created xsi:type="dcterms:W3CDTF">1601-01-01T00:00:00Z</dcterms:created>
  <dcterms:modified xsi:type="dcterms:W3CDTF">2017-02-27T03:48:12Z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