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51"/>
  </p:notesMasterIdLst>
  <p:handoutMasterIdLst>
    <p:handoutMasterId r:id="rId52"/>
  </p:handoutMasterIdLst>
  <p:sldIdLst>
    <p:sldId id="256" r:id="rId2"/>
    <p:sldId id="291" r:id="rId3"/>
    <p:sldId id="292" r:id="rId4"/>
    <p:sldId id="294" r:id="rId5"/>
    <p:sldId id="293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14" r:id="rId18"/>
    <p:sldId id="306" r:id="rId19"/>
    <p:sldId id="307" r:id="rId20"/>
    <p:sldId id="308" r:id="rId21"/>
    <p:sldId id="309" r:id="rId22"/>
    <p:sldId id="310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34" r:id="rId43"/>
    <p:sldId id="335" r:id="rId44"/>
    <p:sldId id="336" r:id="rId45"/>
    <p:sldId id="337" r:id="rId46"/>
    <p:sldId id="338" r:id="rId47"/>
    <p:sldId id="311" r:id="rId48"/>
    <p:sldId id="312" r:id="rId49"/>
    <p:sldId id="313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B6B6"/>
    <a:srgbClr val="BEBEB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5" autoAdjust="0"/>
    <p:restoredTop sz="86377" autoAdjust="0"/>
  </p:normalViewPr>
  <p:slideViewPr>
    <p:cSldViewPr>
      <p:cViewPr varScale="1">
        <p:scale>
          <a:sx n="126" d="100"/>
          <a:sy n="126" d="100"/>
        </p:scale>
        <p:origin x="-6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C4002-9BB8-5245-B038-AA37923B0879}" type="datetimeFigureOut">
              <a:rPr lang="en-US" smtClean="0"/>
              <a:t>2/26/17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2B21D-05A8-5045-9844-31755D8A4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98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09413-1A27-7545-91E6-562E7841129B}" type="datetimeFigureOut">
              <a:rPr lang="en-US" smtClean="0"/>
              <a:t>2/26/17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E690-2BB0-9F47-B2C7-222E19688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205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2B6548-63B4-43B9-9D5F-8A0DBC4D6E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7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5C615B-7B55-444E-9D60-3446ED79C9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2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F7E33-ABC5-46FC-A50B-C05D13CFA0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7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2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5E58F-308D-4F22-9458-D75ECFAC87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2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1A403-6694-4813-8CB4-D3558F1C1F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2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EE481-0D5E-46ED-B40A-CE56766C83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6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481F5-83A3-47C8-990C-A9546EB5E6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2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E3A54-F3D9-4207-AD15-D5A8CF57C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4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70C624-2B99-46EF-A764-840ECAF68A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1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FEF9C-54E4-4147-8E45-7DD2AFC7F5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9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665603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1E0014E-A2BD-45D2-B412-18324EB0A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4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41" y="2073329"/>
            <a:ext cx="321945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800" dirty="0" smtClean="0"/>
              <a:t>Game Engine Architecture</a:t>
            </a:r>
            <a:endParaRPr lang="en-US" sz="44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038600" y="1889234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Chapter 5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Engine Support Systems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2B6548-63B4-43B9-9D5F-8A0DBC4D6EA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tack-based </a:t>
            </a:r>
            <a:r>
              <a:rPr lang="en-US" dirty="0"/>
              <a:t>A</a:t>
            </a:r>
            <a:r>
              <a:rPr lang="en-US" dirty="0" smtClean="0"/>
              <a:t>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easiest way is to use a pre-allocated memory block and use it as a stack</a:t>
            </a:r>
          </a:p>
          <a:p>
            <a:r>
              <a:rPr lang="en-US" dirty="0" smtClean="0"/>
              <a:t>When a level is loaded, add it to the stack, when it is finished, move the stack pointer back</a:t>
            </a:r>
          </a:p>
          <a:p>
            <a:r>
              <a:rPr lang="en-US" dirty="0" smtClean="0"/>
              <a:t>Order is important because you can overwrite a current used memory location</a:t>
            </a:r>
          </a:p>
          <a:p>
            <a:r>
              <a:rPr lang="en-US" dirty="0" smtClean="0"/>
              <a:t>Often done using rollback markers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tacks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041" y="1600200"/>
            <a:ext cx="6267450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ouble ended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method uses a double ended stack</a:t>
            </a:r>
          </a:p>
          <a:p>
            <a:pPr lvl="1"/>
            <a:r>
              <a:rPr lang="en-US" dirty="0" smtClean="0"/>
              <a:t>Useful for having big allocations on one side and small temporary on the other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3402724"/>
            <a:ext cx="630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ool </a:t>
            </a:r>
            <a:r>
              <a:rPr lang="en-US" dirty="0"/>
              <a:t>A</a:t>
            </a:r>
            <a:r>
              <a:rPr lang="en-US" dirty="0" smtClean="0"/>
              <a:t>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technique works by allocating a large number of fixed sized memory blocks</a:t>
            </a:r>
          </a:p>
          <a:p>
            <a:pPr lvl="1"/>
            <a:r>
              <a:rPr lang="en-US" dirty="0" smtClean="0"/>
              <a:t>1,000 4X4 matrices</a:t>
            </a:r>
          </a:p>
          <a:p>
            <a:r>
              <a:rPr lang="en-US" dirty="0" smtClean="0"/>
              <a:t>When you need a new matrix, you get it from the pool</a:t>
            </a:r>
          </a:p>
          <a:p>
            <a:r>
              <a:rPr lang="en-US" dirty="0" smtClean="0"/>
              <a:t>Return it to the pool when are done</a:t>
            </a:r>
          </a:p>
          <a:p>
            <a:r>
              <a:rPr lang="en-US" dirty="0" smtClean="0"/>
              <a:t>The pool can be managed by a linked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ligned </a:t>
            </a:r>
            <a:r>
              <a:rPr lang="en-US" dirty="0"/>
              <a:t>A</a:t>
            </a:r>
            <a:r>
              <a:rPr lang="en-US" dirty="0" smtClean="0"/>
              <a:t>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problem with pooled memory is that every variable and object has an alignment requirement</a:t>
            </a:r>
          </a:p>
          <a:p>
            <a:r>
              <a:rPr lang="en-US" dirty="0"/>
              <a:t>T</a:t>
            </a:r>
            <a:r>
              <a:rPr lang="en-US" dirty="0" smtClean="0"/>
              <a:t>he memory allocator must be able to return aligned memory otherwise you have serious trouble</a:t>
            </a:r>
          </a:p>
          <a:p>
            <a:r>
              <a:rPr lang="en-US" dirty="0" smtClean="0"/>
              <a:t>Not a serious problem as an aligned allocator is easy to write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4356996" cy="266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or double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often need to allocate memory every frame One way to do this is to use a single frame buffer</a:t>
            </a:r>
          </a:p>
          <a:p>
            <a:r>
              <a:rPr lang="en-US" dirty="0" smtClean="0"/>
              <a:t>Allocate the memory once and free it only when the rendering is complete</a:t>
            </a:r>
          </a:p>
          <a:p>
            <a:pPr lvl="1"/>
            <a:r>
              <a:rPr lang="en-US" dirty="0" smtClean="0"/>
              <a:t>Very fast, you have to be careful</a:t>
            </a:r>
          </a:p>
          <a:p>
            <a:r>
              <a:rPr lang="en-US" dirty="0" smtClean="0"/>
              <a:t>A double frame buffer might be better in a multi-core setup</a:t>
            </a:r>
          </a:p>
          <a:p>
            <a:pPr lvl="1"/>
            <a:r>
              <a:rPr lang="en-US" dirty="0" smtClean="0"/>
              <a:t>Allocate memory at frame </a:t>
            </a:r>
            <a:r>
              <a:rPr lang="en-US" dirty="0" err="1" smtClean="0"/>
              <a:t>i</a:t>
            </a:r>
            <a:r>
              <a:rPr lang="en-US" dirty="0" smtClean="0"/>
              <a:t> for use in i+1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Doing dynamic allocation can create memory fragments</a:t>
            </a:r>
          </a:p>
          <a:p>
            <a:pPr lvl="1"/>
            <a:r>
              <a:rPr lang="en-US" dirty="0" smtClean="0"/>
              <a:t>This slows down memory copies</a:t>
            </a:r>
          </a:p>
          <a:p>
            <a:pPr lvl="1"/>
            <a:r>
              <a:rPr lang="en-US" dirty="0" smtClean="0"/>
              <a:t>Can prevent allocation when a contiguous block is not available</a:t>
            </a:r>
          </a:p>
          <a:p>
            <a:r>
              <a:rPr lang="en-US" dirty="0" smtClean="0"/>
              <a:t>Pooled and stack allocators avoid this problem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876800"/>
            <a:ext cx="62674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6200"/>
            <a:ext cx="62674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38400"/>
            <a:ext cx="62484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you need random allocation/deallocation you may require a defragmentation routine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2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hift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1905000"/>
            <a:ext cx="626745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efrag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defrag operation can occur over several frames</a:t>
            </a:r>
          </a:p>
          <a:p>
            <a:pPr lvl="1"/>
            <a:r>
              <a:rPr lang="en-US" dirty="0" smtClean="0"/>
              <a:t>Just move one thing at a time</a:t>
            </a:r>
          </a:p>
          <a:p>
            <a:r>
              <a:rPr lang="en-US" dirty="0" smtClean="0"/>
              <a:t>Moving memory is tricky though</a:t>
            </a:r>
          </a:p>
          <a:p>
            <a:pPr lvl="1"/>
            <a:r>
              <a:rPr lang="en-US" dirty="0" smtClean="0"/>
              <a:t>All pointers to it need to be updated</a:t>
            </a:r>
          </a:p>
          <a:p>
            <a:r>
              <a:rPr lang="en-US" dirty="0" smtClean="0"/>
              <a:t>Handles are frequently used</a:t>
            </a:r>
          </a:p>
          <a:p>
            <a:pPr lvl="1"/>
            <a:r>
              <a:rPr lang="en-US" dirty="0" smtClean="0"/>
              <a:t>Handles point </a:t>
            </a:r>
            <a:r>
              <a:rPr lang="en-US" smtClean="0"/>
              <a:t>to </a:t>
            </a:r>
            <a:r>
              <a:rPr lang="en-US"/>
              <a:t>immutable memory that </a:t>
            </a:r>
            <a:r>
              <a:rPr lang="en-US" dirty="0" smtClean="0"/>
              <a:t>contains the current pointer to the object (yes, a pointer to a pointer)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Subsystem Start-up and shut down</a:t>
            </a:r>
          </a:p>
          <a:p>
            <a:r>
              <a:rPr lang="en-US" dirty="0" smtClean="0"/>
              <a:t>Memory Management</a:t>
            </a:r>
          </a:p>
          <a:p>
            <a:r>
              <a:rPr lang="en-US" dirty="0" smtClean="0"/>
              <a:t>Containers</a:t>
            </a:r>
          </a:p>
          <a:p>
            <a:r>
              <a:rPr lang="en-US" dirty="0" smtClean="0"/>
              <a:t>Strings</a:t>
            </a:r>
          </a:p>
          <a:p>
            <a:r>
              <a:rPr lang="en-US" dirty="0" smtClean="0"/>
              <a:t>Engine Configuration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now, you should understand how cache works</a:t>
            </a:r>
          </a:p>
          <a:p>
            <a:r>
              <a:rPr lang="en-US" dirty="0" smtClean="0"/>
              <a:t>To avoid cache misses on data, we try to keep data chunks small, contiguous in memory, and access them sequentially</a:t>
            </a:r>
          </a:p>
          <a:p>
            <a:r>
              <a:rPr lang="en-US" dirty="0" smtClean="0"/>
              <a:t>Instructions are also held in cache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compiler and linker handle most of the details about how code is represented in memory</a:t>
            </a:r>
          </a:p>
          <a:p>
            <a:r>
              <a:rPr lang="en-US" dirty="0" smtClean="0"/>
              <a:t>We can help it because it follows certain rules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Machine code from a function is contiguous in memory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Functions are stored in their original order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Functions in a single file are almost always contiguous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high-performance code small</a:t>
            </a:r>
          </a:p>
          <a:p>
            <a:r>
              <a:rPr lang="en-US" dirty="0" smtClean="0"/>
              <a:t>Avoid making function calls in a performance critical section</a:t>
            </a:r>
          </a:p>
          <a:p>
            <a:r>
              <a:rPr lang="en-US" dirty="0" smtClean="0"/>
              <a:t>If you have to call a function, put it as close as possible to the caller and never in another file</a:t>
            </a:r>
          </a:p>
          <a:p>
            <a:r>
              <a:rPr lang="en-US" dirty="0" smtClean="0"/>
              <a:t>Don’t overuse inline functions, they can bloat the 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Games developers use many different data structures</a:t>
            </a:r>
          </a:p>
          <a:p>
            <a:pPr lvl="1"/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Dynamic Array</a:t>
            </a:r>
          </a:p>
          <a:p>
            <a:pPr lvl="1"/>
            <a:r>
              <a:rPr lang="en-US" dirty="0" smtClean="0"/>
              <a:t>Linked List</a:t>
            </a:r>
          </a:p>
          <a:p>
            <a:pPr lvl="1"/>
            <a:r>
              <a:rPr lang="en-US" dirty="0" smtClean="0"/>
              <a:t>Queue</a:t>
            </a:r>
          </a:p>
          <a:p>
            <a:pPr lvl="1"/>
            <a:r>
              <a:rPr lang="en-US" dirty="0" err="1" smtClean="0"/>
              <a:t>Deque</a:t>
            </a:r>
            <a:endParaRPr lang="en-US" dirty="0" smtClean="0"/>
          </a:p>
          <a:p>
            <a:pPr lvl="1"/>
            <a:r>
              <a:rPr lang="en-US" dirty="0" smtClean="0"/>
              <a:t>Tree</a:t>
            </a:r>
          </a:p>
          <a:p>
            <a:pPr lvl="1"/>
            <a:r>
              <a:rPr lang="en-US" dirty="0" smtClean="0"/>
              <a:t>Binary Search Tree</a:t>
            </a:r>
          </a:p>
          <a:p>
            <a:pPr lvl="1"/>
            <a:r>
              <a:rPr lang="en-US" dirty="0" smtClean="0"/>
              <a:t>Binary heap</a:t>
            </a:r>
          </a:p>
          <a:p>
            <a:pPr lvl="1"/>
            <a:r>
              <a:rPr lang="en-US" dirty="0" smtClean="0"/>
              <a:t>Priority Queue</a:t>
            </a:r>
          </a:p>
          <a:p>
            <a:pPr lvl="1"/>
            <a:r>
              <a:rPr lang="en-US" dirty="0" smtClean="0"/>
              <a:t>Dictionary</a:t>
            </a:r>
          </a:p>
          <a:p>
            <a:pPr lvl="1"/>
            <a:r>
              <a:rPr lang="en-US" dirty="0" smtClean="0"/>
              <a:t>Set</a:t>
            </a:r>
          </a:p>
          <a:p>
            <a:pPr lvl="1"/>
            <a:r>
              <a:rPr lang="en-US" dirty="0" smtClean="0"/>
              <a:t>Graph</a:t>
            </a:r>
          </a:p>
          <a:p>
            <a:pPr lvl="1"/>
            <a:r>
              <a:rPr lang="en-US" dirty="0" smtClean="0"/>
              <a:t>Directed acyclic graph</a:t>
            </a:r>
          </a:p>
          <a:p>
            <a:r>
              <a:rPr lang="en-US" dirty="0" smtClean="0"/>
              <a:t>Many of these can be found in STL (Standard Template Library)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5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</a:t>
            </a:r>
          </a:p>
          <a:p>
            <a:r>
              <a:rPr lang="en-US" dirty="0" smtClean="0"/>
              <a:t>Remove</a:t>
            </a:r>
          </a:p>
          <a:p>
            <a:r>
              <a:rPr lang="en-US" dirty="0" smtClean="0"/>
              <a:t>Sequential access (iteration)</a:t>
            </a:r>
          </a:p>
          <a:p>
            <a:r>
              <a:rPr lang="en-US" dirty="0" smtClean="0"/>
              <a:t>Random access</a:t>
            </a:r>
          </a:p>
          <a:p>
            <a:r>
              <a:rPr lang="en-US" dirty="0" smtClean="0"/>
              <a:t>Find</a:t>
            </a:r>
          </a:p>
          <a:p>
            <a:r>
              <a:rPr lang="en-US" dirty="0" smtClean="0"/>
              <a:t>Sort</a:t>
            </a:r>
          </a:p>
          <a:p>
            <a:endParaRPr lang="en-US" dirty="0"/>
          </a:p>
          <a:p>
            <a:r>
              <a:rPr lang="en-US" dirty="0" smtClean="0"/>
              <a:t>Remember that different containers have different costs for these various operations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45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STL has an iterator class that works much like the one in Java</a:t>
            </a:r>
          </a:p>
          <a:p>
            <a:r>
              <a:rPr lang="en-US" dirty="0" smtClean="0"/>
              <a:t>Allows you to maintain encapsulation in the container object</a:t>
            </a:r>
          </a:p>
          <a:p>
            <a:r>
              <a:rPr lang="en-US" dirty="0" smtClean="0"/>
              <a:t>Easier to use than pointer manipulation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sz="2200" dirty="0" smtClean="0">
                <a:latin typeface="+mn-lt"/>
              </a:rPr>
              <a:t>void </a:t>
            </a:r>
            <a:r>
              <a:rPr lang="en-US" sz="2200" dirty="0" err="1" smtClean="0">
                <a:latin typeface="+mn-lt"/>
              </a:rPr>
              <a:t>processList</a:t>
            </a:r>
            <a:r>
              <a:rPr lang="en-US" sz="2200" dirty="0" smtClean="0">
                <a:latin typeface="+mn-lt"/>
              </a:rPr>
              <a:t> (</a:t>
            </a:r>
            <a:r>
              <a:rPr lang="en-US" sz="2200" dirty="0" err="1" smtClean="0">
                <a:latin typeface="+mn-lt"/>
              </a:rPr>
              <a:t>std</a:t>
            </a:r>
            <a:r>
              <a:rPr lang="en-US" sz="2200" dirty="0" smtClean="0">
                <a:latin typeface="+mn-lt"/>
              </a:rPr>
              <a:t>::list&lt;</a:t>
            </a:r>
            <a:r>
              <a:rPr lang="en-US" sz="2200" dirty="0" err="1" smtClean="0">
                <a:latin typeface="+mn-lt"/>
              </a:rPr>
              <a:t>int</a:t>
            </a:r>
            <a:r>
              <a:rPr lang="en-US" sz="2200" dirty="0" smtClean="0">
                <a:latin typeface="+mn-lt"/>
              </a:rPr>
              <a:t>&gt;&amp; container)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+mn-lt"/>
              </a:rPr>
              <a:t>{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+mn-lt"/>
              </a:rPr>
              <a:t>	</a:t>
            </a:r>
            <a:r>
              <a:rPr lang="en-US" sz="2200" dirty="0" err="1" smtClean="0">
                <a:latin typeface="+mn-lt"/>
              </a:rPr>
              <a:t>std</a:t>
            </a:r>
            <a:r>
              <a:rPr lang="en-US" sz="2200" dirty="0" smtClean="0">
                <a:latin typeface="+mn-lt"/>
              </a:rPr>
              <a:t>::list&lt;</a:t>
            </a:r>
            <a:r>
              <a:rPr lang="en-US" sz="2200" dirty="0" err="1" smtClean="0">
                <a:latin typeface="+mn-lt"/>
              </a:rPr>
              <a:t>int</a:t>
            </a:r>
            <a:r>
              <a:rPr lang="en-US" sz="2200" dirty="0" smtClean="0">
                <a:latin typeface="+mn-lt"/>
              </a:rPr>
              <a:t>&gt;::iterator </a:t>
            </a:r>
            <a:r>
              <a:rPr lang="en-US" sz="2200" dirty="0" err="1" smtClean="0">
                <a:latin typeface="+mn-lt"/>
              </a:rPr>
              <a:t>pBegin</a:t>
            </a:r>
            <a:r>
              <a:rPr lang="en-US" sz="2200" dirty="0" smtClean="0">
                <a:latin typeface="+mn-lt"/>
              </a:rPr>
              <a:t> = </a:t>
            </a:r>
            <a:r>
              <a:rPr lang="en-US" sz="2200" dirty="0" err="1" smtClean="0">
                <a:latin typeface="+mn-lt"/>
              </a:rPr>
              <a:t>container.begin</a:t>
            </a:r>
            <a:r>
              <a:rPr lang="en-US" sz="2200" dirty="0" smtClean="0">
                <a:latin typeface="+mn-lt"/>
              </a:rPr>
              <a:t>();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+mn-lt"/>
              </a:rPr>
              <a:t>	</a:t>
            </a:r>
            <a:r>
              <a:rPr lang="en-US" sz="2200" dirty="0" err="1" smtClean="0">
                <a:latin typeface="+mn-lt"/>
              </a:rPr>
              <a:t>std</a:t>
            </a:r>
            <a:r>
              <a:rPr lang="en-US" sz="2200" dirty="0" smtClean="0">
                <a:latin typeface="+mn-lt"/>
              </a:rPr>
              <a:t>::list&lt;</a:t>
            </a:r>
            <a:r>
              <a:rPr lang="en-US" sz="2200" dirty="0" err="1" smtClean="0">
                <a:latin typeface="+mn-lt"/>
              </a:rPr>
              <a:t>int</a:t>
            </a:r>
            <a:r>
              <a:rPr lang="en-US" sz="2200" dirty="0" smtClean="0">
                <a:latin typeface="+mn-lt"/>
              </a:rPr>
              <a:t>&gt;::iterator </a:t>
            </a:r>
            <a:r>
              <a:rPr lang="en-US" sz="2200" dirty="0" err="1" smtClean="0">
                <a:latin typeface="+mn-lt"/>
              </a:rPr>
              <a:t>pEnd</a:t>
            </a:r>
            <a:r>
              <a:rPr lang="en-US" sz="2200" dirty="0" smtClean="0">
                <a:latin typeface="+mn-lt"/>
              </a:rPr>
              <a:t> = </a:t>
            </a:r>
            <a:r>
              <a:rPr lang="en-US" sz="2200" dirty="0" err="1" smtClean="0">
                <a:latin typeface="+mn-lt"/>
              </a:rPr>
              <a:t>container.end</a:t>
            </a:r>
            <a:r>
              <a:rPr lang="en-US" sz="2200" dirty="0" smtClean="0">
                <a:latin typeface="+mn-lt"/>
              </a:rPr>
              <a:t>();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+mn-lt"/>
              </a:rPr>
              <a:t>	</a:t>
            </a:r>
            <a:r>
              <a:rPr lang="en-US" sz="2200" dirty="0" err="1" smtClean="0">
                <a:latin typeface="+mn-lt"/>
              </a:rPr>
              <a:t>std</a:t>
            </a:r>
            <a:r>
              <a:rPr lang="en-US" sz="2200" dirty="0" smtClean="0">
                <a:latin typeface="+mn-lt"/>
              </a:rPr>
              <a:t>::list&lt;</a:t>
            </a:r>
            <a:r>
              <a:rPr lang="en-US" sz="2200" dirty="0" err="1" smtClean="0">
                <a:latin typeface="+mn-lt"/>
              </a:rPr>
              <a:t>int</a:t>
            </a:r>
            <a:r>
              <a:rPr lang="en-US" sz="2200" dirty="0" smtClean="0">
                <a:latin typeface="+mn-lt"/>
              </a:rPr>
              <a:t>&gt;::iterator p;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+mn-lt"/>
              </a:rPr>
              <a:t>	for (p = </a:t>
            </a:r>
            <a:r>
              <a:rPr lang="en-US" sz="2200" dirty="0" err="1" smtClean="0">
                <a:latin typeface="+mn-lt"/>
              </a:rPr>
              <a:t>pBegin</a:t>
            </a:r>
            <a:r>
              <a:rPr lang="en-US" sz="2200" dirty="0" smtClean="0">
                <a:latin typeface="+mn-lt"/>
              </a:rPr>
              <a:t>; p !=</a:t>
            </a:r>
            <a:r>
              <a:rPr lang="en-US" sz="2200" dirty="0" err="1" smtClean="0">
                <a:latin typeface="+mn-lt"/>
              </a:rPr>
              <a:t>pEnd</a:t>
            </a:r>
            <a:r>
              <a:rPr lang="en-US" sz="2200" dirty="0" smtClean="0">
                <a:latin typeface="+mn-lt"/>
              </a:rPr>
              <a:t>; p++)</a:t>
            </a:r>
          </a:p>
          <a:p>
            <a:pPr marL="400050" lvl="1" indent="0">
              <a:buNone/>
            </a:pPr>
            <a:r>
              <a:rPr lang="en-US" sz="2200" dirty="0">
                <a:latin typeface="+mn-lt"/>
              </a:rPr>
              <a:t>	</a:t>
            </a:r>
            <a:r>
              <a:rPr lang="en-US" sz="2200" dirty="0" smtClean="0">
                <a:latin typeface="+mn-lt"/>
              </a:rPr>
              <a:t>{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+mn-lt"/>
              </a:rPr>
              <a:t>		</a:t>
            </a:r>
            <a:r>
              <a:rPr lang="en-US" sz="2200" dirty="0" err="1" smtClean="0">
                <a:latin typeface="+mn-lt"/>
              </a:rPr>
              <a:t>int</a:t>
            </a:r>
            <a:r>
              <a:rPr lang="en-US" sz="2200" dirty="0" smtClean="0">
                <a:latin typeface="+mn-lt"/>
              </a:rPr>
              <a:t> element = *p;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+mn-lt"/>
              </a:rPr>
              <a:t>	}</a:t>
            </a:r>
          </a:p>
          <a:p>
            <a:pPr marL="400050" lvl="1" indent="0">
              <a:buNone/>
            </a:pPr>
            <a:r>
              <a:rPr lang="en-US" sz="2200" dirty="0">
                <a:latin typeface="+mn-lt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16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Custom 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Many reasons to do so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Total control </a:t>
            </a:r>
            <a:r>
              <a:rPr lang="en-US" dirty="0" smtClean="0"/>
              <a:t>– you dictate the algorithms, memory use,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Opportunities to optimize </a:t>
            </a:r>
            <a:r>
              <a:rPr lang="en-US" dirty="0" smtClean="0"/>
              <a:t>– optimize based on a specific hardware platform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Customizability</a:t>
            </a:r>
            <a:r>
              <a:rPr lang="en-US" dirty="0" smtClean="0"/>
              <a:t> – can add custom features specific to your purpose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Elimination of external dependencies </a:t>
            </a:r>
            <a:r>
              <a:rPr lang="en-US" dirty="0" smtClean="0"/>
              <a:t>– no licensing fees, you can fix it yourself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Control of concurrent data structures </a:t>
            </a:r>
            <a:r>
              <a:rPr lang="en-US" dirty="0" smtClean="0"/>
              <a:t>– you have total control over concurrent access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59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Template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sz="1800" dirty="0" smtClean="0"/>
              <a:t>Rich set of features</a:t>
            </a:r>
          </a:p>
          <a:p>
            <a:pPr lvl="1"/>
            <a:r>
              <a:rPr lang="en-US" sz="1800" dirty="0" smtClean="0"/>
              <a:t>Robust implementation on a wide variety of platforms</a:t>
            </a:r>
          </a:p>
          <a:p>
            <a:pPr lvl="1"/>
            <a:r>
              <a:rPr lang="en-US" sz="1800" dirty="0" smtClean="0"/>
              <a:t>Comes standard with most C++ compilers</a:t>
            </a:r>
          </a:p>
          <a:p>
            <a:r>
              <a:rPr lang="en-US" dirty="0" smtClean="0"/>
              <a:t>Drawbacks</a:t>
            </a:r>
          </a:p>
          <a:p>
            <a:pPr lvl="1"/>
            <a:r>
              <a:rPr lang="en-US" sz="1800" dirty="0" smtClean="0"/>
              <a:t>Steep learning curve</a:t>
            </a:r>
          </a:p>
          <a:p>
            <a:pPr lvl="1"/>
            <a:r>
              <a:rPr lang="en-US" sz="1800" dirty="0" smtClean="0"/>
              <a:t>Often slower than a custom crafted data structure</a:t>
            </a:r>
          </a:p>
          <a:p>
            <a:pPr lvl="1"/>
            <a:r>
              <a:rPr lang="en-US" sz="1800" dirty="0" smtClean="0"/>
              <a:t>Eats up a lot of memory</a:t>
            </a:r>
          </a:p>
          <a:p>
            <a:pPr lvl="1"/>
            <a:r>
              <a:rPr lang="en-US" sz="1800" dirty="0" smtClean="0"/>
              <a:t>Does a lot of dynamic memory allocation</a:t>
            </a:r>
          </a:p>
          <a:p>
            <a:pPr lvl="1"/>
            <a:r>
              <a:rPr lang="en-US" sz="1800" dirty="0" smtClean="0"/>
              <a:t>Performance varies based on the compiler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99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using STL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aware of the performance and memory characteristics</a:t>
            </a:r>
          </a:p>
          <a:p>
            <a:r>
              <a:rPr lang="en-US" dirty="0" smtClean="0"/>
              <a:t>Avoid heavyweight STL classes in critical code sections</a:t>
            </a:r>
          </a:p>
          <a:p>
            <a:r>
              <a:rPr lang="en-US" dirty="0" smtClean="0"/>
              <a:t>Don’t use it when memory is at a premium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STLPort</a:t>
            </a:r>
            <a:r>
              <a:rPr lang="en-US" dirty="0" smtClean="0"/>
              <a:t> if you plan to create multiplatform games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85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was to build libraries that extend and work with STL</a:t>
            </a:r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Provides things not available in STL</a:t>
            </a:r>
          </a:p>
          <a:p>
            <a:pPr lvl="1"/>
            <a:r>
              <a:rPr lang="en-US" dirty="0" smtClean="0"/>
              <a:t>Provides some workarounds to problems with STL</a:t>
            </a:r>
          </a:p>
          <a:p>
            <a:pPr lvl="1"/>
            <a:r>
              <a:rPr lang="en-US" dirty="0" smtClean="0"/>
              <a:t>Handles complex problems like smart pointers</a:t>
            </a:r>
          </a:p>
          <a:p>
            <a:pPr lvl="1"/>
            <a:r>
              <a:rPr lang="en-US" dirty="0" smtClean="0"/>
              <a:t>Documentation is really good</a:t>
            </a:r>
          </a:p>
          <a:p>
            <a:r>
              <a:rPr lang="en-US" dirty="0" smtClean="0"/>
              <a:t>Drawbacks</a:t>
            </a:r>
          </a:p>
          <a:p>
            <a:pPr lvl="1"/>
            <a:r>
              <a:rPr lang="en-US" dirty="0" smtClean="0"/>
              <a:t>Most core classes are templates – has large .lib files</a:t>
            </a:r>
          </a:p>
          <a:p>
            <a:pPr lvl="1"/>
            <a:r>
              <a:rPr lang="en-US" dirty="0" smtClean="0"/>
              <a:t>No guarantees – if you find a bug, it’s your issue</a:t>
            </a:r>
          </a:p>
          <a:p>
            <a:pPr lvl="1"/>
            <a:r>
              <a:rPr lang="en-US" dirty="0" smtClean="0"/>
              <a:t>Boost license – not very restrictive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Start-up and shut-down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543800" cy="3200401"/>
          </a:xfrm>
        </p:spPr>
        <p:txBody>
          <a:bodyPr>
            <a:normAutofit/>
          </a:bodyPr>
          <a:lstStyle/>
          <a:p>
            <a:r>
              <a:rPr lang="en-US" dirty="0" smtClean="0"/>
              <a:t>Game engines are complex beasts</a:t>
            </a:r>
          </a:p>
          <a:p>
            <a:r>
              <a:rPr lang="en-US" dirty="0" smtClean="0"/>
              <a:t>When it first starts up a number of subsystems must be configured and initialized</a:t>
            </a:r>
          </a:p>
          <a:p>
            <a:r>
              <a:rPr lang="en-US" dirty="0" smtClean="0"/>
              <a:t>Order is relevant because of subsystem dependencies</a:t>
            </a:r>
          </a:p>
          <a:p>
            <a:r>
              <a:rPr lang="en-US" dirty="0" smtClean="0"/>
              <a:t>Typically started in one direction and shutdown in the opposite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by Andrei </a:t>
            </a:r>
            <a:r>
              <a:rPr lang="en-US" dirty="0" err="1" smtClean="0"/>
              <a:t>Alexandrescu</a:t>
            </a:r>
            <a:endParaRPr lang="en-US" dirty="0" smtClean="0"/>
          </a:p>
          <a:p>
            <a:r>
              <a:rPr lang="en-US" dirty="0" smtClean="0"/>
              <a:t>Very powerful, but hard to understand</a:t>
            </a:r>
          </a:p>
          <a:p>
            <a:r>
              <a:rPr lang="en-US" dirty="0" smtClean="0"/>
              <a:t>Less portable because it uses sophisticated compiler tricks</a:t>
            </a:r>
          </a:p>
          <a:p>
            <a:r>
              <a:rPr lang="en-US" dirty="0" smtClean="0"/>
              <a:t>Look for the book </a:t>
            </a:r>
            <a:r>
              <a:rPr lang="en-US" i="1" dirty="0" smtClean="0"/>
              <a:t>Modern C++ Design </a:t>
            </a:r>
            <a:r>
              <a:rPr lang="en-US" dirty="0" smtClean="0"/>
              <a:t>by </a:t>
            </a:r>
            <a:r>
              <a:rPr lang="en-US" dirty="0" err="1"/>
              <a:t>Alexandrescu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2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extremely important in games</a:t>
            </a:r>
          </a:p>
          <a:p>
            <a:r>
              <a:rPr lang="en-US" dirty="0" smtClean="0"/>
              <a:t>They are far from simple to manage</a:t>
            </a:r>
          </a:p>
          <a:p>
            <a:pPr lvl="1"/>
            <a:r>
              <a:rPr lang="en-US" dirty="0" smtClean="0"/>
              <a:t>What if they need to be resized?</a:t>
            </a:r>
          </a:p>
          <a:p>
            <a:pPr lvl="1"/>
            <a:r>
              <a:rPr lang="en-US" dirty="0" smtClean="0"/>
              <a:t>How do you deal with </a:t>
            </a:r>
            <a:r>
              <a:rPr lang="en-US" i="1" dirty="0" smtClean="0"/>
              <a:t>localization</a:t>
            </a:r>
            <a:r>
              <a:rPr lang="en-US" dirty="0" smtClean="0"/>
              <a:t> issues?</a:t>
            </a:r>
          </a:p>
          <a:p>
            <a:pPr lvl="2"/>
            <a:r>
              <a:rPr lang="en-US" dirty="0" smtClean="0"/>
              <a:t>Different character sets</a:t>
            </a:r>
          </a:p>
          <a:p>
            <a:pPr lvl="2"/>
            <a:r>
              <a:rPr lang="en-US" dirty="0" smtClean="0"/>
              <a:t>Different lengths for translations</a:t>
            </a:r>
          </a:p>
          <a:p>
            <a:pPr lvl="2"/>
            <a:r>
              <a:rPr lang="en-US" dirty="0" smtClean="0"/>
              <a:t>Different display layouts</a:t>
            </a:r>
          </a:p>
          <a:p>
            <a:r>
              <a:rPr lang="en-US" dirty="0" smtClean="0"/>
              <a:t>Checking for equality is an O(n)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89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come with an overhead</a:t>
            </a:r>
          </a:p>
          <a:p>
            <a:pPr lvl="1"/>
            <a:r>
              <a:rPr lang="en-US" dirty="0" smtClean="0"/>
              <a:t>Copy constructors on a function call</a:t>
            </a:r>
          </a:p>
          <a:p>
            <a:pPr lvl="1"/>
            <a:r>
              <a:rPr lang="en-US" dirty="0" smtClean="0"/>
              <a:t>Dynamic memory allocation</a:t>
            </a:r>
          </a:p>
          <a:p>
            <a:r>
              <a:rPr lang="en-US" dirty="0" smtClean="0"/>
              <a:t>Probably should be avoided by using fixed sized </a:t>
            </a:r>
            <a:r>
              <a:rPr lang="en-US" dirty="0" err="1" smtClean="0"/>
              <a:t>wchar_t</a:t>
            </a:r>
            <a:r>
              <a:rPr lang="en-US" dirty="0" smtClean="0"/>
              <a:t> </a:t>
            </a:r>
            <a:r>
              <a:rPr lang="en-US" dirty="0" smtClean="0"/>
              <a:t>arrays</a:t>
            </a:r>
          </a:p>
          <a:p>
            <a:r>
              <a:rPr lang="en-US" dirty="0" smtClean="0"/>
              <a:t>Path classes might be the exception</a:t>
            </a:r>
          </a:p>
          <a:p>
            <a:pPr lvl="1"/>
            <a:r>
              <a:rPr lang="en-US" dirty="0" smtClean="0"/>
              <a:t>Often include more information than a String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within the game need a way to be identified</a:t>
            </a:r>
          </a:p>
          <a:p>
            <a:r>
              <a:rPr lang="en-US" dirty="0" smtClean="0"/>
              <a:t>Strings seem like a natural choice</a:t>
            </a:r>
          </a:p>
          <a:p>
            <a:pPr lvl="1"/>
            <a:r>
              <a:rPr lang="en-US" dirty="0" smtClean="0"/>
              <a:t>Comparison costs are not good</a:t>
            </a:r>
          </a:p>
          <a:p>
            <a:r>
              <a:rPr lang="en-US" dirty="0" smtClean="0"/>
              <a:t>GUIDs (numbers) are a lot faster to compare</a:t>
            </a:r>
          </a:p>
          <a:p>
            <a:pPr lvl="1"/>
            <a:r>
              <a:rPr lang="en-US" dirty="0" smtClean="0"/>
              <a:t>Harder to remember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03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Hashed String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hash functions to map our strings to numbers</a:t>
            </a:r>
          </a:p>
          <a:p>
            <a:pPr lvl="1"/>
            <a:r>
              <a:rPr lang="en-US" dirty="0" smtClean="0"/>
              <a:t>Best of both worlds</a:t>
            </a:r>
          </a:p>
          <a:p>
            <a:r>
              <a:rPr lang="en-US" dirty="0" smtClean="0"/>
              <a:t>Collisions are possible</a:t>
            </a:r>
          </a:p>
          <a:p>
            <a:pPr lvl="1"/>
            <a:r>
              <a:rPr lang="en-US" dirty="0" smtClean="0"/>
              <a:t>A good hash function eliminates this concern</a:t>
            </a:r>
          </a:p>
          <a:p>
            <a:pPr lvl="1"/>
            <a:r>
              <a:rPr lang="en-US" dirty="0" smtClean="0"/>
              <a:t>Using an uint32 for the values gives over 4 million possible values</a:t>
            </a:r>
          </a:p>
          <a:p>
            <a:r>
              <a:rPr lang="en-US" dirty="0" smtClean="0"/>
              <a:t>These are sometimes referred to as a </a:t>
            </a:r>
            <a:r>
              <a:rPr lang="en-US" i="1" dirty="0" smtClean="0"/>
              <a:t>string id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00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Runtime hashing can be slow</a:t>
            </a:r>
          </a:p>
          <a:p>
            <a:pPr lvl="1"/>
            <a:r>
              <a:rPr lang="en-US" dirty="0" smtClean="0"/>
              <a:t>Doing many of them can take a long time</a:t>
            </a:r>
          </a:p>
          <a:p>
            <a:r>
              <a:rPr lang="en-US" dirty="0" smtClean="0"/>
              <a:t>One way to avoid this is to offline process the source code</a:t>
            </a:r>
          </a:p>
          <a:p>
            <a:pPr lvl="1"/>
            <a:r>
              <a:rPr lang="en-US" dirty="0" smtClean="0"/>
              <a:t>Look for occurrences of the function call and replace it with the hashed number</a:t>
            </a:r>
          </a:p>
          <a:p>
            <a:r>
              <a:rPr lang="en-US" dirty="0" smtClean="0"/>
              <a:t>Another way is to create a static variable to </a:t>
            </a:r>
            <a:r>
              <a:rPr lang="en-US" i="1" dirty="0" smtClean="0"/>
              <a:t>intern</a:t>
            </a:r>
            <a:r>
              <a:rPr lang="en-US" dirty="0" smtClean="0"/>
              <a:t> the string ids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6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to plan for localization from day 1</a:t>
            </a:r>
          </a:p>
          <a:p>
            <a:r>
              <a:rPr lang="en-US" dirty="0" smtClean="0"/>
              <a:t>Important to understand that ASCII character codes don’t support localization at all</a:t>
            </a:r>
          </a:p>
          <a:p>
            <a:r>
              <a:rPr lang="en-US" dirty="0" smtClean="0"/>
              <a:t>Retrain your brain to think in Unicode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79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ASCII, </a:t>
            </a:r>
            <a:r>
              <a:rPr lang="en-US" dirty="0" err="1" smtClean="0"/>
              <a:t>unicode</a:t>
            </a:r>
            <a:r>
              <a:rPr lang="en-US" dirty="0" smtClean="0"/>
              <a:t> assigns a unique </a:t>
            </a:r>
            <a:r>
              <a:rPr lang="en-US" i="1" dirty="0" smtClean="0"/>
              <a:t>code point</a:t>
            </a:r>
            <a:r>
              <a:rPr lang="en-US" dirty="0" smtClean="0"/>
              <a:t> to every character or glyph</a:t>
            </a:r>
          </a:p>
          <a:p>
            <a:r>
              <a:rPr lang="en-US" dirty="0" smtClean="0"/>
              <a:t>When storing characters we use a particular </a:t>
            </a:r>
            <a:r>
              <a:rPr lang="en-US" i="1" dirty="0" smtClean="0"/>
              <a:t>encoding</a:t>
            </a:r>
          </a:p>
          <a:p>
            <a:r>
              <a:rPr lang="en-US" dirty="0" smtClean="0"/>
              <a:t>The combination of encoding and code point yields a character or glyph</a:t>
            </a:r>
          </a:p>
          <a:p>
            <a:r>
              <a:rPr lang="en-US" dirty="0" smtClean="0"/>
              <a:t>Common encodings are</a:t>
            </a:r>
          </a:p>
          <a:p>
            <a:pPr lvl="1"/>
            <a:r>
              <a:rPr lang="en-US" sz="1800" dirty="0" smtClean="0"/>
              <a:t>UTF-32</a:t>
            </a:r>
          </a:p>
          <a:p>
            <a:pPr lvl="1"/>
            <a:r>
              <a:rPr lang="en-US" sz="1800" dirty="0" smtClean="0"/>
              <a:t>UTF-8</a:t>
            </a:r>
          </a:p>
          <a:p>
            <a:pPr lvl="1"/>
            <a:r>
              <a:rPr lang="en-US" sz="1800" dirty="0" smtClean="0"/>
              <a:t>UTF-16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9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UTF-32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simplest encoding because all code points are stored in a 32-bit value</a:t>
            </a:r>
          </a:p>
          <a:p>
            <a:r>
              <a:rPr lang="en-US" dirty="0" smtClean="0"/>
              <a:t>Wasteful</a:t>
            </a:r>
          </a:p>
          <a:p>
            <a:pPr lvl="1"/>
            <a:r>
              <a:rPr lang="en-US" dirty="0" smtClean="0"/>
              <a:t>Most western languages don’t use high value code points (wastes 2 bytes per character)</a:t>
            </a:r>
          </a:p>
          <a:p>
            <a:pPr lvl="1"/>
            <a:r>
              <a:rPr lang="en-US" dirty="0" smtClean="0"/>
              <a:t>The highest Unicode code point is 0x10FFFF (only 21 bits)</a:t>
            </a:r>
          </a:p>
          <a:p>
            <a:r>
              <a:rPr lang="en-US" dirty="0" smtClean="0"/>
              <a:t>Easy because we can figure out the length of a string by dividing number </a:t>
            </a:r>
            <a:r>
              <a:rPr lang="en-US" smtClean="0"/>
              <a:t>of bytes </a:t>
            </a:r>
            <a:r>
              <a:rPr lang="en-US" dirty="0" smtClean="0"/>
              <a:t>by 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4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UTF-8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points are stored in one-byte granularity, but some use two</a:t>
            </a:r>
          </a:p>
          <a:p>
            <a:r>
              <a:rPr lang="en-US" dirty="0" smtClean="0"/>
              <a:t>It’s called </a:t>
            </a:r>
            <a:r>
              <a:rPr lang="en-US" i="1" dirty="0" smtClean="0"/>
              <a:t>variable length encoding</a:t>
            </a:r>
            <a:r>
              <a:rPr lang="en-US" dirty="0" smtClean="0"/>
              <a:t> or </a:t>
            </a:r>
            <a:r>
              <a:rPr lang="en-US" i="1" dirty="0" err="1" smtClean="0"/>
              <a:t>multibyte</a:t>
            </a:r>
            <a:r>
              <a:rPr lang="en-US" i="1" dirty="0" smtClean="0"/>
              <a:t> character set</a:t>
            </a:r>
            <a:r>
              <a:rPr lang="en-US" dirty="0" smtClean="0"/>
              <a:t> (MBCS)</a:t>
            </a:r>
          </a:p>
          <a:p>
            <a:r>
              <a:rPr lang="en-US" dirty="0" smtClean="0"/>
              <a:t>It’s backwards compatible with ANSI encoding</a:t>
            </a:r>
          </a:p>
          <a:p>
            <a:pPr lvl="1"/>
            <a:r>
              <a:rPr lang="en-US" dirty="0" smtClean="0"/>
              <a:t>Needs 7 bits to represent the 127 characters</a:t>
            </a:r>
          </a:p>
          <a:p>
            <a:r>
              <a:rPr lang="en-US" dirty="0" err="1" smtClean="0"/>
              <a:t>Multibyte</a:t>
            </a:r>
            <a:r>
              <a:rPr lang="en-US" dirty="0" smtClean="0"/>
              <a:t> characters have the first bit set to one</a:t>
            </a:r>
          </a:p>
          <a:p>
            <a:pPr lvl="1"/>
            <a:r>
              <a:rPr lang="en-US" dirty="0" smtClean="0"/>
              <a:t>This indicates that there are two bytes in the code point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12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pattern for game engine components is to create managers using a singleton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1100" dirty="0" smtClean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11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sz="1100" dirty="0" smtClean="0"/>
              <a:t>			</a:t>
            </a:r>
            <a:r>
              <a:rPr lang="en-US" sz="1800" dirty="0" smtClean="0"/>
              <a:t>class </a:t>
            </a:r>
            <a:r>
              <a:rPr lang="en-US" sz="1800" dirty="0" err="1" smtClean="0"/>
              <a:t>RenderManager</a:t>
            </a:r>
            <a:r>
              <a:rPr lang="en-US" sz="1800" dirty="0" smtClean="0"/>
              <a:t>{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sz="1800" dirty="0" smtClean="0"/>
              <a:t>				public: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dirty="0" smtClean="0"/>
              <a:t>				</a:t>
            </a:r>
            <a:r>
              <a:rPr lang="en-US" dirty="0" err="1" smtClean="0"/>
              <a:t>RenderManager</a:t>
            </a:r>
            <a:r>
              <a:rPr lang="en-US" dirty="0" smtClean="0"/>
              <a:t> (){</a:t>
            </a:r>
          </a:p>
          <a:p>
            <a:pPr marL="342900" lvl="2"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sz="1400" dirty="0" smtClean="0"/>
              <a:t>					//start up the manager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dirty="0" smtClean="0"/>
              <a:t>				}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dirty="0" smtClean="0"/>
              <a:t>				~</a:t>
            </a:r>
            <a:r>
              <a:rPr lang="en-US" dirty="0" err="1" smtClean="0"/>
              <a:t>RenderManager</a:t>
            </a:r>
            <a:r>
              <a:rPr lang="en-US" dirty="0" smtClean="0"/>
              <a:t> (){</a:t>
            </a:r>
          </a:p>
          <a:p>
            <a:pPr marL="342900" lvl="2"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sz="1400" dirty="0" smtClean="0"/>
              <a:t>					//shut down the manager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dirty="0" smtClean="0"/>
              <a:t>				}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sz="1800" dirty="0" smtClean="0"/>
              <a:t>			};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sz="1800" dirty="0" smtClean="0"/>
              <a:t>			//singleton instance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tabLst>
                <a:tab pos="746125" algn="l"/>
                <a:tab pos="1146175" algn="l"/>
                <a:tab pos="1660525" algn="l"/>
                <a:tab pos="2112963" algn="l"/>
              </a:tabLst>
            </a:pPr>
            <a:r>
              <a:rPr lang="en-US" sz="1800" dirty="0" smtClean="0"/>
              <a:t>			static </a:t>
            </a:r>
            <a:r>
              <a:rPr lang="en-US" sz="1800" dirty="0" err="1" smtClean="0"/>
              <a:t>RenderManager</a:t>
            </a:r>
            <a:r>
              <a:rPr lang="en-US" sz="1800" dirty="0" smtClean="0"/>
              <a:t> </a:t>
            </a:r>
            <a:r>
              <a:rPr lang="en-US" sz="1800" dirty="0" err="1" smtClean="0"/>
              <a:t>gRenderManager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UTF-16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bit simpler than UTF-8, but more expensive</a:t>
            </a:r>
          </a:p>
          <a:p>
            <a:r>
              <a:rPr lang="en-US" dirty="0" smtClean="0"/>
              <a:t>Code points stored as one or two 16-bit values</a:t>
            </a:r>
          </a:p>
          <a:p>
            <a:r>
              <a:rPr lang="en-US" dirty="0" smtClean="0"/>
              <a:t>Also called Wide Character Set (WCS)</a:t>
            </a:r>
          </a:p>
          <a:p>
            <a:r>
              <a:rPr lang="en-US" dirty="0" smtClean="0"/>
              <a:t>UTF contains 17 </a:t>
            </a:r>
            <a:r>
              <a:rPr lang="en-US" i="1" dirty="0" smtClean="0"/>
              <a:t>planes</a:t>
            </a:r>
            <a:r>
              <a:rPr lang="en-US" dirty="0" smtClean="0"/>
              <a:t> that each contain 2</a:t>
            </a:r>
            <a:r>
              <a:rPr lang="en-US" baseline="30000" dirty="0" smtClean="0"/>
              <a:t>16</a:t>
            </a:r>
            <a:r>
              <a:rPr lang="en-US" dirty="0" smtClean="0"/>
              <a:t> code points</a:t>
            </a:r>
          </a:p>
          <a:p>
            <a:r>
              <a:rPr lang="en-US" dirty="0" smtClean="0"/>
              <a:t>First plane called basic multilingual plane (BMP)</a:t>
            </a:r>
          </a:p>
          <a:p>
            <a:pPr lvl="1"/>
            <a:r>
              <a:rPr lang="en-US" dirty="0" smtClean="0"/>
              <a:t>Most characters are present in this plane</a:t>
            </a:r>
          </a:p>
          <a:p>
            <a:r>
              <a:rPr lang="en-US" dirty="0" smtClean="0"/>
              <a:t>The other planes are called supplementary planes</a:t>
            </a:r>
          </a:p>
          <a:p>
            <a:pPr lvl="1"/>
            <a:r>
              <a:rPr lang="en-US" dirty="0" smtClean="0"/>
              <a:t>Requires two 16-bit values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375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subset of UTF-16 containing only the BMP</a:t>
            </a:r>
          </a:p>
          <a:p>
            <a:r>
              <a:rPr lang="en-US" dirty="0" smtClean="0"/>
              <a:t>Its main advantage is that it is fixed length</a:t>
            </a:r>
          </a:p>
          <a:p>
            <a:pPr lvl="1"/>
            <a:r>
              <a:rPr lang="en-US" dirty="0" smtClean="0"/>
              <a:t>UTF-16 and UTF-8 are variable length</a:t>
            </a:r>
          </a:p>
          <a:p>
            <a:r>
              <a:rPr lang="en-US" dirty="0" smtClean="0"/>
              <a:t>Can be stored in little endian or big endian</a:t>
            </a:r>
          </a:p>
          <a:p>
            <a:pPr lvl="1"/>
            <a:r>
              <a:rPr lang="en-US" dirty="0" smtClean="0"/>
              <a:t>Often stored with a Byte Order Marker (BOM)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15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 and </a:t>
            </a:r>
            <a:r>
              <a:rPr lang="en-US" dirty="0" err="1" smtClean="0"/>
              <a:t>wchar_t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C/C++ define two data types for characters</a:t>
            </a:r>
          </a:p>
          <a:p>
            <a:pPr lvl="1"/>
            <a:r>
              <a:rPr lang="en-US" sz="2000" i="1" dirty="0" smtClean="0"/>
              <a:t>char</a:t>
            </a:r>
            <a:r>
              <a:rPr lang="en-US" sz="2000" dirty="0" smtClean="0"/>
              <a:t> is used to for legacy ANSI strings or for MBCS</a:t>
            </a:r>
          </a:p>
          <a:p>
            <a:pPr lvl="1"/>
            <a:r>
              <a:rPr lang="en-US" sz="2000" i="1" dirty="0" err="1" smtClean="0"/>
              <a:t>wchar_t</a:t>
            </a:r>
            <a:r>
              <a:rPr lang="en-US" sz="2000" dirty="0" smtClean="0"/>
              <a:t> is used to represent any valid code point</a:t>
            </a:r>
          </a:p>
          <a:p>
            <a:pPr lvl="2"/>
            <a:r>
              <a:rPr lang="en-US" sz="2000" dirty="0" smtClean="0"/>
              <a:t>Could be 8, 16, or 32 bits</a:t>
            </a:r>
          </a:p>
          <a:p>
            <a:r>
              <a:rPr lang="en-US" sz="2800" dirty="0" smtClean="0"/>
              <a:t>To write truly platform independent code you will need to define your own character data types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10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Unicode in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Windows </a:t>
            </a:r>
            <a:r>
              <a:rPr lang="en-US" i="1" dirty="0" err="1"/>
              <a:t>w</a:t>
            </a:r>
            <a:r>
              <a:rPr lang="en-US" i="1" dirty="0" err="1" smtClean="0"/>
              <a:t>char_t</a:t>
            </a:r>
            <a:r>
              <a:rPr lang="en-US" dirty="0" smtClean="0"/>
              <a:t> is exclusively for UTF-16 encoding and </a:t>
            </a:r>
            <a:r>
              <a:rPr lang="en-US" i="1" dirty="0" smtClean="0"/>
              <a:t>char</a:t>
            </a:r>
            <a:r>
              <a:rPr lang="en-US" dirty="0" smtClean="0"/>
              <a:t> for ANSI encoding</a:t>
            </a:r>
          </a:p>
          <a:p>
            <a:r>
              <a:rPr lang="en-US" dirty="0" smtClean="0"/>
              <a:t>Windows API defines three sets of character/string functions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 are also translation functions like </a:t>
            </a:r>
            <a:r>
              <a:rPr lang="en-US" dirty="0" err="1" smtClean="0"/>
              <a:t>wcstombs</a:t>
            </a:r>
            <a:r>
              <a:rPr lang="en-US" dirty="0" smtClean="0"/>
              <a:t>()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503304"/>
              </p:ext>
            </p:extLst>
          </p:nvPr>
        </p:nvGraphicFramePr>
        <p:xfrm>
          <a:off x="1447800" y="33528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MBCS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strcmp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wcscmp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</a:t>
                      </a:r>
                      <a:r>
                        <a:rPr lang="en-US" dirty="0" err="1" smtClean="0"/>
                        <a:t>mbscmp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strcpy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wcscpy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</a:t>
                      </a:r>
                      <a:r>
                        <a:rPr lang="en-US" dirty="0" err="1" smtClean="0"/>
                        <a:t>mbscpy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strlen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wcslen()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</a:t>
                      </a:r>
                      <a:r>
                        <a:rPr lang="en-US" dirty="0" err="1" smtClean="0"/>
                        <a:t>mbstrlen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72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Unicode on Consoles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Xbox360 </a:t>
            </a:r>
            <a:r>
              <a:rPr lang="en-US" smtClean="0"/>
              <a:t>uses WCS </a:t>
            </a:r>
            <a:r>
              <a:rPr lang="en-US" dirty="0" smtClean="0"/>
              <a:t>strings</a:t>
            </a:r>
          </a:p>
          <a:p>
            <a:r>
              <a:rPr lang="en-US" dirty="0" smtClean="0"/>
              <a:t>At Naughty Dog they only use char strings</a:t>
            </a:r>
          </a:p>
          <a:p>
            <a:pPr lvl="1"/>
            <a:r>
              <a:rPr lang="en-US" dirty="0" smtClean="0"/>
              <a:t>Foreign languages are handled with UTF-8 encoding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97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Localization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translate more than strings</a:t>
            </a:r>
          </a:p>
          <a:p>
            <a:pPr lvl="1"/>
            <a:r>
              <a:rPr lang="en-US" dirty="0" smtClean="0"/>
              <a:t>Audio clips</a:t>
            </a:r>
          </a:p>
          <a:p>
            <a:pPr lvl="1"/>
            <a:r>
              <a:rPr lang="en-US" dirty="0" smtClean="0"/>
              <a:t>Textures – if they have English words on them</a:t>
            </a:r>
          </a:p>
          <a:p>
            <a:pPr lvl="1"/>
            <a:r>
              <a:rPr lang="en-US" dirty="0" smtClean="0"/>
              <a:t>Symbols – may not mean what you think it means</a:t>
            </a:r>
          </a:p>
          <a:p>
            <a:pPr lvl="1"/>
            <a:r>
              <a:rPr lang="en-US" dirty="0" smtClean="0"/>
              <a:t>Market specific game-rating issues – blood changes the teen-rating in Japan</a:t>
            </a:r>
          </a:p>
          <a:p>
            <a:r>
              <a:rPr lang="en-US" dirty="0" smtClean="0"/>
              <a:t>Localization database</a:t>
            </a:r>
          </a:p>
          <a:p>
            <a:pPr lvl="1"/>
            <a:r>
              <a:rPr lang="en-US" dirty="0" smtClean="0"/>
              <a:t>Need a way to convert string ids to human readable strings</a:t>
            </a:r>
          </a:p>
          <a:p>
            <a:pPr lvl="1"/>
            <a:r>
              <a:rPr lang="en-US" dirty="0" smtClean="0"/>
              <a:t>Form is up to you – Varies from CSV to full databases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965615"/>
              </p:ext>
            </p:extLst>
          </p:nvPr>
        </p:nvGraphicFramePr>
        <p:xfrm>
          <a:off x="990600" y="4572000"/>
          <a:ext cx="716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/>
                <a:gridCol w="2387600"/>
                <a:gridCol w="238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French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“Player 1 Score”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“Grade </a:t>
                      </a:r>
                      <a:r>
                        <a:rPr lang="en-US" dirty="0" err="1" smtClean="0"/>
                        <a:t>Joueur</a:t>
                      </a:r>
                      <a:r>
                        <a:rPr lang="en-US" dirty="0" smtClean="0"/>
                        <a:t> 1”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“Player 2</a:t>
                      </a:r>
                      <a:r>
                        <a:rPr lang="en-US" baseline="0" dirty="0" smtClean="0"/>
                        <a:t> Score”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“Grade </a:t>
                      </a:r>
                      <a:r>
                        <a:rPr lang="en-US" dirty="0" err="1" smtClean="0"/>
                        <a:t>Joueur</a:t>
                      </a:r>
                      <a:r>
                        <a:rPr lang="en-US" dirty="0" smtClean="0"/>
                        <a:t> 2”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p1wins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“Player one wins!”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Joueur</a:t>
                      </a:r>
                      <a:r>
                        <a:rPr lang="en-US" dirty="0" smtClean="0"/>
                        <a:t> un </a:t>
                      </a:r>
                      <a:r>
                        <a:rPr lang="en-US" dirty="0" err="1" smtClean="0"/>
                        <a:t>gagne</a:t>
                      </a:r>
                      <a:r>
                        <a:rPr lang="en-US" dirty="0" smtClean="0"/>
                        <a:t>!”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p2wins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“Player</a:t>
                      </a:r>
                      <a:r>
                        <a:rPr lang="en-US" baseline="0" dirty="0" smtClean="0"/>
                        <a:t> two wins!”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Joueur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deux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gagne</a:t>
                      </a:r>
                      <a:r>
                        <a:rPr lang="en-US" dirty="0" smtClean="0"/>
                        <a:t>!”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25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a set of functions early to handle localization</a:t>
            </a:r>
          </a:p>
          <a:p>
            <a:r>
              <a:rPr lang="en-US" dirty="0" smtClean="0"/>
              <a:t>Force developers to use those functions instead of using string literals in the code</a:t>
            </a:r>
          </a:p>
          <a:p>
            <a:r>
              <a:rPr lang="en-US" dirty="0" smtClean="0"/>
              <a:t>Create a configuration system to allow the language to be 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ngine </a:t>
            </a:r>
            <a:r>
              <a:rPr lang="en-US" dirty="0"/>
              <a:t>C</a:t>
            </a:r>
            <a:r>
              <a:rPr lang="en-US" dirty="0" smtClean="0"/>
              <a:t>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engines require the ability to save and load configuration files</a:t>
            </a:r>
          </a:p>
          <a:p>
            <a:r>
              <a:rPr lang="en-US" dirty="0" smtClean="0"/>
              <a:t>Many ways to do this</a:t>
            </a:r>
          </a:p>
          <a:p>
            <a:pPr lvl="1"/>
            <a:r>
              <a:rPr lang="en-US" dirty="0" smtClean="0"/>
              <a:t>Text files</a:t>
            </a:r>
          </a:p>
          <a:p>
            <a:pPr lvl="1"/>
            <a:r>
              <a:rPr lang="en-US" dirty="0" smtClean="0"/>
              <a:t>Compressed binary files</a:t>
            </a:r>
          </a:p>
          <a:p>
            <a:pPr lvl="1"/>
            <a:r>
              <a:rPr lang="en-US" dirty="0" smtClean="0"/>
              <a:t>Windows registry</a:t>
            </a:r>
          </a:p>
          <a:p>
            <a:pPr lvl="1"/>
            <a:r>
              <a:rPr lang="en-US" dirty="0" smtClean="0"/>
              <a:t>Command line options</a:t>
            </a:r>
          </a:p>
          <a:p>
            <a:pPr lvl="1"/>
            <a:r>
              <a:rPr lang="en-US" dirty="0" smtClean="0"/>
              <a:t>Environmental variables</a:t>
            </a:r>
          </a:p>
          <a:p>
            <a:pPr lvl="1"/>
            <a:r>
              <a:rPr lang="en-US" dirty="0" smtClean="0"/>
              <a:t>Online user profiles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ame vs User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careful to separate the game settings from those of a particular user</a:t>
            </a:r>
          </a:p>
          <a:p>
            <a:r>
              <a:rPr lang="en-US" dirty="0" smtClean="0"/>
              <a:t>On windows machines you can use </a:t>
            </a:r>
            <a:r>
              <a:rPr lang="en-US" dirty="0" err="1" smtClean="0"/>
              <a:t>ApplicationData</a:t>
            </a:r>
            <a:r>
              <a:rPr lang="en-US" dirty="0" smtClean="0"/>
              <a:t> directory by creating your own folder</a:t>
            </a:r>
          </a:p>
          <a:p>
            <a:r>
              <a:rPr lang="en-US" dirty="0" smtClean="0"/>
              <a:t>You can also use the special key HKEY_CURRENT_USER in the registry to store settings information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Quake uses </a:t>
            </a:r>
            <a:r>
              <a:rPr lang="en-US" dirty="0" err="1" smtClean="0"/>
              <a:t>Cvars</a:t>
            </a:r>
            <a:r>
              <a:rPr lang="en-US" dirty="0" smtClean="0"/>
              <a:t> – named values with a set of flags</a:t>
            </a:r>
          </a:p>
          <a:p>
            <a:pPr lvl="1"/>
            <a:r>
              <a:rPr lang="en-US" sz="1800" dirty="0" smtClean="0"/>
              <a:t>These are stored in a linked list and the values are retrieved by name</a:t>
            </a:r>
          </a:p>
          <a:p>
            <a:pPr lvl="1"/>
            <a:r>
              <a:rPr lang="en-US" sz="1800" dirty="0" smtClean="0"/>
              <a:t>The flags indicate if the value should persist – written to file</a:t>
            </a:r>
          </a:p>
          <a:p>
            <a:r>
              <a:rPr lang="en-US" dirty="0" smtClean="0"/>
              <a:t>Ogre3D</a:t>
            </a:r>
          </a:p>
          <a:p>
            <a:pPr lvl="1"/>
            <a:r>
              <a:rPr lang="en-US" sz="1800" dirty="0" smtClean="0"/>
              <a:t>Uses text files in the Windows INI format</a:t>
            </a:r>
          </a:p>
          <a:p>
            <a:r>
              <a:rPr lang="en-US" dirty="0" smtClean="0"/>
              <a:t>Uncharted</a:t>
            </a:r>
          </a:p>
          <a:p>
            <a:pPr lvl="1"/>
            <a:r>
              <a:rPr lang="en-US" sz="1800" dirty="0" smtClean="0"/>
              <a:t>Several mechanisms including Scheme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Initialization and singleton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does static object creation just before the main method is called</a:t>
            </a:r>
          </a:p>
          <a:p>
            <a:r>
              <a:rPr lang="en-US" dirty="0" smtClean="0"/>
              <a:t>The order for static object creation is arbitrary</a:t>
            </a:r>
          </a:p>
          <a:p>
            <a:r>
              <a:rPr lang="en-US" dirty="0" smtClean="0"/>
              <a:t>Not very good for controlling the order of startup and shutdown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Controlling the singleton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One trick you can use is that a static variable declared within a method is not initialized at startup</a:t>
            </a:r>
          </a:p>
          <a:p>
            <a:pPr marL="0" indent="0">
              <a:buNone/>
            </a:pPr>
            <a:endParaRPr lang="en-US" dirty="0" smtClean="0"/>
          </a:p>
          <a:p>
            <a:pPr lvl="0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1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			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class </a:t>
            </a:r>
            <a:r>
              <a:rPr lang="en-US" sz="19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RenderManager</a:t>
            </a:r>
            <a:r>
              <a:rPr lang="en-US" sz="1900" dirty="0">
                <a:solidFill>
                  <a:prstClr val="black">
                    <a:lumMod val="50000"/>
                    <a:lumOff val="50000"/>
                  </a:prstClr>
                </a:solidFill>
              </a:rPr>
              <a:t>{</a:t>
            </a:r>
          </a:p>
          <a:p>
            <a:pPr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9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			public:</a:t>
            </a:r>
          </a:p>
          <a:p>
            <a:pPr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9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		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	</a:t>
            </a:r>
            <a:r>
              <a:rPr lang="en-US" sz="19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static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en-US" sz="19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RenderManager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&amp; </a:t>
            </a:r>
            <a:r>
              <a:rPr lang="en-US" sz="19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get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(){</a:t>
            </a:r>
          </a:p>
          <a:p>
            <a:pPr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9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				static </a:t>
            </a:r>
            <a:r>
              <a:rPr lang="en-US" sz="19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RenderManager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en-US" sz="19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sSingleton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9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				return </a:t>
            </a:r>
            <a:r>
              <a:rPr lang="en-US" sz="19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sSingleton</a:t>
            </a: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9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				}</a:t>
            </a:r>
            <a:endParaRPr lang="en-US" sz="19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			</a:t>
            </a:r>
            <a:r>
              <a:rPr lang="en-US" sz="17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RenderManager</a:t>
            </a:r>
            <a:r>
              <a:rPr lang="en-US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(){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7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					</a:t>
            </a:r>
            <a:r>
              <a:rPr lang="en-US" sz="17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VideoManager</a:t>
            </a:r>
            <a:r>
              <a:rPr lang="en-US" sz="17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::get();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7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</a:t>
            </a:r>
            <a:r>
              <a:rPr lang="en-US" sz="17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				</a:t>
            </a:r>
            <a:r>
              <a:rPr lang="en-US" sz="1700" b="1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TextureManager</a:t>
            </a:r>
            <a:r>
              <a:rPr lang="en-US" sz="17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::get();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			}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			~</a:t>
            </a:r>
            <a:r>
              <a:rPr lang="en-US" sz="17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RenderManager</a:t>
            </a:r>
            <a:r>
              <a:rPr lang="en-US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(){</a:t>
            </a:r>
          </a:p>
          <a:p>
            <a:pPr marL="342900" lvl="2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				//shut down the manager</a:t>
            </a:r>
          </a:p>
          <a:p>
            <a:pPr marL="342900" lvl="1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			}</a:t>
            </a:r>
          </a:p>
          <a:p>
            <a:pPr lvl="0">
              <a:spcBef>
                <a:spcPts val="0"/>
              </a:spcBef>
              <a:buNone/>
              <a:tabLst>
                <a:tab pos="746125" algn="l"/>
                <a:tab pos="1146175" algn="l"/>
                <a:tab pos="1425575" algn="l"/>
                <a:tab pos="1711325" algn="l"/>
              </a:tabLst>
            </a:pPr>
            <a:r>
              <a:rPr lang="en-US" sz="1900" dirty="0">
                <a:solidFill>
                  <a:prstClr val="black">
                    <a:lumMod val="50000"/>
                    <a:lumOff val="50000"/>
                  </a:prstClr>
                </a:solidFill>
              </a:rPr>
              <a:t>			};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works pretty </a:t>
            </a:r>
            <a:r>
              <a:rPr lang="en-US" dirty="0" smtClean="0"/>
              <a:t>well, </a:t>
            </a:r>
            <a:r>
              <a:rPr lang="en-US" dirty="0"/>
              <a:t>but you cannot control the shutdown at all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it directly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startup and shutdown methods in all of the managers</a:t>
            </a:r>
          </a:p>
          <a:p>
            <a:pPr lvl="1"/>
            <a:r>
              <a:rPr lang="en-US" dirty="0" smtClean="0"/>
              <a:t>It’s simple</a:t>
            </a:r>
          </a:p>
          <a:p>
            <a:pPr lvl="1"/>
            <a:r>
              <a:rPr lang="en-US" dirty="0" smtClean="0"/>
              <a:t>It’s understandable</a:t>
            </a:r>
          </a:p>
          <a:p>
            <a:pPr lvl="1"/>
            <a:r>
              <a:rPr lang="en-US" dirty="0" smtClean="0"/>
              <a:t>Easy to debug and maintain</a:t>
            </a:r>
          </a:p>
          <a:p>
            <a:r>
              <a:rPr lang="en-US" dirty="0" smtClean="0"/>
              <a:t>You could also use singletons where the main creates the objects using new</a:t>
            </a:r>
          </a:p>
          <a:p>
            <a:r>
              <a:rPr lang="en-US" dirty="0" smtClean="0"/>
              <a:t>Take a look at the code from </a:t>
            </a:r>
            <a:r>
              <a:rPr lang="en-US" dirty="0" smtClean="0"/>
              <a:t>OGRE </a:t>
            </a:r>
            <a:r>
              <a:rPr lang="en-US" dirty="0" smtClean="0"/>
              <a:t>and Naughty Dog’s games in the book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emory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performance of your game engine is associated not only with your algorithms, but the way you use memory</a:t>
            </a:r>
          </a:p>
          <a:p>
            <a:pPr lvl="1"/>
            <a:r>
              <a:rPr lang="en-US" sz="1800" dirty="0" err="1" smtClean="0"/>
              <a:t>malloc</a:t>
            </a:r>
            <a:r>
              <a:rPr lang="en-US" sz="1800" dirty="0" smtClean="0"/>
              <a:t>() and </a:t>
            </a:r>
            <a:r>
              <a:rPr lang="en-US" sz="1800" b="1" dirty="0" smtClean="0"/>
              <a:t>new</a:t>
            </a:r>
            <a:r>
              <a:rPr lang="en-US" sz="1800" dirty="0" smtClean="0"/>
              <a:t> are slow</a:t>
            </a:r>
          </a:p>
          <a:p>
            <a:pPr lvl="1"/>
            <a:r>
              <a:rPr lang="en-US" sz="1800" dirty="0" smtClean="0"/>
              <a:t>Access pattern and memory fragmentation seriously impact caching performance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Heap allocation is slow because it has to be general</a:t>
            </a:r>
          </a:p>
          <a:p>
            <a:pPr lvl="1"/>
            <a:r>
              <a:rPr lang="en-US" dirty="0" smtClean="0"/>
              <a:t>Handles requests from 1 byte to 1GB</a:t>
            </a:r>
          </a:p>
          <a:p>
            <a:pPr lvl="1"/>
            <a:r>
              <a:rPr lang="en-US" dirty="0" smtClean="0"/>
              <a:t>Creates a ton of management overhead</a:t>
            </a:r>
          </a:p>
          <a:p>
            <a:r>
              <a:rPr lang="en-US" dirty="0" smtClean="0"/>
              <a:t>Also slow because of a context switch</a:t>
            </a:r>
          </a:p>
          <a:p>
            <a:pPr lvl="1"/>
            <a:r>
              <a:rPr lang="en-US" dirty="0" smtClean="0"/>
              <a:t>First switches from user to kernel mode</a:t>
            </a:r>
          </a:p>
          <a:p>
            <a:pPr lvl="1"/>
            <a:r>
              <a:rPr lang="en-US" dirty="0" smtClean="0"/>
              <a:t>Then has to switch back</a:t>
            </a:r>
          </a:p>
          <a:p>
            <a:r>
              <a:rPr lang="en-US" dirty="0" smtClean="0"/>
              <a:t>Cannot completely avoid dynamic allocation, but can create custom allocators to avoid 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Roger Mailler, Ph.D., Associate Professor of Computer Science, University of Tulsa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2" id="{9AABC2E2-1475-400C-98C1-729631DC5A62}" vid="{DB5C40AE-BADD-402B-AD98-96463C9037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6917</TotalTime>
  <Words>3014</Words>
  <Application>Microsoft Macintosh PowerPoint</Application>
  <PresentationFormat>On-screen Show (4:3)</PresentationFormat>
  <Paragraphs>461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Theme2</vt:lpstr>
      <vt:lpstr>PowerPoint Presentation</vt:lpstr>
      <vt:lpstr>Overview</vt:lpstr>
      <vt:lpstr>Start-up and shut-down</vt:lpstr>
      <vt:lpstr>Singleton</vt:lpstr>
      <vt:lpstr>Initialization and singleton</vt:lpstr>
      <vt:lpstr>Controlling the singleton</vt:lpstr>
      <vt:lpstr>Do it directly</vt:lpstr>
      <vt:lpstr>Memory Management</vt:lpstr>
      <vt:lpstr>Dynamic Allocation</vt:lpstr>
      <vt:lpstr>Stack-based Allocator</vt:lpstr>
      <vt:lpstr>Stacks</vt:lpstr>
      <vt:lpstr>Double ended</vt:lpstr>
      <vt:lpstr>Pool Allocator</vt:lpstr>
      <vt:lpstr>Aligned Allocation</vt:lpstr>
      <vt:lpstr>Single or double frame</vt:lpstr>
      <vt:lpstr>Fragmentation</vt:lpstr>
      <vt:lpstr>Fragmentation</vt:lpstr>
      <vt:lpstr>Shift</vt:lpstr>
      <vt:lpstr>Defrag</vt:lpstr>
      <vt:lpstr>Cache</vt:lpstr>
      <vt:lpstr>I-Cache</vt:lpstr>
      <vt:lpstr>Taking Advantage</vt:lpstr>
      <vt:lpstr>Containers</vt:lpstr>
      <vt:lpstr>Container Operations</vt:lpstr>
      <vt:lpstr>Iterators</vt:lpstr>
      <vt:lpstr>Building Custom Containers</vt:lpstr>
      <vt:lpstr>Standard Template Library</vt:lpstr>
      <vt:lpstr>Rules for using STL</vt:lpstr>
      <vt:lpstr>Boost</vt:lpstr>
      <vt:lpstr>Loki</vt:lpstr>
      <vt:lpstr>Strings</vt:lpstr>
      <vt:lpstr>String Classes</vt:lpstr>
      <vt:lpstr>Unique IDs</vt:lpstr>
      <vt:lpstr>Hashed String IDs</vt:lpstr>
      <vt:lpstr>Implementation ideas</vt:lpstr>
      <vt:lpstr>Localization</vt:lpstr>
      <vt:lpstr>Unicode</vt:lpstr>
      <vt:lpstr>UTF-32</vt:lpstr>
      <vt:lpstr>UTF-8</vt:lpstr>
      <vt:lpstr>UTF-16</vt:lpstr>
      <vt:lpstr>UCS-2</vt:lpstr>
      <vt:lpstr>char and wchar_t</vt:lpstr>
      <vt:lpstr>Unicode in Windows</vt:lpstr>
      <vt:lpstr>Unicode on Consoles</vt:lpstr>
      <vt:lpstr>Other Localization Concerns</vt:lpstr>
      <vt:lpstr>Final notes</vt:lpstr>
      <vt:lpstr>Engine Configuration</vt:lpstr>
      <vt:lpstr>Game vs User options</vt:lpstr>
      <vt:lpstr>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Mailler, Roger</dc:creator>
  <cp:lastModifiedBy>Jason Gregory</cp:lastModifiedBy>
  <cp:revision>201</cp:revision>
  <cp:lastPrinted>1601-01-01T00:00:00Z</cp:lastPrinted>
  <dcterms:created xsi:type="dcterms:W3CDTF">1601-01-01T00:00:00Z</dcterms:created>
  <dcterms:modified xsi:type="dcterms:W3CDTF">2017-02-27T03:53:47Z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