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23" r:id="rId25"/>
    <p:sldId id="324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6" r:id="rId36"/>
    <p:sldId id="325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7" r:id="rId47"/>
    <p:sldId id="336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BEBEB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5" autoAdjust="0"/>
    <p:restoredTop sz="99855" autoAdjust="0"/>
  </p:normalViewPr>
  <p:slideViewPr>
    <p:cSldViewPr>
      <p:cViewPr varScale="1">
        <p:scale>
          <a:sx n="147" d="100"/>
          <a:sy n="147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F33CE-E7CA-E643-A3F1-33B2A6F5D94F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C9E93-FF72-F845-9684-8DEE81F2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031B5-8FA0-FA4D-BC43-7989864988F5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FB00-7AFA-D349-A9BC-952F4725A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9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2B6548-63B4-43B9-9D5F-8A0DBC4D6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C615B-7B55-444E-9D60-3446ED79C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F7E33-ABC5-46FC-A50B-C05D13CFA0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5E58F-308D-4F22-9458-D75ECFAC8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1A403-6694-4813-8CB4-D3558F1C1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EE481-0D5E-46ED-B40A-CE56766C8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481F5-83A3-47C8-990C-A9546EB5E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2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3A54-F3D9-4207-AD15-D5A8CF57C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0C624-2B99-46EF-A764-840ECAF68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FEF9C-54E4-4147-8E45-7DD2AFC7F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642743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1E0014E-A2BD-45D2-B412-18324EB0A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1" y="2284439"/>
            <a:ext cx="3219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91000" y="2313497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Chapter 6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Resources and the File System</a:t>
            </a:r>
            <a:endParaRPr lang="en-US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Game Engine Architecture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2B6548-63B4-43B9-9D5F-8A0DBC4D6E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offers an API  for dealing with paths and converting them from absolute to relative</a:t>
            </a:r>
          </a:p>
          <a:p>
            <a:pPr lvl="1"/>
            <a:r>
              <a:rPr lang="en-US" dirty="0" smtClean="0"/>
              <a:t>Called shlwapi.dll</a:t>
            </a:r>
          </a:p>
          <a:p>
            <a:r>
              <a:rPr lang="en-US" dirty="0" err="1" smtClean="0"/>
              <a:t>Playstation</a:t>
            </a:r>
            <a:r>
              <a:rPr lang="en-US" dirty="0" smtClean="0"/>
              <a:t> 3 and 4 have something similar</a:t>
            </a:r>
          </a:p>
          <a:p>
            <a:r>
              <a:rPr lang="en-US" dirty="0" smtClean="0"/>
              <a:t>Often better to build your own stripped down version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C library has two APIs for file I/O</a:t>
            </a:r>
          </a:p>
          <a:p>
            <a:pPr lvl="1"/>
            <a:r>
              <a:rPr lang="en-US" dirty="0" smtClean="0"/>
              <a:t>Buffered</a:t>
            </a:r>
          </a:p>
          <a:p>
            <a:pPr lvl="2"/>
            <a:r>
              <a:rPr lang="en-US" dirty="0" smtClean="0"/>
              <a:t>Manages its own data buffers</a:t>
            </a:r>
          </a:p>
          <a:p>
            <a:pPr lvl="2"/>
            <a:r>
              <a:rPr lang="en-US" dirty="0" smtClean="0"/>
              <a:t>Acts like streaming bytes of data</a:t>
            </a:r>
          </a:p>
          <a:p>
            <a:pPr lvl="1"/>
            <a:r>
              <a:rPr lang="en-US" dirty="0" err="1" smtClean="0"/>
              <a:t>Unbuffered</a:t>
            </a:r>
            <a:endParaRPr lang="en-US" dirty="0" smtClean="0"/>
          </a:p>
          <a:p>
            <a:pPr lvl="2"/>
            <a:r>
              <a:rPr lang="en-US" dirty="0" smtClean="0"/>
              <a:t>You manage your own buffers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operations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362200"/>
          <a:ext cx="6096000" cy="326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Operation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Buffered API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Unbuffered</a:t>
                      </a:r>
                      <a:r>
                        <a:rPr lang="en-US" sz="1050" baseline="0" dirty="0" smtClean="0"/>
                        <a:t> API</a:t>
                      </a:r>
                    </a:p>
                  </a:txBody>
                  <a:tcPr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Open a file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fopen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open()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Close</a:t>
                      </a:r>
                      <a:r>
                        <a:rPr lang="en-US" sz="1050" baseline="0" dirty="0" smtClean="0"/>
                        <a:t> a file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fclose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close()</a:t>
                      </a:r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Read from a file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fread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read()</a:t>
                      </a: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Write to a file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fwrite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write()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Seek an offset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fseek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seek()</a:t>
                      </a:r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Return current offset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ftell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tell()</a:t>
                      </a: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Read a line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fgets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n/a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Write</a:t>
                      </a:r>
                      <a:r>
                        <a:rPr lang="en-US" sz="1050" baseline="0" dirty="0" smtClean="0"/>
                        <a:t> a line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fputs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n/a</a:t>
                      </a:r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Read formatted string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fscanf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n/a</a:t>
                      </a: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Write a formatted string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fprintf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Query file status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fstat</a:t>
                      </a:r>
                      <a:r>
                        <a:rPr lang="en-US" sz="1050" dirty="0" smtClean="0"/>
                        <a:t>()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/>
                        <a:t>stat()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system specific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UNIX system, the </a:t>
            </a:r>
            <a:r>
              <a:rPr lang="en-US" dirty="0" err="1" smtClean="0"/>
              <a:t>unbuffered</a:t>
            </a:r>
            <a:r>
              <a:rPr lang="en-US" dirty="0" smtClean="0"/>
              <a:t> operations are native system calls</a:t>
            </a:r>
          </a:p>
          <a:p>
            <a:r>
              <a:rPr lang="en-US" dirty="0" smtClean="0"/>
              <a:t>On Windows, there is even a lower level</a:t>
            </a:r>
          </a:p>
          <a:p>
            <a:pPr lvl="1"/>
            <a:r>
              <a:rPr lang="en-US" dirty="0" smtClean="0"/>
              <a:t>Some people wrap these calls instead of the standard C ones</a:t>
            </a:r>
          </a:p>
          <a:p>
            <a:r>
              <a:rPr lang="en-US" dirty="0" smtClean="0"/>
              <a:t>Some programmers like to handle their own buffering</a:t>
            </a:r>
          </a:p>
          <a:p>
            <a:pPr lvl="1"/>
            <a:r>
              <a:rPr lang="en-US" dirty="0" smtClean="0"/>
              <a:t>Gives more control to when data is going to be written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wrap or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advantages to wrapping</a:t>
            </a:r>
          </a:p>
          <a:p>
            <a:pPr lvl="1"/>
            <a:r>
              <a:rPr lang="en-US" dirty="0" smtClean="0"/>
              <a:t>Guarantee identical behavior across all platforms</a:t>
            </a:r>
          </a:p>
          <a:p>
            <a:pPr lvl="1"/>
            <a:r>
              <a:rPr lang="en-US" dirty="0" smtClean="0"/>
              <a:t>The API can be simplified down to only what is required</a:t>
            </a:r>
          </a:p>
          <a:p>
            <a:pPr lvl="1"/>
            <a:r>
              <a:rPr lang="en-US" dirty="0" smtClean="0"/>
              <a:t>Extended functionality can be provided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You have to write the code</a:t>
            </a:r>
          </a:p>
          <a:p>
            <a:pPr lvl="1"/>
            <a:r>
              <a:rPr lang="en-US" dirty="0" smtClean="0"/>
              <a:t>Still impossible to prevent people from working around your API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C file I/O functions are all synchronous</a:t>
            </a:r>
          </a:p>
          <a:p>
            <a:endParaRPr lang="en-US" dirty="0" smtClean="0"/>
          </a:p>
          <a:p>
            <a:pPr marL="914400">
              <a:lnSpc>
                <a:spcPct val="100000"/>
              </a:lnSpc>
              <a:buNone/>
              <a:tabLst>
                <a:tab pos="971550" algn="l"/>
                <a:tab pos="1314450" algn="l"/>
              </a:tabLst>
            </a:pPr>
            <a:r>
              <a:rPr lang="en-US" sz="1100" dirty="0" err="1" smtClean="0"/>
              <a:t>bool</a:t>
            </a:r>
            <a:r>
              <a:rPr lang="en-US" sz="1100" dirty="0" smtClean="0"/>
              <a:t> </a:t>
            </a:r>
            <a:r>
              <a:rPr lang="en-US" sz="1100" b="1" dirty="0" err="1" smtClean="0"/>
              <a:t>syncReadFile</a:t>
            </a:r>
            <a:r>
              <a:rPr lang="en-US" sz="1100" dirty="0" smtClean="0"/>
              <a:t>(const char* </a:t>
            </a:r>
            <a:r>
              <a:rPr lang="en-US" sz="1100" dirty="0" err="1" smtClean="0"/>
              <a:t>filePath</a:t>
            </a:r>
            <a:r>
              <a:rPr lang="en-US" sz="1100" dirty="0" smtClean="0"/>
              <a:t>, U8* buffer, </a:t>
            </a:r>
            <a:r>
              <a:rPr lang="en-US" sz="1100" dirty="0" err="1" smtClean="0"/>
              <a:t>size_t</a:t>
            </a:r>
            <a:r>
              <a:rPr lang="en-US" sz="1100" dirty="0" smtClean="0"/>
              <a:t> </a:t>
            </a:r>
            <a:r>
              <a:rPr lang="en-US" sz="1100" dirty="0" err="1" smtClean="0"/>
              <a:t>bufferSize</a:t>
            </a:r>
            <a:r>
              <a:rPr lang="en-US" sz="1100" dirty="0" smtClean="0"/>
              <a:t>, </a:t>
            </a:r>
            <a:r>
              <a:rPr lang="en-US" sz="1100" dirty="0" err="1" smtClean="0"/>
              <a:t>size_t</a:t>
            </a:r>
            <a:r>
              <a:rPr lang="en-US" sz="1100" dirty="0" smtClean="0"/>
              <a:t>&amp; </a:t>
            </a:r>
            <a:r>
              <a:rPr lang="en-US" sz="1100" dirty="0" err="1" smtClean="0"/>
              <a:t>rBytesRead</a:t>
            </a:r>
            <a:r>
              <a:rPr lang="en-US" sz="1100" dirty="0" smtClean="0"/>
              <a:t>){</a:t>
            </a:r>
          </a:p>
          <a:p>
            <a:pPr marL="914400">
              <a:lnSpc>
                <a:spcPct val="100000"/>
              </a:lnSpc>
              <a:buNone/>
              <a:tabLst>
                <a:tab pos="971550" algn="l"/>
                <a:tab pos="1314450" algn="l"/>
              </a:tabLst>
            </a:pPr>
            <a:r>
              <a:rPr lang="en-US" sz="1100" dirty="0" smtClean="0"/>
              <a:t>	FILE* handle = </a:t>
            </a:r>
            <a:r>
              <a:rPr lang="en-US" sz="1100" dirty="0" err="1" smtClean="0"/>
              <a:t>fopen</a:t>
            </a:r>
            <a:r>
              <a:rPr lang="en-US" sz="1100" dirty="0" smtClean="0"/>
              <a:t>(</a:t>
            </a:r>
            <a:r>
              <a:rPr lang="en-US" sz="1100" dirty="0" err="1" smtClean="0"/>
              <a:t>filePath</a:t>
            </a:r>
            <a:r>
              <a:rPr lang="en-US" sz="1100" dirty="0" smtClean="0"/>
              <a:t>, “</a:t>
            </a:r>
            <a:r>
              <a:rPr lang="en-US" sz="1100" dirty="0" err="1" smtClean="0"/>
              <a:t>rb</a:t>
            </a:r>
            <a:r>
              <a:rPr lang="en-US" sz="1100" dirty="0" smtClean="0"/>
              <a:t>”);</a:t>
            </a:r>
          </a:p>
          <a:p>
            <a:pPr marL="914400">
              <a:lnSpc>
                <a:spcPct val="100000"/>
              </a:lnSpc>
              <a:buNone/>
              <a:tabLst>
                <a:tab pos="971550" algn="l"/>
                <a:tab pos="1314450" algn="l"/>
              </a:tabLst>
            </a:pPr>
            <a:r>
              <a:rPr lang="en-US" sz="1100" dirty="0" smtClean="0"/>
              <a:t>	if(handle){</a:t>
            </a:r>
          </a:p>
          <a:p>
            <a:pPr marL="914400">
              <a:lnSpc>
                <a:spcPct val="100000"/>
              </a:lnSpc>
              <a:buNone/>
              <a:tabLst>
                <a:tab pos="1147763" algn="l"/>
                <a:tab pos="1314450" algn="l"/>
              </a:tabLst>
            </a:pPr>
            <a:r>
              <a:rPr lang="en-US" sz="1100" dirty="0" smtClean="0"/>
              <a:t>		</a:t>
            </a:r>
            <a:r>
              <a:rPr lang="en-US" sz="1100" dirty="0" err="1" smtClean="0"/>
              <a:t>size_t</a:t>
            </a:r>
            <a:r>
              <a:rPr lang="en-US" sz="1100" dirty="0" smtClean="0"/>
              <a:t> </a:t>
            </a:r>
            <a:r>
              <a:rPr lang="en-US" sz="1100" dirty="0" err="1" smtClean="0"/>
              <a:t>bytesRead</a:t>
            </a:r>
            <a:r>
              <a:rPr lang="en-US" sz="1100" dirty="0" smtClean="0"/>
              <a:t> = </a:t>
            </a:r>
            <a:r>
              <a:rPr lang="en-US" sz="1100" b="1" dirty="0" err="1" smtClean="0"/>
              <a:t>fread</a:t>
            </a:r>
            <a:r>
              <a:rPr lang="en-US" sz="1100" dirty="0" smtClean="0"/>
              <a:t>(buffer, 1, </a:t>
            </a:r>
            <a:r>
              <a:rPr lang="en-US" sz="1100" dirty="0" err="1" smtClean="0"/>
              <a:t>bufferSize</a:t>
            </a:r>
            <a:r>
              <a:rPr lang="en-US" sz="1100" dirty="0" smtClean="0"/>
              <a:t>, handle);  </a:t>
            </a:r>
            <a:r>
              <a:rPr lang="en-US" sz="1100" b="1" dirty="0" smtClean="0"/>
              <a:t>//blocks until all bytes are read</a:t>
            </a:r>
          </a:p>
          <a:p>
            <a:pPr marL="914400">
              <a:lnSpc>
                <a:spcPct val="100000"/>
              </a:lnSpc>
              <a:buNone/>
              <a:tabLst>
                <a:tab pos="1147763" algn="l"/>
                <a:tab pos="1314450" algn="l"/>
              </a:tabLst>
            </a:pPr>
            <a:r>
              <a:rPr lang="en-US" sz="1100" dirty="0" smtClean="0"/>
              <a:t>		</a:t>
            </a:r>
            <a:r>
              <a:rPr lang="en-US" sz="1100" dirty="0" err="1" smtClean="0"/>
              <a:t>int</a:t>
            </a:r>
            <a:r>
              <a:rPr lang="en-US" sz="1100" dirty="0" smtClean="0"/>
              <a:t> err = </a:t>
            </a:r>
            <a:r>
              <a:rPr lang="en-US" sz="1100" dirty="0" err="1" smtClean="0"/>
              <a:t>ferror</a:t>
            </a:r>
            <a:r>
              <a:rPr lang="en-US" sz="1100" dirty="0" smtClean="0"/>
              <a:t>(handle);</a:t>
            </a:r>
          </a:p>
          <a:p>
            <a:pPr marL="914400">
              <a:lnSpc>
                <a:spcPct val="100000"/>
              </a:lnSpc>
              <a:buNone/>
              <a:tabLst>
                <a:tab pos="1147763" algn="l"/>
                <a:tab pos="1314450" algn="l"/>
              </a:tabLst>
            </a:pPr>
            <a:r>
              <a:rPr lang="en-US" sz="1100" dirty="0" smtClean="0"/>
              <a:t>		</a:t>
            </a:r>
            <a:r>
              <a:rPr lang="en-US" sz="1100" dirty="0" err="1" smtClean="0"/>
              <a:t>fclose</a:t>
            </a:r>
            <a:r>
              <a:rPr lang="en-US" sz="1100" dirty="0" smtClean="0"/>
              <a:t>(handle);</a:t>
            </a:r>
          </a:p>
          <a:p>
            <a:pPr marL="914400">
              <a:lnSpc>
                <a:spcPct val="100000"/>
              </a:lnSpc>
              <a:buNone/>
              <a:tabLst>
                <a:tab pos="1147763" algn="l"/>
                <a:tab pos="1314450" algn="l"/>
              </a:tabLst>
            </a:pPr>
            <a:r>
              <a:rPr lang="en-US" sz="1100" dirty="0" smtClean="0"/>
              <a:t>		if(0==err){</a:t>
            </a:r>
          </a:p>
          <a:p>
            <a:pPr marL="914400">
              <a:lnSpc>
                <a:spcPct val="100000"/>
              </a:lnSpc>
              <a:buNone/>
              <a:tabLst>
                <a:tab pos="1147763" algn="l"/>
                <a:tab pos="1314450" algn="l"/>
              </a:tabLst>
            </a:pPr>
            <a:r>
              <a:rPr lang="en-US" sz="1100" dirty="0" smtClean="0"/>
              <a:t>			</a:t>
            </a:r>
            <a:r>
              <a:rPr lang="en-US" sz="1100" dirty="0" err="1" smtClean="0"/>
              <a:t>rBytesRead</a:t>
            </a:r>
            <a:r>
              <a:rPr lang="en-US" sz="1100" dirty="0" smtClean="0"/>
              <a:t> = </a:t>
            </a:r>
            <a:r>
              <a:rPr lang="en-US" sz="1100" dirty="0" err="1" smtClean="0"/>
              <a:t>bytesRead</a:t>
            </a:r>
            <a:r>
              <a:rPr lang="en-US" sz="1100" dirty="0" smtClean="0"/>
              <a:t>;</a:t>
            </a:r>
          </a:p>
          <a:p>
            <a:pPr marL="914400">
              <a:lnSpc>
                <a:spcPct val="100000"/>
              </a:lnSpc>
              <a:buNone/>
              <a:tabLst>
                <a:tab pos="1147763" algn="l"/>
                <a:tab pos="1314450" algn="l"/>
              </a:tabLst>
            </a:pPr>
            <a:r>
              <a:rPr lang="en-US" sz="1100" dirty="0" smtClean="0"/>
              <a:t>			return true;</a:t>
            </a:r>
          </a:p>
          <a:p>
            <a:pPr marL="914400">
              <a:lnSpc>
                <a:spcPct val="100000"/>
              </a:lnSpc>
              <a:buNone/>
              <a:tabLst>
                <a:tab pos="1147763" algn="l"/>
                <a:tab pos="1314450" algn="l"/>
              </a:tabLst>
            </a:pPr>
            <a:r>
              <a:rPr lang="en-US" sz="1100" dirty="0" smtClean="0"/>
              <a:t>		}</a:t>
            </a:r>
          </a:p>
          <a:p>
            <a:pPr marL="914400">
              <a:lnSpc>
                <a:spcPct val="100000"/>
              </a:lnSpc>
              <a:buNone/>
              <a:tabLst>
                <a:tab pos="971550" algn="l"/>
                <a:tab pos="1314450" algn="l"/>
              </a:tabLst>
            </a:pPr>
            <a:r>
              <a:rPr lang="en-US" sz="1100" dirty="0" smtClean="0"/>
              <a:t>	}</a:t>
            </a:r>
          </a:p>
          <a:p>
            <a:pPr marL="914400">
              <a:lnSpc>
                <a:spcPct val="100000"/>
              </a:lnSpc>
              <a:buNone/>
              <a:tabLst>
                <a:tab pos="971550" algn="l"/>
                <a:tab pos="1314450" algn="l"/>
              </a:tabLst>
            </a:pPr>
            <a:r>
              <a:rPr lang="en-US" sz="1100" dirty="0" smtClean="0"/>
              <a:t>	return false;</a:t>
            </a:r>
          </a:p>
          <a:p>
            <a:pPr marL="914400">
              <a:lnSpc>
                <a:spcPct val="100000"/>
              </a:lnSpc>
              <a:buNone/>
              <a:tabLst>
                <a:tab pos="971550" algn="l"/>
                <a:tab pos="1314450" algn="l"/>
              </a:tabLst>
            </a:pPr>
            <a:r>
              <a:rPr lang="en-US" sz="1100" dirty="0" smtClean="0"/>
              <a:t>}</a:t>
            </a: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better to make a read call and set a callback function when data become available</a:t>
            </a:r>
          </a:p>
          <a:p>
            <a:r>
              <a:rPr lang="en-US" dirty="0" smtClean="0"/>
              <a:t>This involves spawning a thread to manage the reading, buffering, and notification</a:t>
            </a:r>
          </a:p>
          <a:p>
            <a:r>
              <a:rPr lang="en-US" dirty="0" smtClean="0"/>
              <a:t>Some APIs allow the programmer to ask for estimates of the operations durations</a:t>
            </a:r>
          </a:p>
          <a:p>
            <a:r>
              <a:rPr lang="en-US" dirty="0" smtClean="0"/>
              <a:t>They also allow external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remember that certain data is more important than others</a:t>
            </a:r>
          </a:p>
          <a:p>
            <a:pPr lvl="1"/>
            <a:r>
              <a:rPr lang="en-US" dirty="0" smtClean="0"/>
              <a:t>If you are streaming audio or video then you cannot lag</a:t>
            </a:r>
          </a:p>
          <a:p>
            <a:r>
              <a:rPr lang="en-US" dirty="0" smtClean="0"/>
              <a:t>You should assign priorities to the operations and allow lower priority ones to be suspended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file I/O should operate in its own thread</a:t>
            </a:r>
          </a:p>
          <a:p>
            <a:r>
              <a:rPr lang="en-US" dirty="0" smtClean="0"/>
              <a:t>When the main thread requests an operation, the request is placed on a queue (could be priority queue)</a:t>
            </a:r>
          </a:p>
          <a:p>
            <a:r>
              <a:rPr lang="en-US" dirty="0" smtClean="0"/>
              <a:t>The file I/O handles one request at a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good game engine have a resource manager</a:t>
            </a:r>
          </a:p>
          <a:p>
            <a:r>
              <a:rPr lang="en-US" dirty="0" smtClean="0"/>
              <a:t>Every resource manager has two components</a:t>
            </a:r>
          </a:p>
          <a:p>
            <a:pPr lvl="1"/>
            <a:r>
              <a:rPr lang="en-US" dirty="0" smtClean="0"/>
              <a:t>Offline tools for integrating resource into engine ready form</a:t>
            </a:r>
          </a:p>
          <a:p>
            <a:pPr lvl="1"/>
            <a:r>
              <a:rPr lang="en-US" dirty="0" smtClean="0"/>
              <a:t>Runtime resource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</a:p>
          <a:p>
            <a:r>
              <a:rPr lang="en-US" dirty="0" smtClean="0"/>
              <a:t>Resource Manager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Off-line resource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Revision control  - can be managed using a shared drive or a complex system like SVN or Perforce</a:t>
            </a:r>
          </a:p>
          <a:p>
            <a:r>
              <a:rPr lang="en-US" dirty="0" smtClean="0"/>
              <a:t>Cautions about data size</a:t>
            </a:r>
          </a:p>
          <a:p>
            <a:pPr lvl="1"/>
            <a:r>
              <a:rPr lang="en-US" dirty="0" smtClean="0"/>
              <a:t>Remember that code is small compared to images or video</a:t>
            </a:r>
          </a:p>
          <a:p>
            <a:pPr lvl="1"/>
            <a:r>
              <a:rPr lang="en-US" dirty="0" smtClean="0"/>
              <a:t>May not want many copies lying around (they all need to be backed up)</a:t>
            </a:r>
          </a:p>
          <a:p>
            <a:pPr lvl="1"/>
            <a:r>
              <a:rPr lang="en-US" dirty="0" smtClean="0"/>
              <a:t>Some places deal with this by using </a:t>
            </a:r>
            <a:r>
              <a:rPr lang="en-US" dirty="0" err="1" smtClean="0"/>
              <a:t>symlinking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resource database contains information about how an asset needs to be conditioned to be useful in a game</a:t>
            </a:r>
          </a:p>
          <a:p>
            <a:r>
              <a:rPr lang="en-US" dirty="0" smtClean="0"/>
              <a:t>For example, an image may need to be flipped along its x-axis, some images should be scaled down</a:t>
            </a:r>
          </a:p>
          <a:p>
            <a:r>
              <a:rPr lang="en-US" dirty="0" smtClean="0"/>
              <a:t>This is particularly true when many people are adding assets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ability to deal with multiple types of resources</a:t>
            </a:r>
          </a:p>
          <a:p>
            <a:r>
              <a:rPr lang="en-US" sz="2000" dirty="0" smtClean="0"/>
              <a:t>The ability to create new resources</a:t>
            </a:r>
          </a:p>
          <a:p>
            <a:r>
              <a:rPr lang="en-US" sz="2000" dirty="0" smtClean="0"/>
              <a:t>The ability to delete resources</a:t>
            </a:r>
          </a:p>
          <a:p>
            <a:r>
              <a:rPr lang="en-US" sz="2000" dirty="0" smtClean="0"/>
              <a:t>The ability to inspect and modify resources</a:t>
            </a:r>
          </a:p>
          <a:p>
            <a:r>
              <a:rPr lang="en-US" sz="2000" dirty="0" smtClean="0"/>
              <a:t>The ability to move the resources source file to another location</a:t>
            </a:r>
          </a:p>
          <a:p>
            <a:r>
              <a:rPr lang="en-US" sz="2000" dirty="0" smtClean="0"/>
              <a:t>The ability for a resource to cross-reference another resource</a:t>
            </a:r>
          </a:p>
          <a:p>
            <a:r>
              <a:rPr lang="en-US" sz="2000" dirty="0" smtClean="0"/>
              <a:t>The ability to maintain referential integrity </a:t>
            </a:r>
          </a:p>
          <a:p>
            <a:r>
              <a:rPr lang="en-US" sz="2000" dirty="0" smtClean="0"/>
              <a:t>The ability to maintain revision history</a:t>
            </a:r>
          </a:p>
          <a:p>
            <a:r>
              <a:rPr lang="en-US" sz="2000" dirty="0" smtClean="0"/>
              <a:t>Searches and queries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successful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UT4</a:t>
            </a:r>
          </a:p>
          <a:p>
            <a:pPr lvl="1"/>
            <a:r>
              <a:rPr lang="en-US" dirty="0" smtClean="0"/>
              <a:t>All managed using </a:t>
            </a:r>
            <a:r>
              <a:rPr lang="en-US" dirty="0" err="1" smtClean="0"/>
              <a:t>UnrealEd</a:t>
            </a:r>
            <a:endParaRPr lang="en-US" dirty="0" smtClean="0"/>
          </a:p>
          <a:p>
            <a:pPr lvl="1"/>
            <a:r>
              <a:rPr lang="en-US" dirty="0" smtClean="0"/>
              <a:t>Has some serious advantages, but is subject to problems during multiple simultaneous updates</a:t>
            </a:r>
          </a:p>
          <a:p>
            <a:pPr lvl="1"/>
            <a:r>
              <a:rPr lang="en-US" dirty="0" smtClean="0"/>
              <a:t>Stores everything in large binary files – impossible for SVN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4800879" cy="3276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Uncharted/Last of Us</a:t>
            </a:r>
            <a:endParaRPr lang="en-US" sz="1800" dirty="0"/>
          </a:p>
          <a:p>
            <a:pPr lvl="1"/>
            <a:r>
              <a:rPr lang="en-US" dirty="0"/>
              <a:t>Uses a MySQL database – later changed to XML using Perforce</a:t>
            </a:r>
          </a:p>
          <a:p>
            <a:pPr lvl="1"/>
            <a:r>
              <a:rPr lang="en-US" dirty="0"/>
              <a:t>Asset conditioning done using offline command prompt tools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11984"/>
            <a:ext cx="4406133" cy="41460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others…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Ogre</a:t>
            </a:r>
          </a:p>
          <a:p>
            <a:pPr lvl="1"/>
            <a:r>
              <a:rPr lang="en-US" dirty="0"/>
              <a:t>Runtime only resource management</a:t>
            </a:r>
          </a:p>
          <a:p>
            <a:r>
              <a:rPr lang="en-US" sz="1800" dirty="0"/>
              <a:t>XNA</a:t>
            </a:r>
          </a:p>
          <a:p>
            <a:pPr lvl="1"/>
            <a:r>
              <a:rPr lang="en-US" dirty="0"/>
              <a:t>A plugin to VS IDE called Game Studio Express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Assets are produced from many source file types</a:t>
            </a:r>
          </a:p>
          <a:p>
            <a:r>
              <a:rPr lang="en-US" dirty="0" smtClean="0"/>
              <a:t>They need to be converted to a single format for ease of management</a:t>
            </a:r>
          </a:p>
          <a:p>
            <a:r>
              <a:rPr lang="en-US" dirty="0" smtClean="0"/>
              <a:t>There are three processing stages</a:t>
            </a:r>
          </a:p>
          <a:p>
            <a:pPr lvl="1"/>
            <a:r>
              <a:rPr lang="en-US" dirty="0" smtClean="0"/>
              <a:t>Exporters – These get the data out into a useful format</a:t>
            </a:r>
          </a:p>
          <a:p>
            <a:pPr lvl="1"/>
            <a:r>
              <a:rPr lang="en-US" dirty="0" smtClean="0"/>
              <a:t>Resource compilers – pre-calculation can done on the files to make them easier to use</a:t>
            </a:r>
          </a:p>
          <a:p>
            <a:pPr lvl="1"/>
            <a:r>
              <a:rPr lang="en-US" dirty="0" smtClean="0"/>
              <a:t>Resource linker – multiple assets can be brought together in one 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be careful to manage the interdependencies in a game</a:t>
            </a:r>
          </a:p>
          <a:p>
            <a:r>
              <a:rPr lang="en-US" dirty="0" smtClean="0"/>
              <a:t>Assets often rely on one another and that needs to be documented</a:t>
            </a:r>
          </a:p>
          <a:p>
            <a:r>
              <a:rPr lang="en-US" dirty="0" smtClean="0"/>
              <a:t>Documentation can take written form or automated into a script</a:t>
            </a:r>
          </a:p>
          <a:p>
            <a:r>
              <a:rPr lang="en-US" i="1" dirty="0" smtClean="0"/>
              <a:t>make</a:t>
            </a:r>
            <a:r>
              <a:rPr lang="en-US" dirty="0" smtClean="0"/>
              <a:t> is a good tool for explicitly specifying the dependencies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Runtime resource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Ensure that only </a:t>
            </a:r>
            <a:r>
              <a:rPr lang="en-US" sz="2800" i="1" dirty="0" smtClean="0"/>
              <a:t>one copy </a:t>
            </a:r>
            <a:r>
              <a:rPr lang="en-US" sz="2800" dirty="0" smtClean="0"/>
              <a:t>of an asset is in memory</a:t>
            </a:r>
          </a:p>
          <a:p>
            <a:r>
              <a:rPr lang="en-US" sz="2800" dirty="0" smtClean="0"/>
              <a:t>Manages the </a:t>
            </a:r>
            <a:r>
              <a:rPr lang="en-US" sz="2800" i="1" dirty="0" smtClean="0"/>
              <a:t>lifetime</a:t>
            </a:r>
            <a:r>
              <a:rPr lang="en-US" sz="2800" dirty="0" smtClean="0"/>
              <a:t> of the object</a:t>
            </a:r>
          </a:p>
          <a:p>
            <a:r>
              <a:rPr lang="en-US" sz="2800" dirty="0" smtClean="0"/>
              <a:t>Handles loading of </a:t>
            </a:r>
            <a:r>
              <a:rPr lang="en-US" sz="2800" i="1" dirty="0" smtClean="0"/>
              <a:t>composite resources</a:t>
            </a:r>
          </a:p>
          <a:p>
            <a:r>
              <a:rPr lang="en-US" sz="2800" dirty="0" smtClean="0"/>
              <a:t>Maintains </a:t>
            </a:r>
            <a:r>
              <a:rPr lang="en-US" sz="2800" i="1" dirty="0" smtClean="0"/>
              <a:t>referential integrity</a:t>
            </a:r>
          </a:p>
          <a:p>
            <a:r>
              <a:rPr lang="en-US" sz="2800" dirty="0" smtClean="0"/>
              <a:t>Manages </a:t>
            </a:r>
            <a:r>
              <a:rPr lang="en-US" sz="2800" i="1" dirty="0" smtClean="0"/>
              <a:t>memory usage</a:t>
            </a:r>
          </a:p>
          <a:p>
            <a:r>
              <a:rPr lang="en-US" sz="2800" dirty="0" smtClean="0"/>
              <a:t>Permits </a:t>
            </a:r>
            <a:r>
              <a:rPr lang="en-US" sz="2800" i="1" dirty="0" smtClean="0"/>
              <a:t>custom processing</a:t>
            </a:r>
          </a:p>
          <a:p>
            <a:r>
              <a:rPr lang="en-US" sz="2800" dirty="0" smtClean="0"/>
              <a:t>Provides a </a:t>
            </a:r>
            <a:r>
              <a:rPr lang="en-US" sz="2800" i="1" dirty="0" smtClean="0"/>
              <a:t>unified interface</a:t>
            </a:r>
          </a:p>
          <a:p>
            <a:r>
              <a:rPr lang="en-US" sz="2800" dirty="0" smtClean="0"/>
              <a:t>Handles </a:t>
            </a:r>
            <a:r>
              <a:rPr lang="en-US" sz="2800" i="1" dirty="0" smtClean="0"/>
              <a:t>streaming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can manage assets by placing them loosely in directory structures</a:t>
            </a:r>
          </a:p>
          <a:p>
            <a:r>
              <a:rPr lang="en-US" dirty="0" smtClean="0"/>
              <a:t>Or use a zip file (Better)</a:t>
            </a:r>
          </a:p>
          <a:p>
            <a:pPr lvl="1"/>
            <a:r>
              <a:rPr lang="en-US" dirty="0" smtClean="0"/>
              <a:t>Open format</a:t>
            </a:r>
          </a:p>
          <a:p>
            <a:pPr lvl="1"/>
            <a:r>
              <a:rPr lang="en-US" dirty="0" smtClean="0"/>
              <a:t>Virtual file remember their relative position</a:t>
            </a:r>
          </a:p>
          <a:p>
            <a:pPr lvl="1"/>
            <a:r>
              <a:rPr lang="en-US" dirty="0" smtClean="0"/>
              <a:t>They may be compressed</a:t>
            </a:r>
          </a:p>
          <a:p>
            <a:pPr lvl="1"/>
            <a:r>
              <a:rPr lang="en-US" dirty="0" smtClean="0"/>
              <a:t>They are modular</a:t>
            </a:r>
          </a:p>
          <a:p>
            <a:r>
              <a:rPr lang="en-US" dirty="0" smtClean="0"/>
              <a:t>UT3 uses a proprietary format called </a:t>
            </a:r>
            <a:r>
              <a:rPr lang="en-US" dirty="0" err="1" smtClean="0"/>
              <a:t>pak</a:t>
            </a:r>
            <a:r>
              <a:rPr lang="en-US" dirty="0" smtClean="0"/>
              <a:t> (for package)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4495800"/>
          </a:xfrm>
        </p:spPr>
        <p:txBody>
          <a:bodyPr>
            <a:noAutofit/>
          </a:bodyPr>
          <a:lstStyle/>
          <a:p>
            <a:r>
              <a:rPr lang="en-US" dirty="0" smtClean="0"/>
              <a:t>Game engines are inherently data management systems</a:t>
            </a:r>
          </a:p>
          <a:p>
            <a:r>
              <a:rPr lang="en-US" dirty="0" smtClean="0"/>
              <a:t>Handle all forms of input media</a:t>
            </a:r>
          </a:p>
          <a:p>
            <a:pPr lvl="1"/>
            <a:r>
              <a:rPr lang="en-US" sz="2000" dirty="0" smtClean="0"/>
              <a:t>Textures</a:t>
            </a:r>
          </a:p>
          <a:p>
            <a:pPr lvl="1"/>
            <a:r>
              <a:rPr lang="en-US" sz="2000" dirty="0" smtClean="0"/>
              <a:t>3D mesh data</a:t>
            </a:r>
          </a:p>
          <a:p>
            <a:pPr lvl="1"/>
            <a:r>
              <a:rPr lang="en-US" sz="2000" dirty="0" smtClean="0"/>
              <a:t>Animations</a:t>
            </a:r>
          </a:p>
          <a:p>
            <a:pPr lvl="1"/>
            <a:r>
              <a:rPr lang="en-US" sz="2000" dirty="0" smtClean="0"/>
              <a:t>Audio clips</a:t>
            </a:r>
          </a:p>
          <a:p>
            <a:pPr lvl="1"/>
            <a:r>
              <a:rPr lang="en-US" sz="2000" dirty="0" smtClean="0"/>
              <a:t>World layouts</a:t>
            </a:r>
          </a:p>
          <a:p>
            <a:pPr lvl="1"/>
            <a:r>
              <a:rPr lang="en-US" sz="2000" dirty="0" smtClean="0"/>
              <a:t>Physics data</a:t>
            </a:r>
          </a:p>
          <a:p>
            <a:r>
              <a:rPr lang="en-US" dirty="0" smtClean="0"/>
              <a:t>Memory is limited, so we need to manage these resources intelligently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Assets of the same type may come in many formats</a:t>
            </a:r>
          </a:p>
          <a:p>
            <a:pPr lvl="1"/>
            <a:r>
              <a:rPr lang="en-US" dirty="0" smtClean="0"/>
              <a:t>Think images (BMP, TIFF, GIF, PNG…)</a:t>
            </a:r>
          </a:p>
          <a:p>
            <a:r>
              <a:rPr lang="en-US" dirty="0" smtClean="0"/>
              <a:t>Some conditioning pipelines standardize the set</a:t>
            </a:r>
          </a:p>
          <a:p>
            <a:r>
              <a:rPr lang="en-US" dirty="0" smtClean="0"/>
              <a:t>Other make up there own container formats</a:t>
            </a:r>
          </a:p>
          <a:p>
            <a:r>
              <a:rPr lang="en-US" dirty="0" smtClean="0"/>
              <a:t>Having your unique format makes it easier to control the layout in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</a:t>
            </a:r>
            <a:r>
              <a:rPr lang="en-US" dirty="0" err="1" smtClean="0"/>
              <a:t>guids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a way to uniquely identify assets in your game</a:t>
            </a:r>
          </a:p>
          <a:p>
            <a:r>
              <a:rPr lang="en-US" dirty="0" smtClean="0"/>
              <a:t>Come up with a naming scheme</a:t>
            </a:r>
          </a:p>
          <a:p>
            <a:pPr lvl="1"/>
            <a:r>
              <a:rPr lang="en-US" dirty="0" smtClean="0"/>
              <a:t>Often involves more than just the file path and name</a:t>
            </a:r>
          </a:p>
          <a:p>
            <a:r>
              <a:rPr lang="en-US" dirty="0" smtClean="0"/>
              <a:t>In UT files are named using</a:t>
            </a:r>
          </a:p>
          <a:p>
            <a:pPr lvl="1"/>
            <a:r>
              <a:rPr lang="en-US" i="1" dirty="0" err="1" smtClean="0"/>
              <a:t>package.folder.file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only have an asset loaded once, you have to have a registry</a:t>
            </a:r>
          </a:p>
          <a:p>
            <a:r>
              <a:rPr lang="en-US" dirty="0" smtClean="0"/>
              <a:t>Usually done as a giant </a:t>
            </a:r>
            <a:r>
              <a:rPr lang="en-US" dirty="0" err="1" smtClean="0"/>
              <a:t>hashmap</a:t>
            </a:r>
            <a:r>
              <a:rPr lang="en-US" dirty="0" smtClean="0"/>
              <a:t> (keyed on GUID)</a:t>
            </a:r>
          </a:p>
          <a:p>
            <a:r>
              <a:rPr lang="en-US" dirty="0" smtClean="0"/>
              <a:t>Resources loading can be done on the fly, but that is usually a bad idea</a:t>
            </a:r>
          </a:p>
          <a:p>
            <a:pPr lvl="1"/>
            <a:r>
              <a:rPr lang="en-US" dirty="0" smtClean="0"/>
              <a:t>Done in-between levels</a:t>
            </a:r>
          </a:p>
          <a:p>
            <a:pPr lvl="1"/>
            <a:r>
              <a:rPr lang="en-US" dirty="0" smtClean="0"/>
              <a:t>In the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resources are LSR (load-and-stay resident)</a:t>
            </a:r>
          </a:p>
          <a:p>
            <a:pPr lvl="1"/>
            <a:r>
              <a:rPr lang="en-US" dirty="0" smtClean="0"/>
              <a:t>Character mesh</a:t>
            </a:r>
          </a:p>
          <a:p>
            <a:pPr lvl="1"/>
            <a:r>
              <a:rPr lang="en-US" dirty="0" smtClean="0"/>
              <a:t>HUD</a:t>
            </a:r>
          </a:p>
          <a:p>
            <a:pPr lvl="1"/>
            <a:r>
              <a:rPr lang="en-US" dirty="0" smtClean="0"/>
              <a:t>Core Animations</a:t>
            </a:r>
          </a:p>
          <a:p>
            <a:r>
              <a:rPr lang="en-US" dirty="0" smtClean="0"/>
              <a:t>Some are level specific</a:t>
            </a:r>
          </a:p>
          <a:p>
            <a:r>
              <a:rPr lang="en-US" dirty="0" smtClean="0"/>
              <a:t>Some are very temporary – a cut-scene in a level</a:t>
            </a:r>
          </a:p>
          <a:p>
            <a:r>
              <a:rPr lang="en-US" dirty="0" smtClean="0"/>
              <a:t>Other are streaming</a:t>
            </a:r>
          </a:p>
          <a:p>
            <a:r>
              <a:rPr lang="en-US" dirty="0" smtClean="0"/>
              <a:t>Lifetime is often defined by use, sometimes by reference counting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closely tied to general memory management</a:t>
            </a:r>
          </a:p>
          <a:p>
            <a:r>
              <a:rPr lang="en-US" dirty="0" smtClean="0"/>
              <a:t>Heap allocation – allow the OS to handle it</a:t>
            </a:r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malloc</a:t>
            </a:r>
            <a:r>
              <a:rPr lang="en-US" dirty="0" smtClean="0"/>
              <a:t>() or new</a:t>
            </a:r>
          </a:p>
          <a:p>
            <a:pPr lvl="1"/>
            <a:r>
              <a:rPr lang="en-US" dirty="0" smtClean="0"/>
              <a:t>Works fine on a PC, not so much on a memory limited console</a:t>
            </a:r>
          </a:p>
          <a:p>
            <a:r>
              <a:rPr lang="en-US" dirty="0"/>
              <a:t>Stack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Can be used if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game is linear and level centric</a:t>
            </a:r>
          </a:p>
          <a:p>
            <a:pPr lvl="2"/>
            <a:r>
              <a:rPr lang="en-US" dirty="0" smtClean="0"/>
              <a:t>Each level fits in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allocation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556" y="1752600"/>
            <a:ext cx="4814888" cy="45691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the data in equal size chunks</a:t>
            </a:r>
          </a:p>
          <a:p>
            <a:pPr lvl="1"/>
            <a:r>
              <a:rPr lang="en-US" dirty="0" smtClean="0"/>
              <a:t>Requires resource to be laid out to permit chunking</a:t>
            </a:r>
          </a:p>
          <a:p>
            <a:r>
              <a:rPr lang="en-US" dirty="0" smtClean="0"/>
              <a:t>Each chunk is associated with a level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3048000"/>
            <a:ext cx="5800725" cy="2200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8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Chunks can be wasteful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Choose the chunk size carefully</a:t>
            </a:r>
          </a:p>
          <a:p>
            <a:pPr lvl="1"/>
            <a:r>
              <a:rPr lang="en-US" dirty="0" smtClean="0"/>
              <a:t>Consider using the OS I/O buffer size as a guide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2362200"/>
            <a:ext cx="3824288" cy="14020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1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chunk allocator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reclaim unused areas of chunks</a:t>
            </a:r>
          </a:p>
          <a:p>
            <a:r>
              <a:rPr lang="en-US" dirty="0" smtClean="0"/>
              <a:t>Use a linked list of all chunks with unused memory along with the size</a:t>
            </a:r>
          </a:p>
          <a:p>
            <a:r>
              <a:rPr lang="en-US" dirty="0" smtClean="0"/>
              <a:t>Works great if the original chunk owner doesn’t free it</a:t>
            </a:r>
          </a:p>
          <a:p>
            <a:r>
              <a:rPr lang="en-US" dirty="0" smtClean="0"/>
              <a:t>Can be mitigated by considering lifetimes</a:t>
            </a:r>
          </a:p>
          <a:p>
            <a:pPr lvl="1"/>
            <a:r>
              <a:rPr lang="en-US" dirty="0" smtClean="0"/>
              <a:t>Only allocated unused parts to short lifetime objects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8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database contains multiple </a:t>
            </a:r>
            <a:r>
              <a:rPr lang="en-US" i="1" dirty="0" smtClean="0"/>
              <a:t>resource files</a:t>
            </a:r>
            <a:r>
              <a:rPr lang="en-US" dirty="0" smtClean="0"/>
              <a:t> each with one or more </a:t>
            </a:r>
            <a:r>
              <a:rPr lang="en-US" i="1" dirty="0" smtClean="0"/>
              <a:t>data objects</a:t>
            </a:r>
          </a:p>
          <a:p>
            <a:r>
              <a:rPr lang="en-US" dirty="0" smtClean="0"/>
              <a:t>Data objects can cross-reference each other in arbitrary ways</a:t>
            </a:r>
          </a:p>
          <a:p>
            <a:r>
              <a:rPr lang="en-US" dirty="0" smtClean="0"/>
              <a:t>This can be represented as a directed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625303"/>
            <a:ext cx="4191000" cy="27754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managers make heavy use of the file system</a:t>
            </a:r>
          </a:p>
          <a:p>
            <a:r>
              <a:rPr lang="en-US" dirty="0" smtClean="0"/>
              <a:t>Often the file system calls are wrapped</a:t>
            </a:r>
          </a:p>
          <a:p>
            <a:pPr lvl="1"/>
            <a:r>
              <a:rPr lang="en-US" dirty="0" smtClean="0"/>
              <a:t>Provides device independence</a:t>
            </a:r>
          </a:p>
          <a:p>
            <a:pPr lvl="1"/>
            <a:r>
              <a:rPr lang="en-US" dirty="0" smtClean="0"/>
              <a:t>Provides additional features like file streaming</a:t>
            </a:r>
          </a:p>
          <a:p>
            <a:r>
              <a:rPr lang="en-US" dirty="0" smtClean="0"/>
              <a:t>Sometimes the calls for accessing different forms of media are distinct - Disk versus a memory card on a console</a:t>
            </a:r>
          </a:p>
          <a:p>
            <a:r>
              <a:rPr lang="en-US" dirty="0" smtClean="0"/>
              <a:t>Wrapping can remove this consideration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cluster of interdependent resources is referred to as a composite resource</a:t>
            </a:r>
          </a:p>
          <a:p>
            <a:r>
              <a:rPr lang="en-US" dirty="0" smtClean="0"/>
              <a:t>For example, a </a:t>
            </a:r>
            <a:r>
              <a:rPr lang="en-US" i="1" dirty="0" smtClean="0"/>
              <a:t>model</a:t>
            </a:r>
            <a:r>
              <a:rPr lang="en-US" dirty="0" smtClean="0"/>
              <a:t> consists of</a:t>
            </a:r>
          </a:p>
          <a:p>
            <a:pPr lvl="1"/>
            <a:r>
              <a:rPr lang="en-US" dirty="0" smtClean="0"/>
              <a:t>One or more triangle meshes</a:t>
            </a:r>
          </a:p>
          <a:p>
            <a:pPr lvl="1"/>
            <a:r>
              <a:rPr lang="en-US" dirty="0" smtClean="0"/>
              <a:t>Optional skeleton</a:t>
            </a:r>
          </a:p>
          <a:p>
            <a:pPr lvl="1"/>
            <a:r>
              <a:rPr lang="en-US" dirty="0" smtClean="0"/>
              <a:t>Optional animations</a:t>
            </a:r>
          </a:p>
          <a:p>
            <a:pPr lvl="1"/>
            <a:r>
              <a:rPr lang="en-US" dirty="0" smtClean="0"/>
              <a:t>Each mesh is mapped with a material</a:t>
            </a:r>
          </a:p>
          <a:p>
            <a:pPr lvl="1"/>
            <a:r>
              <a:rPr lang="en-US" dirty="0" smtClean="0"/>
              <a:t>Each material refers to one or more textures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0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cross-references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ensure that referential integrity is maintained</a:t>
            </a:r>
          </a:p>
          <a:p>
            <a:pPr lvl="1"/>
            <a:r>
              <a:rPr lang="en-US" dirty="0" smtClean="0"/>
              <a:t>Can’t rely on a pointer because they are meaningless in a file</a:t>
            </a:r>
          </a:p>
          <a:p>
            <a:r>
              <a:rPr lang="en-US" dirty="0" smtClean="0"/>
              <a:t>One approach is to use GUIDs</a:t>
            </a:r>
          </a:p>
          <a:p>
            <a:pPr lvl="1"/>
            <a:r>
              <a:rPr lang="en-US" dirty="0" smtClean="0"/>
              <a:t>When a resource is loaded the GUID is stored in a </a:t>
            </a:r>
            <a:r>
              <a:rPr lang="en-US" dirty="0" err="1" smtClean="0"/>
              <a:t>hashmap</a:t>
            </a:r>
            <a:r>
              <a:rPr lang="en-US" dirty="0" smtClean="0"/>
              <a:t> along with a reference to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0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fix-up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approach is to convert pointers to file offsets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59" y="2667000"/>
            <a:ext cx="4089682" cy="37433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5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fix-up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file writing all references are converted from pointers to the offset location in the file</a:t>
            </a:r>
          </a:p>
          <a:p>
            <a:pPr lvl="1"/>
            <a:r>
              <a:rPr lang="en-US" dirty="0" smtClean="0"/>
              <a:t>Works because offsets are smaller than pointers</a:t>
            </a:r>
          </a:p>
          <a:p>
            <a:r>
              <a:rPr lang="en-US" dirty="0" smtClean="0"/>
              <a:t>During reading, we convert offsets back to pointers</a:t>
            </a:r>
          </a:p>
          <a:p>
            <a:pPr lvl="1"/>
            <a:r>
              <a:rPr lang="en-US" dirty="0" smtClean="0"/>
              <a:t>Known are </a:t>
            </a:r>
            <a:r>
              <a:rPr lang="en-US" i="1" dirty="0" smtClean="0"/>
              <a:t>pointer fix-ups</a:t>
            </a:r>
          </a:p>
          <a:p>
            <a:pPr lvl="1"/>
            <a:r>
              <a:rPr lang="en-US" dirty="0" smtClean="0"/>
              <a:t>Easy to do because now the file is contiguous in memory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657600"/>
            <a:ext cx="4565751" cy="28762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10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fix-up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need to remember the location of all pointers that need fixing</a:t>
            </a:r>
          </a:p>
          <a:p>
            <a:r>
              <a:rPr lang="en-US" dirty="0" smtClean="0"/>
              <a:t>This is done by creating a table during file writing</a:t>
            </a:r>
          </a:p>
          <a:p>
            <a:pPr lvl="1"/>
            <a:r>
              <a:rPr lang="en-US" dirty="0" smtClean="0"/>
              <a:t>Known as a </a:t>
            </a:r>
            <a:r>
              <a:rPr lang="en-US" i="1" dirty="0" smtClean="0"/>
              <a:t>pointer fix-up table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52800"/>
            <a:ext cx="3128963" cy="298878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5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dealing with storing C++ objects make sure you call the object constructors</a:t>
            </a:r>
          </a:p>
          <a:p>
            <a:r>
              <a:rPr lang="en-US" dirty="0" smtClean="0"/>
              <a:t>You can save the location of the objects and use </a:t>
            </a:r>
            <a:r>
              <a:rPr lang="en-US" i="1" dirty="0" smtClean="0"/>
              <a:t>placement new</a:t>
            </a:r>
            <a:r>
              <a:rPr lang="en-US" dirty="0" smtClean="0"/>
              <a:t> syntax to call the constructor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void* </a:t>
            </a:r>
            <a:r>
              <a:rPr lang="en-US" sz="2000" dirty="0" err="1" smtClean="0">
                <a:latin typeface="Arial Narrow" panose="020B0606020202030204" pitchFamily="34" charset="0"/>
              </a:rPr>
              <a:t>pObject</a:t>
            </a:r>
            <a:r>
              <a:rPr lang="en-US" sz="2000" dirty="0" smtClean="0">
                <a:latin typeface="Arial Narrow" panose="020B0606020202030204" pitchFamily="34" charset="0"/>
              </a:rPr>
              <a:t> = </a:t>
            </a:r>
            <a:r>
              <a:rPr lang="en-US" sz="2000" dirty="0" err="1" smtClean="0">
                <a:latin typeface="Arial Narrow" panose="020B0606020202030204" pitchFamily="34" charset="0"/>
              </a:rPr>
              <a:t>convertOffsetToPointer</a:t>
            </a:r>
            <a:r>
              <a:rPr lang="en-US" sz="2000" dirty="0" smtClean="0">
                <a:latin typeface="Arial Narrow" panose="020B0606020202030204" pitchFamily="34" charset="0"/>
              </a:rPr>
              <a:t>(</a:t>
            </a:r>
            <a:r>
              <a:rPr lang="en-US" sz="2000" dirty="0" err="1" smtClean="0">
                <a:latin typeface="Arial Narrow" panose="020B0606020202030204" pitchFamily="34" charset="0"/>
              </a:rPr>
              <a:t>objectOffser</a:t>
            </a:r>
            <a:r>
              <a:rPr lang="en-US" sz="2000" dirty="0" smtClean="0">
                <a:latin typeface="Arial Narrow" panose="020B0606020202030204" pitchFamily="34" charset="0"/>
              </a:rPr>
              <a:t>, </a:t>
            </a:r>
            <a:r>
              <a:rPr lang="en-US" sz="2000" dirty="0" err="1" smtClean="0">
                <a:latin typeface="Arial Narrow" panose="020B0606020202030204" pitchFamily="34" charset="0"/>
              </a:rPr>
              <a:t>pAddressOfFileImage</a:t>
            </a:r>
            <a:r>
              <a:rPr lang="en-US" sz="2000" dirty="0" smtClean="0">
                <a:latin typeface="Arial Narrow" panose="020B0606020202030204" pitchFamily="34" charset="0"/>
              </a:rPr>
              <a:t>);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::new(</a:t>
            </a:r>
            <a:r>
              <a:rPr lang="en-US" sz="2000" dirty="0" err="1" smtClean="0">
                <a:latin typeface="Arial Narrow" panose="020B0606020202030204" pitchFamily="34" charset="0"/>
              </a:rPr>
              <a:t>pObject</a:t>
            </a:r>
            <a:r>
              <a:rPr lang="en-US" sz="2000" dirty="0" smtClean="0">
                <a:latin typeface="Arial Narrow" panose="020B0606020202030204" pitchFamily="34" charset="0"/>
              </a:rPr>
              <a:t>)  </a:t>
            </a:r>
            <a:r>
              <a:rPr lang="en-US" sz="2000" i="1" dirty="0" err="1" smtClean="0">
                <a:latin typeface="Arial Narrow" panose="020B0606020202030204" pitchFamily="34" charset="0"/>
              </a:rPr>
              <a:t>ClassName</a:t>
            </a:r>
            <a:r>
              <a:rPr lang="en-US" sz="2000" dirty="0" smtClean="0">
                <a:latin typeface="Arial Narrow" panose="020B0606020202030204" pitchFamily="34" charset="0"/>
              </a:rPr>
              <a:t>;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7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external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Externally referenced objects have to be handled differently</a:t>
            </a:r>
          </a:p>
          <a:p>
            <a:r>
              <a:rPr lang="en-US" dirty="0" smtClean="0"/>
              <a:t>Store the path along with the GUID or offset</a:t>
            </a:r>
          </a:p>
          <a:p>
            <a:r>
              <a:rPr lang="en-US" dirty="0" smtClean="0"/>
              <a:t>Load each file first then fix the references in a second pass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40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Post-load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always load in a </a:t>
            </a:r>
            <a:r>
              <a:rPr lang="en-US" smtClean="0"/>
              <a:t>ready-to-go state</a:t>
            </a:r>
            <a:endParaRPr lang="en-US" dirty="0" smtClean="0"/>
          </a:p>
          <a:p>
            <a:pPr lvl="1"/>
            <a:r>
              <a:rPr lang="en-US" dirty="0" smtClean="0"/>
              <a:t>Unavoidable – need to move vertex data to the video card</a:t>
            </a:r>
          </a:p>
          <a:p>
            <a:pPr lvl="1"/>
            <a:r>
              <a:rPr lang="en-US" dirty="0" smtClean="0"/>
              <a:t>Avoidable, but convenient – calculating spline data during development</a:t>
            </a:r>
          </a:p>
          <a:p>
            <a:r>
              <a:rPr lang="en-US" dirty="0" smtClean="0"/>
              <a:t>In C++ using virtual functions like </a:t>
            </a:r>
            <a:r>
              <a:rPr lang="en-US" dirty="0" err="1" smtClean="0"/>
              <a:t>init</a:t>
            </a:r>
            <a:r>
              <a:rPr lang="en-US" dirty="0" smtClean="0"/>
              <a:t>() and destroy() may be the simplest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engine file systems usually address the following issues</a:t>
            </a:r>
          </a:p>
          <a:p>
            <a:pPr lvl="1"/>
            <a:r>
              <a:rPr lang="en-US" dirty="0" smtClean="0"/>
              <a:t>Manipulating filenames and path</a:t>
            </a:r>
          </a:p>
          <a:p>
            <a:pPr lvl="1"/>
            <a:r>
              <a:rPr lang="en-US" dirty="0" smtClean="0"/>
              <a:t>Opening, closing, reading and writing individual files</a:t>
            </a:r>
          </a:p>
          <a:p>
            <a:pPr lvl="1"/>
            <a:r>
              <a:rPr lang="en-US" dirty="0" smtClean="0"/>
              <a:t>Scanning the contents of a directory</a:t>
            </a:r>
          </a:p>
          <a:p>
            <a:pPr lvl="1"/>
            <a:r>
              <a:rPr lang="en-US" dirty="0" smtClean="0"/>
              <a:t>Handling asynchronous file I/O requests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names and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is a string describing the location of a file or directory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olume/directory1/directory2/…/</a:t>
            </a:r>
            <a:r>
              <a:rPr lang="en-US" dirty="0" err="1" smtClean="0"/>
              <a:t>directoryN</a:t>
            </a:r>
            <a:r>
              <a:rPr lang="en-US" dirty="0" smtClean="0"/>
              <a:t>/file-name</a:t>
            </a:r>
          </a:p>
          <a:p>
            <a:r>
              <a:rPr lang="en-US" dirty="0" smtClean="0"/>
              <a:t>They consist of an optional volume specifier followed by path components separated with a reserved character (/ or \)</a:t>
            </a:r>
          </a:p>
          <a:p>
            <a:r>
              <a:rPr lang="en-US" dirty="0" smtClean="0"/>
              <a:t>The root is indicated by a path starting with a volume specifier followed by a single path separator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UNIX  and Mac OS X</a:t>
            </a:r>
          </a:p>
          <a:p>
            <a:pPr lvl="1"/>
            <a:r>
              <a:rPr lang="en-US" sz="1800" dirty="0" smtClean="0"/>
              <a:t>Uses forward slash (/)</a:t>
            </a:r>
          </a:p>
          <a:p>
            <a:pPr lvl="1"/>
            <a:r>
              <a:rPr lang="en-US" sz="1800" dirty="0" smtClean="0"/>
              <a:t>Supports current working directory, but only one</a:t>
            </a:r>
          </a:p>
          <a:p>
            <a:r>
              <a:rPr lang="en-US" sz="2000" dirty="0" smtClean="0"/>
              <a:t>Mac OS 8 and 9</a:t>
            </a:r>
          </a:p>
          <a:p>
            <a:pPr lvl="1"/>
            <a:r>
              <a:rPr lang="en-US" sz="1800" dirty="0" smtClean="0"/>
              <a:t>Uses the colon (</a:t>
            </a:r>
            <a:r>
              <a:rPr lang="en-US" sz="1800" dirty="0" smtClean="0">
                <a:sym typeface="Wingdings" pitchFamily="2" charset="2"/>
              </a:rPr>
              <a:t>:)</a:t>
            </a:r>
          </a:p>
          <a:p>
            <a:r>
              <a:rPr lang="en-US" sz="2000" dirty="0" smtClean="0">
                <a:sym typeface="Wingdings" pitchFamily="2" charset="2"/>
              </a:rPr>
              <a:t>Windows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Uses back slash (\) – more recent versions can use either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Volumes are specified either as C: or \\some-computer\some-share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Supports current working directory per volume and current working volume</a:t>
            </a:r>
          </a:p>
          <a:p>
            <a:r>
              <a:rPr lang="en-US" dirty="0" smtClean="0">
                <a:sym typeface="Wingdings" pitchFamily="2" charset="2"/>
              </a:rPr>
              <a:t>Consoles – often used predefined names for different volumes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windows and UNIX support absolute and relative </a:t>
            </a:r>
            <a:r>
              <a:rPr lang="en-US" dirty="0" err="1" smtClean="0"/>
              <a:t>pathing</a:t>
            </a:r>
            <a:endParaRPr lang="en-US" dirty="0" smtClean="0"/>
          </a:p>
          <a:p>
            <a:pPr lvl="1"/>
            <a:r>
              <a:rPr lang="en-US" dirty="0" smtClean="0"/>
              <a:t>Absolute</a:t>
            </a:r>
          </a:p>
          <a:p>
            <a:pPr lvl="2"/>
            <a:r>
              <a:rPr lang="en-US" dirty="0" smtClean="0"/>
              <a:t>Windows - C:\Windows\System32</a:t>
            </a:r>
          </a:p>
          <a:p>
            <a:pPr lvl="2"/>
            <a:r>
              <a:rPr lang="en-US" dirty="0" smtClean="0"/>
              <a:t>Unix - /</a:t>
            </a:r>
            <a:r>
              <a:rPr lang="en-US" dirty="0" err="1" smtClean="0"/>
              <a:t>usr</a:t>
            </a:r>
            <a:r>
              <a:rPr lang="en-US" dirty="0" smtClean="0"/>
              <a:t>/local/bin/grep</a:t>
            </a:r>
          </a:p>
          <a:p>
            <a:pPr lvl="1"/>
            <a:r>
              <a:rPr lang="en-US" dirty="0" smtClean="0"/>
              <a:t>Relative</a:t>
            </a:r>
          </a:p>
          <a:p>
            <a:pPr lvl="2"/>
            <a:r>
              <a:rPr lang="en-US" dirty="0" smtClean="0"/>
              <a:t>Windows </a:t>
            </a:r>
            <a:r>
              <a:rPr lang="en-US" smtClean="0"/>
              <a:t>– system32 </a:t>
            </a:r>
            <a:r>
              <a:rPr lang="en-US" dirty="0" smtClean="0"/>
              <a:t>(relative to CWD of c:\Windows)</a:t>
            </a:r>
          </a:p>
          <a:p>
            <a:pPr lvl="2"/>
            <a:r>
              <a:rPr lang="en-US" dirty="0" smtClean="0"/>
              <a:t>Windows – X:animation\walk\anim (relative to CWD on the X volume)</a:t>
            </a:r>
          </a:p>
          <a:p>
            <a:pPr lvl="2"/>
            <a:r>
              <a:rPr lang="en-US" dirty="0" smtClean="0"/>
              <a:t>Unix – bin/</a:t>
            </a:r>
            <a:r>
              <a:rPr lang="en-US" dirty="0" err="1" smtClean="0"/>
              <a:t>grep</a:t>
            </a:r>
            <a:r>
              <a:rPr lang="en-US" dirty="0" smtClean="0"/>
              <a:t> (relative to CWD of /</a:t>
            </a:r>
            <a:r>
              <a:rPr lang="en-US" dirty="0" err="1" smtClean="0"/>
              <a:t>usr</a:t>
            </a:r>
            <a:r>
              <a:rPr lang="en-US" dirty="0" smtClean="0"/>
              <a:t>/local)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confuse path with search path</a:t>
            </a:r>
          </a:p>
          <a:p>
            <a:pPr lvl="1"/>
            <a:r>
              <a:rPr lang="en-US" dirty="0" smtClean="0"/>
              <a:t>Path refers to a single file</a:t>
            </a:r>
          </a:p>
          <a:p>
            <a:pPr lvl="1"/>
            <a:r>
              <a:rPr lang="en-US" dirty="0" smtClean="0"/>
              <a:t>Search path is multiple locations separated by a special character</a:t>
            </a:r>
          </a:p>
          <a:p>
            <a:r>
              <a:rPr lang="en-US" dirty="0" smtClean="0"/>
              <a:t>Search paths are used when trying to locate a file by name only</a:t>
            </a:r>
          </a:p>
          <a:p>
            <a:r>
              <a:rPr lang="en-US" dirty="0" smtClean="0"/>
              <a:t>OGRE uses </a:t>
            </a:r>
            <a:r>
              <a:rPr lang="en-US" dirty="0" smtClean="0"/>
              <a:t>a file called resources.cfg that contains a list of directories and zip files to look through</a:t>
            </a:r>
          </a:p>
          <a:p>
            <a:r>
              <a:rPr lang="en-US" dirty="0" smtClean="0"/>
              <a:t>Avoid searching for a file as much as possible – it’s costly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BF1F5-97F3-44B9-A0F3-F228633C71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12B5E152-FF97-4AAE-9EDF-8ABA1466FA1B}" vid="{C92DCBCC-7CB0-4F1C-AA52-72469CAD35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5359</TotalTime>
  <Words>2914</Words>
  <Application>Microsoft Macintosh PowerPoint</Application>
  <PresentationFormat>On-screen Show (4:3)</PresentationFormat>
  <Paragraphs>413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Theme1</vt:lpstr>
      <vt:lpstr>PowerPoint Presentation</vt:lpstr>
      <vt:lpstr>Overview</vt:lpstr>
      <vt:lpstr>Data</vt:lpstr>
      <vt:lpstr>File system</vt:lpstr>
      <vt:lpstr>Engine file system</vt:lpstr>
      <vt:lpstr>File names and paths</vt:lpstr>
      <vt:lpstr>OS differences</vt:lpstr>
      <vt:lpstr>Pathing</vt:lpstr>
      <vt:lpstr>Search path</vt:lpstr>
      <vt:lpstr>Path API</vt:lpstr>
      <vt:lpstr>Basic file i/o</vt:lpstr>
      <vt:lpstr>File operations</vt:lpstr>
      <vt:lpstr>File system specific </vt:lpstr>
      <vt:lpstr>To wrap or not</vt:lpstr>
      <vt:lpstr>Synchronous file i/o</vt:lpstr>
      <vt:lpstr>Asynchronous I/O</vt:lpstr>
      <vt:lpstr>Priorities</vt:lpstr>
      <vt:lpstr>Best practices</vt:lpstr>
      <vt:lpstr>Resource manager</vt:lpstr>
      <vt:lpstr>Off-line resource management</vt:lpstr>
      <vt:lpstr>Resource database</vt:lpstr>
      <vt:lpstr>Resource data</vt:lpstr>
      <vt:lpstr>Some successful designs</vt:lpstr>
      <vt:lpstr>Another example</vt:lpstr>
      <vt:lpstr>Still others…</vt:lpstr>
      <vt:lpstr>Asset conditioning</vt:lpstr>
      <vt:lpstr>Resource dependencies</vt:lpstr>
      <vt:lpstr>Runtime resource management</vt:lpstr>
      <vt:lpstr>Resource files</vt:lpstr>
      <vt:lpstr>Resource file formats</vt:lpstr>
      <vt:lpstr>Resource guids</vt:lpstr>
      <vt:lpstr>Resource registry</vt:lpstr>
      <vt:lpstr>Resource lifetime</vt:lpstr>
      <vt:lpstr>Memory management</vt:lpstr>
      <vt:lpstr>Stack allocation</vt:lpstr>
      <vt:lpstr>Pool allocation</vt:lpstr>
      <vt:lpstr>Pool allocation</vt:lpstr>
      <vt:lpstr>Resource chunk allocator</vt:lpstr>
      <vt:lpstr>Composite resources</vt:lpstr>
      <vt:lpstr>Composite resources</vt:lpstr>
      <vt:lpstr>Handling cross-references</vt:lpstr>
      <vt:lpstr>Pointer fix-up tables</vt:lpstr>
      <vt:lpstr>Pointer fix-up tables</vt:lpstr>
      <vt:lpstr>Pointer fix-up tables</vt:lpstr>
      <vt:lpstr>Constructors</vt:lpstr>
      <vt:lpstr>Handling external references</vt:lpstr>
      <vt:lpstr>Post-load initialization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Mailler, Roger</dc:creator>
  <cp:lastModifiedBy>Jason Gregory</cp:lastModifiedBy>
  <cp:revision>198</cp:revision>
  <cp:lastPrinted>1601-01-01T00:00:00Z</cp:lastPrinted>
  <dcterms:created xsi:type="dcterms:W3CDTF">1601-01-01T00:00:00Z</dcterms:created>
  <dcterms:modified xsi:type="dcterms:W3CDTF">2017-02-27T03:59:21Z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