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vnd.openxmlformats-officedocument.presentationml.slideLayout+xml"/>
  <Override PartName="/ppt/slides/slide44.xml" ContentType="application/vnd.openxmlformats-officedocument.presentationml.slide+xml"/>
  <Override PartName="/ppt/slides/slide9.xml" ContentType="application/vnd.openxmlformats-officedocument.presentationml.slide+xml"/>
  <Default Extension="jpeg" ContentType="image/jpeg"/>
  <Override PartName="/ppt/slides/slide28.xml" ContentType="application/vnd.openxmlformats-officedocument.presentationml.slide+xml"/>
  <Override PartName="/ppt/theme/theme7.xml" ContentType="application/vnd.openxmlformats-officedocument.theme+xml"/>
  <Default Extension="png" ContentType="image/png"/>
  <Override PartName="/ppt/slides/slide49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s/slide30.xml" ContentType="application/vnd.openxmlformats-officedocument.presentationml.slide+xml"/>
  <Override PartName="/ppt/slides/slide50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33.xml" ContentType="application/vnd.openxmlformats-officedocument.presentationml.slide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48.xml" ContentType="application/vnd.openxmlformats-officedocument.presentationml.slide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2.xml" ContentType="application/vnd.openxmlformats-officedocument.presentationml.slide+xml"/>
  <Override PartName="/ppt/slides/slide42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theme/theme1.xml" ContentType="application/vnd.openxmlformats-officedocument.them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47.xml" ContentType="application/vnd.openxmlformats-officedocument.presentationml.slide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slides/slide25.xml" ContentType="application/vnd.openxmlformats-officedocument.presentationml.slide+xml"/>
  <Override PartName="/ppt/slides/slide46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24.xml" ContentType="application/vnd.openxmlformats-officedocument.presentationml.slide+xml"/>
  <Override PartName="/ppt/slides/slide45.xml" ContentType="application/vnd.openxmlformats-officedocument.presentationml.slide+xml"/>
  <Override PartName="/ppt/theme/theme5.xml" ContentType="application/vnd.openxmlformats-officedocument.theme+xml"/>
  <Override PartName="/ppt/slides/slide41.xml" ContentType="application/vnd.openxmlformats-officedocument.presentationml.slide+xml"/>
  <Override PartName="/ppt/theme/theme6.xml" ContentType="application/vnd.openxmlformats-officedocument.theme+xml"/>
  <Override PartName="/ppt/slideMasters/slideMaster5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29.xml" ContentType="application/vnd.openxmlformats-officedocument.presentationml.slide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32.xml" ContentType="application/vnd.openxmlformats-officedocument.presentationml.slide+xml"/>
  <Override PartName="/ppt/slides/slide40.xml" ContentType="application/vnd.openxmlformats-officedocument.presentationml.slide+xml"/>
  <Override PartName="/docProps/app.xml" ContentType="application/vnd.openxmlformats-officedocument.extended-properties+xml"/>
  <Override PartName="/ppt/slides/slide13.xml" ContentType="application/vnd.openxmlformats-officedocument.presentationml.slide+xml"/>
  <Override PartName="/ppt/theme/theme3.xml" ContentType="application/vnd.openxmlformats-officedocument.theme+xml"/>
  <Override PartName="/ppt/slideMasters/slideMaster6.xml" ContentType="application/vnd.openxmlformats-officedocument.presentationml.slideMaster+xml"/>
  <Override PartName="/ppt/slides/slide31.xml" ContentType="application/vnd.openxmlformats-officedocument.presentationml.slide+xml"/>
  <Override PartName="/ppt/slides/slide34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48" r:id="rId2"/>
    <p:sldMasterId id="2147483760" r:id="rId3"/>
    <p:sldMasterId id="2147483773" r:id="rId4"/>
    <p:sldMasterId id="2147483785" r:id="rId5"/>
    <p:sldMasterId id="2147483798" r:id="rId6"/>
    <p:sldMasterId id="2147483810" r:id="rId7"/>
  </p:sldMasterIdLst>
  <p:sldIdLst>
    <p:sldId id="256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26" r:id="rId21"/>
    <p:sldId id="303" r:id="rId22"/>
    <p:sldId id="304" r:id="rId23"/>
    <p:sldId id="305" r:id="rId24"/>
    <p:sldId id="306" r:id="rId25"/>
    <p:sldId id="307" r:id="rId26"/>
    <p:sldId id="308" r:id="rId27"/>
    <p:sldId id="327" r:id="rId28"/>
    <p:sldId id="309" r:id="rId29"/>
    <p:sldId id="310" r:id="rId30"/>
    <p:sldId id="311" r:id="rId31"/>
    <p:sldId id="312" r:id="rId32"/>
    <p:sldId id="313" r:id="rId33"/>
    <p:sldId id="314" r:id="rId34"/>
    <p:sldId id="328" r:id="rId35"/>
    <p:sldId id="329" r:id="rId36"/>
    <p:sldId id="315" r:id="rId37"/>
    <p:sldId id="316" r:id="rId38"/>
    <p:sldId id="317" r:id="rId39"/>
    <p:sldId id="318" r:id="rId40"/>
    <p:sldId id="330" r:id="rId41"/>
    <p:sldId id="319" r:id="rId42"/>
    <p:sldId id="321" r:id="rId43"/>
    <p:sldId id="320" r:id="rId44"/>
    <p:sldId id="331" r:id="rId45"/>
    <p:sldId id="332" r:id="rId46"/>
    <p:sldId id="333" r:id="rId47"/>
    <p:sldId id="334" r:id="rId48"/>
    <p:sldId id="322" r:id="rId49"/>
    <p:sldId id="335" r:id="rId50"/>
    <p:sldId id="323" r:id="rId51"/>
    <p:sldId id="336" r:id="rId52"/>
    <p:sldId id="337" r:id="rId53"/>
    <p:sldId id="324" r:id="rId54"/>
    <p:sldId id="338" r:id="rId55"/>
    <p:sldId id="325" r:id="rId56"/>
    <p:sldId id="339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B6B6"/>
    <a:srgbClr val="BEBEB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9855" autoAdjust="0"/>
  </p:normalViewPr>
  <p:slideViewPr>
    <p:cSldViewPr>
      <p:cViewPr varScale="1">
        <p:scale>
          <a:sx n="89" d="100"/>
          <a:sy n="89" d="100"/>
        </p:scale>
        <p:origin x="-16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tableStyles" Target="tableStyles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viewProps" Target="viewProp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3429000" cy="1143000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34290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C615B-7B55-444E-9D60-3446ED79C9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F7E33-ABC5-46FC-A50B-C05D13CFA0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39243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1CB7171D-F3B1-476A-A709-390A4471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C0DB1265-1FC7-4E7E-84A8-A5F719890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0B8F969E-4043-4063-BE1A-A919E41B6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5AC40A10-89CB-4E3D-B6C4-B5B1531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6A62698D-D39D-4ACA-9938-BF5579F7A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E4DED75F-D850-4951-8074-8AB25A382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200B202B-1BFF-494B-A48F-EAA74057E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7F2017F6-52F1-4B2D-837F-222FD06CB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E5B320A0-4E15-4C55-A04B-D60B9536A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DAEFA024-9653-42A9-8DA1-BC003539A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13DEAD6B-1A10-4FF8-8F81-09E85AC52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3429000" cy="1143000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34290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BF1F5-97F3-44B9-A0F3-F228633C71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E58F-308D-4F22-9458-D75ECFAC87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A403-6694-4813-8CB4-D3558F1C1F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EE481-0D5E-46ED-B40A-CE56766C83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481F5-83A3-47C8-990C-A9546EB5E6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E58F-308D-4F22-9458-D75ECFAC87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3A54-F3D9-4207-AD15-D5A8CF57C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0C624-2B99-46EF-A764-840ECAF68A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FEF9C-54E4-4147-8E45-7DD2AFC7F5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C615B-7B55-444E-9D60-3446ED79C9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F7E33-ABC5-46FC-A50B-C05D13CFA0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39243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1CB7171D-F3B1-476A-A709-390A4471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C0DB1265-1FC7-4E7E-84A8-A5F719890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0B8F969E-4043-4063-BE1A-A919E41B6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5AC40A10-89CB-4E3D-B6C4-B5B1531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A403-6694-4813-8CB4-D3558F1C1F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6A62698D-D39D-4ACA-9938-BF5579F7A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E4DED75F-D850-4951-8074-8AB25A382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200B202B-1BFF-494B-A48F-EAA74057E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7F2017F6-52F1-4B2D-837F-222FD06CB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E5B320A0-4E15-4C55-A04B-D60B9536A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DAEFA024-9653-42A9-8DA1-BC003539A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13DEAD6B-1A10-4FF8-8F81-09E85AC52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3429000" cy="1143000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34290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C0DB1265-1FC7-4E7E-84A8-A5F7198903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0B8F969E-4043-4063-BE1A-A919E41B68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EE481-0D5E-46ED-B40A-CE56766C83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5AC40A10-89CB-4E3D-B6C4-B5B15310D1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6A62698D-D39D-4ACA-9938-BF5579F7AA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E4DED75F-D850-4951-8074-8AB25A382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200B202B-1BFF-494B-A48F-EAA74057E3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7F2017F6-52F1-4B2D-837F-222FD06CB1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E5B320A0-4E15-4C55-A04B-D60B9536AE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DAEFA024-9653-42A9-8DA1-BC003539AA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13DEAD6B-1A10-4FF8-8F81-09E85AC52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3924300"/>
            <a:ext cx="7772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B-</a:t>
            </a:r>
            <a:fld id="{EAABB3CE-300E-43F8-BA5B-0E73460B54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1CB7171D-F3B1-476A-A709-390A4471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481F5-83A3-47C8-990C-A9546EB5E6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C0DB1265-1FC7-4E7E-84A8-A5F719890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0B8F969E-4043-4063-BE1A-A919E41B6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5AC40A10-89CB-4E3D-B6C4-B5B1531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6A62698D-D39D-4ACA-9938-BF5579F7A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E4DED75F-D850-4951-8074-8AB25A382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200B202B-1BFF-494B-A48F-EAA74057E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7F2017F6-52F1-4B2D-837F-222FD06CB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E5B320A0-4E15-4C55-A04B-D60B9536A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DAEFA024-9653-42A9-8DA1-BC003539A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 B-</a:t>
            </a:r>
            <a:fld id="{13DEAD6B-1A10-4FF8-8F81-09E85AC52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3A54-F3D9-4207-AD15-D5A8CF57C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C0DB1265-1FC7-4E7E-84A8-A5F7198903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0B8F969E-4043-4063-BE1A-A919E41B68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5AC40A10-89CB-4E3D-B6C4-B5B15310D1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6A62698D-D39D-4ACA-9938-BF5579F7AA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E4DED75F-D850-4951-8074-8AB25A382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200B202B-1BFF-494B-A48F-EAA74057E3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7F2017F6-52F1-4B2D-837F-222FD06CB1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E5B320A0-4E15-4C55-A04B-D60B9536AE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DAEFA024-9653-42A9-8DA1-BC003539AA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0C624-2B99-46EF-A764-840ECAF68A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2006 Pearson Addison-Wesley.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B-</a:t>
            </a:r>
            <a:fld id="{13DEAD6B-1A10-4FF8-8F81-09E85AC52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FEF9C-54E4-4147-8E45-7DD2AFC7F5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4844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48446"/>
                </a:solidFill>
                <a:latin typeface="+mj-lt"/>
              </a:defRPr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48446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4844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5 B-</a:t>
            </a:r>
            <a:fld id="{EAABB3CE-300E-43F8-BA5B-0E73460B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4844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48446"/>
                </a:solidFill>
                <a:latin typeface="+mj-lt"/>
              </a:defRPr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48446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4844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5 B-</a:t>
            </a:r>
            <a:fld id="{EAABB3CE-300E-43F8-BA5B-0E73460B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4844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48446"/>
                </a:solidFill>
                <a:latin typeface="+mj-lt"/>
              </a:defRPr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48446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Pearson Addison-Wesley. All rights reserved</a:t>
            </a:r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4844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5 B-</a:t>
            </a:r>
            <a:fld id="{EAABB3CE-300E-43F8-BA5B-0E73460B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54844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1E0014E-A2BD-45D2-B412-18324EB0A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41" y="2284439"/>
            <a:ext cx="32194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191000" y="2313497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Chapter 7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The Game Loop and </a:t>
            </a:r>
            <a:r>
              <a:rPr lang="en-US" sz="2800" dirty="0" smtClean="0"/>
              <a:t>Real-Time </a:t>
            </a:r>
            <a:r>
              <a:rPr lang="en-US" sz="2800" dirty="0"/>
              <a:t>S</a:t>
            </a:r>
            <a:r>
              <a:rPr lang="en-US" sz="2800" dirty="0" smtClean="0"/>
              <a:t>imulation</a:t>
            </a:r>
            <a:endParaRPr lang="en-US" sz="28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800" dirty="0" smtClean="0"/>
              <a:t>Game Engine Architecture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back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2813">
              <a:lnSpc>
                <a:spcPct val="100000"/>
              </a:lnSpc>
              <a:buNone/>
              <a:tabLst>
                <a:tab pos="1258888" algn="l"/>
                <a:tab pos="1768475" algn="l"/>
              </a:tabLst>
            </a:pPr>
            <a:r>
              <a:rPr lang="en-US" sz="1400" dirty="0" smtClean="0"/>
              <a:t>while(true){</a:t>
            </a:r>
          </a:p>
          <a:p>
            <a:pPr marL="912813" lvl="1" indent="-342900">
              <a:buNone/>
              <a:tabLst>
                <a:tab pos="1258888" algn="l"/>
                <a:tab pos="1768475" algn="l"/>
              </a:tabLst>
            </a:pPr>
            <a:r>
              <a:rPr lang="en-US" sz="1400" dirty="0" smtClean="0"/>
              <a:t>	for (each </a:t>
            </a:r>
            <a:r>
              <a:rPr lang="en-US" sz="1400" dirty="0" err="1" smtClean="0"/>
              <a:t>frameListener</a:t>
            </a:r>
            <a:r>
              <a:rPr lang="en-US" sz="1400" dirty="0" smtClean="0"/>
              <a:t>)</a:t>
            </a:r>
          </a:p>
          <a:p>
            <a:pPr marL="912813" lvl="2" indent="-342900">
              <a:buNone/>
              <a:tabLst>
                <a:tab pos="1258888" algn="l"/>
                <a:tab pos="17684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framelistener.</a:t>
            </a:r>
            <a:r>
              <a:rPr lang="en-US" b="1" dirty="0" err="1" smtClean="0"/>
              <a:t>frameStarted</a:t>
            </a:r>
            <a:r>
              <a:rPr lang="en-US" dirty="0" smtClean="0"/>
              <a:t>();</a:t>
            </a:r>
          </a:p>
          <a:p>
            <a:pPr marL="912813" lvl="1" indent="-342900">
              <a:buNone/>
              <a:tabLst>
                <a:tab pos="1258888" algn="l"/>
                <a:tab pos="1768475" algn="l"/>
              </a:tabLst>
            </a:pPr>
            <a:r>
              <a:rPr lang="en-US" sz="1400" dirty="0" smtClean="0"/>
              <a:t>		</a:t>
            </a:r>
          </a:p>
          <a:p>
            <a:pPr marL="912813" lvl="1" indent="-342900">
              <a:buNone/>
              <a:tabLst>
                <a:tab pos="1258888" algn="l"/>
                <a:tab pos="1768475" algn="l"/>
              </a:tabLst>
            </a:pPr>
            <a:r>
              <a:rPr lang="en-US" sz="1400" dirty="0"/>
              <a:t>	</a:t>
            </a:r>
            <a:r>
              <a:rPr lang="en-US" sz="1400" b="1" dirty="0" err="1" smtClean="0"/>
              <a:t>renderCurrentScene</a:t>
            </a:r>
            <a:r>
              <a:rPr lang="en-US" sz="1400" dirty="0" smtClean="0"/>
              <a:t>();</a:t>
            </a:r>
          </a:p>
          <a:p>
            <a:pPr marL="912813" lvl="1" indent="-342900">
              <a:buNone/>
              <a:tabLst>
                <a:tab pos="1258888" algn="l"/>
                <a:tab pos="1768475" algn="l"/>
              </a:tabLst>
            </a:pPr>
            <a:r>
              <a:rPr lang="en-US" sz="1400" dirty="0" smtClean="0"/>
              <a:t>	</a:t>
            </a:r>
          </a:p>
          <a:p>
            <a:pPr marL="912813" lvl="1" indent="-342900">
              <a:buNone/>
              <a:tabLst>
                <a:tab pos="1258888" algn="l"/>
                <a:tab pos="1768475" algn="l"/>
              </a:tabLst>
            </a:pPr>
            <a:r>
              <a:rPr lang="en-US" sz="1400" dirty="0"/>
              <a:t>	</a:t>
            </a:r>
            <a:r>
              <a:rPr lang="en-US" sz="1400" dirty="0" smtClean="0"/>
              <a:t>for (each </a:t>
            </a:r>
            <a:r>
              <a:rPr lang="en-US" sz="1400" dirty="0" err="1" smtClean="0"/>
              <a:t>frameListener</a:t>
            </a:r>
            <a:r>
              <a:rPr lang="en-US" sz="1400" dirty="0" smtClean="0"/>
              <a:t>)</a:t>
            </a:r>
          </a:p>
          <a:p>
            <a:pPr marL="912813" lvl="2" indent="-342900">
              <a:buNone/>
              <a:tabLst>
                <a:tab pos="1258888" algn="l"/>
                <a:tab pos="17684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framelistener.</a:t>
            </a:r>
            <a:r>
              <a:rPr lang="en-US" b="1" dirty="0" err="1" smtClean="0"/>
              <a:t>frameEnded</a:t>
            </a:r>
            <a:r>
              <a:rPr lang="en-US" dirty="0" smtClean="0"/>
              <a:t>();</a:t>
            </a:r>
          </a:p>
          <a:p>
            <a:pPr marL="912813" lvl="2" indent="-342900">
              <a:buNone/>
              <a:tabLst>
                <a:tab pos="1258888" algn="l"/>
                <a:tab pos="1768475" algn="l"/>
              </a:tabLst>
            </a:pPr>
            <a:endParaRPr lang="en-US" sz="1200" dirty="0"/>
          </a:p>
          <a:p>
            <a:pPr marL="912813" lvl="2" indent="-342900">
              <a:buNone/>
              <a:tabLst>
                <a:tab pos="1258888" algn="l"/>
                <a:tab pos="1768475" algn="l"/>
              </a:tabLst>
            </a:pPr>
            <a:r>
              <a:rPr lang="en-US" sz="1200" dirty="0" smtClean="0"/>
              <a:t>	</a:t>
            </a:r>
            <a:r>
              <a:rPr lang="en-US" sz="1400" b="1" dirty="0" err="1" smtClean="0"/>
              <a:t>finalizeSceneAndSwapBuffers</a:t>
            </a:r>
            <a:r>
              <a:rPr lang="en-US" sz="1400" dirty="0" smtClean="0"/>
              <a:t>();</a:t>
            </a:r>
            <a:endParaRPr lang="en-US" sz="1200" dirty="0" smtClean="0"/>
          </a:p>
          <a:p>
            <a:pPr marL="912813">
              <a:lnSpc>
                <a:spcPct val="100000"/>
              </a:lnSpc>
              <a:buNone/>
              <a:tabLst>
                <a:tab pos="1258888" algn="l"/>
                <a:tab pos="1768475" algn="l"/>
              </a:tabLst>
            </a:pPr>
            <a:r>
              <a:rPr lang="en-US" sz="1400" dirty="0" smtClean="0"/>
              <a:t>}</a:t>
            </a:r>
            <a:endParaRPr 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5850">
              <a:lnSpc>
                <a:spcPct val="100000"/>
              </a:lnSpc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class </a:t>
            </a:r>
            <a:r>
              <a:rPr lang="en-US" sz="1400" b="1" dirty="0" err="1" smtClean="0"/>
              <a:t>GameFrameListener</a:t>
            </a:r>
            <a:r>
              <a:rPr lang="en-US" sz="1400" dirty="0" smtClean="0"/>
              <a:t> : public </a:t>
            </a:r>
            <a:r>
              <a:rPr lang="en-US" sz="1400" b="1" dirty="0" smtClean="0"/>
              <a:t>Ogre::</a:t>
            </a:r>
            <a:r>
              <a:rPr lang="en-US" sz="1400" b="1" dirty="0" err="1" smtClean="0"/>
              <a:t>FrameListener</a:t>
            </a:r>
            <a:r>
              <a:rPr lang="en-US" sz="1400" dirty="0" smtClean="0"/>
              <a:t>{</a:t>
            </a:r>
          </a:p>
          <a:p>
            <a:pPr marL="1085850">
              <a:lnSpc>
                <a:spcPct val="100000"/>
              </a:lnSpc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	public:</a:t>
            </a:r>
          </a:p>
          <a:p>
            <a:pPr marL="1085850" lvl="1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		virtual void </a:t>
            </a:r>
            <a:r>
              <a:rPr lang="en-US" sz="1400" b="1" dirty="0" err="1" smtClean="0"/>
              <a:t>frameStarted</a:t>
            </a:r>
            <a:r>
              <a:rPr lang="en-US" sz="1400" dirty="0" smtClean="0"/>
              <a:t>(const </a:t>
            </a:r>
            <a:r>
              <a:rPr lang="en-US" sz="1400" dirty="0" err="1" smtClean="0"/>
              <a:t>FrameEvent</a:t>
            </a:r>
            <a:r>
              <a:rPr lang="en-US" sz="1400" dirty="0" smtClean="0"/>
              <a:t>&amp; event){</a:t>
            </a:r>
          </a:p>
          <a:p>
            <a:pPr marL="1085850" lvl="2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dirty="0" smtClean="0"/>
              <a:t>			</a:t>
            </a:r>
            <a:r>
              <a:rPr lang="en-US" dirty="0" err="1" smtClean="0"/>
              <a:t>pollJoypad</a:t>
            </a:r>
            <a:r>
              <a:rPr lang="en-US" dirty="0" smtClean="0"/>
              <a:t>(event);</a:t>
            </a:r>
          </a:p>
          <a:p>
            <a:pPr marL="1085850" lvl="2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dirty="0" smtClean="0"/>
              <a:t>			</a:t>
            </a:r>
            <a:r>
              <a:rPr lang="en-US" dirty="0" err="1" smtClean="0"/>
              <a:t>updatePlayerControles</a:t>
            </a:r>
            <a:r>
              <a:rPr lang="en-US" dirty="0" smtClean="0"/>
              <a:t>(event);</a:t>
            </a:r>
          </a:p>
          <a:p>
            <a:pPr marL="1085850" lvl="2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dirty="0" smtClean="0"/>
              <a:t>			//etc…</a:t>
            </a:r>
          </a:p>
          <a:p>
            <a:pPr marL="1085850" lvl="1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		}</a:t>
            </a:r>
          </a:p>
          <a:p>
            <a:pPr marL="1085850" lvl="1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		virtual void </a:t>
            </a:r>
            <a:r>
              <a:rPr lang="en-US" sz="1400" b="1" dirty="0" err="1" smtClean="0"/>
              <a:t>frameEnded</a:t>
            </a:r>
            <a:r>
              <a:rPr lang="en-US" sz="1400" dirty="0" smtClean="0"/>
              <a:t>(const </a:t>
            </a:r>
            <a:r>
              <a:rPr lang="en-US" sz="1400" dirty="0" err="1" smtClean="0"/>
              <a:t>FrameEvent</a:t>
            </a:r>
            <a:r>
              <a:rPr lang="en-US" sz="1400" dirty="0" smtClean="0"/>
              <a:t>&amp; event){</a:t>
            </a:r>
          </a:p>
          <a:p>
            <a:pPr marL="1085850" lvl="2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dirty="0" smtClean="0"/>
              <a:t>			</a:t>
            </a:r>
            <a:r>
              <a:rPr lang="en-US" dirty="0" err="1" smtClean="0"/>
              <a:t>updateHUD</a:t>
            </a:r>
            <a:r>
              <a:rPr lang="en-US" dirty="0" smtClean="0"/>
              <a:t>(event);</a:t>
            </a:r>
          </a:p>
          <a:p>
            <a:pPr marL="1085850" lvl="2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dirty="0" smtClean="0"/>
              <a:t>			//etc…</a:t>
            </a:r>
          </a:p>
          <a:p>
            <a:pPr marL="1085850" lvl="1" indent="-342900"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		}</a:t>
            </a:r>
          </a:p>
          <a:p>
            <a:pPr marL="1085850">
              <a:lnSpc>
                <a:spcPct val="100000"/>
              </a:lnSpc>
              <a:buNone/>
              <a:tabLst>
                <a:tab pos="1371600" algn="l"/>
                <a:tab pos="1716088" algn="l"/>
                <a:tab pos="2062163" algn="l"/>
              </a:tabLst>
            </a:pPr>
            <a:r>
              <a:rPr lang="en-US" sz="1400" dirty="0" smtClean="0"/>
              <a:t>};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Event-based updating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Another way to design the loop is to use an event system</a:t>
            </a:r>
          </a:p>
          <a:p>
            <a:r>
              <a:rPr lang="en-US" dirty="0" smtClean="0"/>
              <a:t>Works like a frame listener, but uses an event bus for the components to speak with one another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timelines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time – measure by the CPU high resolution timer</a:t>
            </a:r>
          </a:p>
          <a:p>
            <a:r>
              <a:rPr lang="en-US" dirty="0" smtClean="0"/>
              <a:t>Game time – </a:t>
            </a:r>
            <a:r>
              <a:rPr lang="en-US" dirty="0" smtClean="0"/>
              <a:t>mostly controlled by real-time, but can be slowed, sped up, or paused</a:t>
            </a:r>
            <a:endParaRPr lang="en-US" dirty="0" smtClean="0"/>
          </a:p>
          <a:p>
            <a:r>
              <a:rPr lang="en-US" dirty="0" smtClean="0"/>
              <a:t>Local and global time – animations have their own timeline.  We can map it to global time in any way we want (translation, scaling)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/>
              <a:t>Mapping time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905000"/>
            <a:ext cx="5433645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742034"/>
            <a:ext cx="3505200" cy="20409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3886200"/>
            <a:ext cx="4528777" cy="175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42913" y="3123847"/>
            <a:ext cx="1653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Mapping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0891" y="5893321"/>
            <a:ext cx="1653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Scaled Mapping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2350" y="5893321"/>
            <a:ext cx="17908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Reverse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140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now we understand the concept of FPS.  This also leads to the idea of </a:t>
            </a:r>
            <a:r>
              <a:rPr lang="en-US" dirty="0" err="1" smtClean="0"/>
              <a:t>deltaTime</a:t>
            </a:r>
            <a:r>
              <a:rPr lang="en-US" dirty="0" smtClean="0"/>
              <a:t> (the time between frames)</a:t>
            </a:r>
          </a:p>
          <a:p>
            <a:r>
              <a:rPr lang="en-US" dirty="0" smtClean="0"/>
              <a:t>We can use </a:t>
            </a:r>
            <a:r>
              <a:rPr lang="en-US" dirty="0" err="1" smtClean="0"/>
              <a:t>deltaTime</a:t>
            </a:r>
            <a:r>
              <a:rPr lang="en-US" dirty="0" smtClean="0"/>
              <a:t> to update the motion of objects in the game to keep the perception of time constant despite the frame rate (only if we are measuring it)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games did not measure the amount of real time that elapsed</a:t>
            </a:r>
          </a:p>
          <a:p>
            <a:r>
              <a:rPr lang="en-US" dirty="0" smtClean="0"/>
              <a:t>Game </a:t>
            </a:r>
            <a:r>
              <a:rPr lang="en-US" dirty="0" smtClean="0"/>
              <a:t>objects were moved a fixed amount per iteration</a:t>
            </a:r>
          </a:p>
          <a:p>
            <a:pPr lvl="1"/>
            <a:r>
              <a:rPr lang="en-US" dirty="0" smtClean="0"/>
              <a:t>Movement rate of the objects were dependent on the CPU speed</a:t>
            </a:r>
            <a:endParaRPr lang="en-US" dirty="0" smtClean="0"/>
          </a:p>
          <a:p>
            <a:r>
              <a:rPr lang="en-US" dirty="0" smtClean="0"/>
              <a:t>Sucked when you upgraded the computer because the game ran too fast to play</a:t>
            </a:r>
          </a:p>
          <a:p>
            <a:r>
              <a:rPr lang="en-US" dirty="0" smtClean="0"/>
              <a:t>The turbo button was used to solve this problem in some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Turn off turbo to slow the computer down and make an older game playable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method that is often used is to read time directly and compute </a:t>
            </a:r>
            <a:r>
              <a:rPr lang="en-US" dirty="0" err="1" smtClean="0"/>
              <a:t>deltaTime</a:t>
            </a:r>
            <a:endParaRPr lang="en-US" dirty="0" smtClean="0"/>
          </a:p>
          <a:p>
            <a:r>
              <a:rPr lang="en-US" dirty="0" smtClean="0"/>
              <a:t>Has some problems</a:t>
            </a:r>
          </a:p>
          <a:p>
            <a:pPr lvl="1"/>
            <a:r>
              <a:rPr lang="en-US" dirty="0" smtClean="0"/>
              <a:t>We use this frame’s time as an estimate of next frames time</a:t>
            </a:r>
          </a:p>
          <a:p>
            <a:pPr lvl="1"/>
            <a:r>
              <a:rPr lang="en-US" dirty="0" smtClean="0"/>
              <a:t>Can lead to cascade delays and instability</a:t>
            </a:r>
          </a:p>
          <a:p>
            <a:r>
              <a:rPr lang="en-US" dirty="0" smtClean="0"/>
              <a:t>We could use a running average</a:t>
            </a:r>
          </a:p>
          <a:p>
            <a:pPr lvl="1"/>
            <a:r>
              <a:rPr lang="en-US" dirty="0" smtClean="0"/>
              <a:t>Smoothes things out a bit</a:t>
            </a:r>
          </a:p>
          <a:p>
            <a:pPr lvl="1"/>
            <a:r>
              <a:rPr lang="en-US" dirty="0" smtClean="0"/>
              <a:t>Long averages smooth out time, but are less reactive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 the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best to govern the rate by sleeping between frames in order to standardize the time</a:t>
            </a:r>
          </a:p>
          <a:p>
            <a:r>
              <a:rPr lang="en-US" dirty="0" smtClean="0"/>
              <a:t>Need to have fairly consistent frame rates</a:t>
            </a:r>
          </a:p>
          <a:p>
            <a:r>
              <a:rPr lang="en-US" dirty="0" smtClean="0"/>
              <a:t>Has the advantage that everything is consistent</a:t>
            </a:r>
          </a:p>
          <a:p>
            <a:r>
              <a:rPr lang="en-US" dirty="0" smtClean="0"/>
              <a:t>Also easier to make a record and playback function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lanking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games govern their frame rate to the v-blank interval</a:t>
            </a:r>
          </a:p>
          <a:p>
            <a:r>
              <a:rPr lang="en-US" dirty="0" smtClean="0"/>
              <a:t>This prevents tearing and limits the repaints to the maximum possible updating of the screen</a:t>
            </a:r>
          </a:p>
          <a:p>
            <a:pPr lvl="1"/>
            <a:r>
              <a:rPr lang="en-US" dirty="0" smtClean="0"/>
              <a:t>Why render frames that never get displayed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Rendering Loop</a:t>
            </a:r>
          </a:p>
          <a:p>
            <a:r>
              <a:rPr lang="en-US" dirty="0" smtClean="0"/>
              <a:t>The Game loop</a:t>
            </a:r>
          </a:p>
          <a:p>
            <a:r>
              <a:rPr lang="en-US" dirty="0" smtClean="0"/>
              <a:t>Game Loop Architectural Styles</a:t>
            </a:r>
          </a:p>
          <a:p>
            <a:r>
              <a:rPr lang="en-US" dirty="0" smtClean="0"/>
              <a:t>Abstract Timelines</a:t>
            </a:r>
          </a:p>
          <a:p>
            <a:r>
              <a:rPr lang="en-US" dirty="0" smtClean="0"/>
              <a:t>Multiprocessor Game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modern processors have a special register that holds a clock tick count since power on</a:t>
            </a:r>
          </a:p>
          <a:p>
            <a:r>
              <a:rPr lang="en-US" dirty="0" smtClean="0"/>
              <a:t>These can be super high resolution because the clock can tick 3 billion times per second</a:t>
            </a:r>
          </a:p>
          <a:p>
            <a:r>
              <a:rPr lang="en-US" dirty="0" smtClean="0"/>
              <a:t>Most of these registers are 64-bit so hold 1.8X10</a:t>
            </a:r>
            <a:r>
              <a:rPr lang="en-US" baseline="30000" dirty="0" smtClean="0"/>
              <a:t>19</a:t>
            </a:r>
            <a:r>
              <a:rPr lang="en-US" dirty="0" smtClean="0"/>
              <a:t> ticks before wrapping – 195 years on a 3.0 GHz processor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CPUs have different ways to get time</a:t>
            </a:r>
          </a:p>
          <a:p>
            <a:r>
              <a:rPr lang="en-US" dirty="0" smtClean="0"/>
              <a:t>Pentiums use </a:t>
            </a:r>
            <a:r>
              <a:rPr lang="en-US" i="1" dirty="0" err="1" smtClean="0"/>
              <a:t>rdtsc</a:t>
            </a:r>
            <a:r>
              <a:rPr lang="en-US" dirty="0" smtClean="0"/>
              <a:t> (real time-stamp counter)</a:t>
            </a:r>
          </a:p>
          <a:p>
            <a:pPr lvl="1"/>
            <a:r>
              <a:rPr lang="en-US" dirty="0" smtClean="0"/>
              <a:t>Wrapped in Windows with </a:t>
            </a:r>
            <a:r>
              <a:rPr lang="en-US" dirty="0" err="1" smtClean="0"/>
              <a:t>QueryPerformanceCounter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On PowerPC (Xbox 360 or </a:t>
            </a:r>
            <a:r>
              <a:rPr lang="en-US" dirty="0" err="1" smtClean="0"/>
              <a:t>Playstation</a:t>
            </a:r>
            <a:r>
              <a:rPr lang="en-US" dirty="0" smtClean="0"/>
              <a:t> 3) use </a:t>
            </a:r>
            <a:r>
              <a:rPr lang="en-US" i="1" dirty="0" err="1" smtClean="0"/>
              <a:t>mftb</a:t>
            </a:r>
            <a:r>
              <a:rPr lang="en-US" dirty="0" smtClean="0"/>
              <a:t> (move from time base register)</a:t>
            </a:r>
          </a:p>
          <a:p>
            <a:r>
              <a:rPr lang="en-US" dirty="0" smtClean="0"/>
              <a:t>On other PowerPCs use </a:t>
            </a:r>
            <a:r>
              <a:rPr lang="en-US" i="1" dirty="0" err="1" smtClean="0"/>
              <a:t>mfspr</a:t>
            </a:r>
            <a:r>
              <a:rPr lang="en-US" dirty="0" smtClean="0"/>
              <a:t> (move from special-purpose register)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11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clocks can drift so take caution</a:t>
            </a:r>
          </a:p>
          <a:p>
            <a:r>
              <a:rPr lang="en-US" dirty="0" smtClean="0"/>
              <a:t>On multi-core processors all of the clocks are independent of one another</a:t>
            </a:r>
          </a:p>
          <a:p>
            <a:r>
              <a:rPr lang="en-US" dirty="0" smtClean="0"/>
              <a:t>Try not to compare the times because you will get strange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standardize time units in your engines and decide on the correct data type for the storage</a:t>
            </a:r>
          </a:p>
          <a:p>
            <a:pPr lvl="1"/>
            <a:r>
              <a:rPr lang="en-US" dirty="0" smtClean="0"/>
              <a:t>64-bit integer clock</a:t>
            </a:r>
          </a:p>
          <a:p>
            <a:pPr lvl="1"/>
            <a:r>
              <a:rPr lang="en-US" dirty="0" smtClean="0"/>
              <a:t>32-bit integer clock</a:t>
            </a:r>
          </a:p>
          <a:p>
            <a:pPr lvl="1"/>
            <a:r>
              <a:rPr lang="en-US" smtClean="0"/>
              <a:t>32-bit floating </a:t>
            </a:r>
            <a:r>
              <a:rPr lang="en-US" dirty="0" smtClean="0"/>
              <a:t>point clock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integer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Worth it if you can afford the storage</a:t>
            </a:r>
          </a:p>
          <a:p>
            <a:r>
              <a:rPr lang="en-US" dirty="0" smtClean="0"/>
              <a:t>Direct copy of the register in most machines so no conversion</a:t>
            </a:r>
          </a:p>
          <a:p>
            <a:r>
              <a:rPr lang="en-US" dirty="0" smtClean="0"/>
              <a:t>Most flexible time 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32-bit integer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we can use a 32-bit integer clock to measure short duration events</a:t>
            </a:r>
          </a:p>
          <a:p>
            <a:endParaRPr lang="en-US" dirty="0" smtClean="0"/>
          </a:p>
          <a:p>
            <a:pPr marL="1484313" lvl="1" indent="344488">
              <a:buNone/>
            </a:pPr>
            <a:r>
              <a:rPr lang="en-US" dirty="0" smtClean="0"/>
              <a:t>U64 </a:t>
            </a:r>
            <a:r>
              <a:rPr lang="en-US" b="1" dirty="0" err="1" smtClean="0"/>
              <a:t>begin_ticks</a:t>
            </a:r>
            <a:r>
              <a:rPr lang="en-US" dirty="0" smtClean="0"/>
              <a:t> = </a:t>
            </a:r>
            <a:r>
              <a:rPr lang="en-US" b="1" dirty="0" err="1" smtClean="0"/>
              <a:t>readHiResTimer</a:t>
            </a:r>
            <a:r>
              <a:rPr lang="en-US" dirty="0" smtClean="0"/>
              <a:t>();</a:t>
            </a:r>
          </a:p>
          <a:p>
            <a:pPr marL="1484313" lvl="1" indent="344488">
              <a:buNone/>
            </a:pPr>
            <a:r>
              <a:rPr lang="en-US" dirty="0" err="1" smtClean="0"/>
              <a:t>doSomething</a:t>
            </a:r>
            <a:r>
              <a:rPr lang="en-US" dirty="0" smtClean="0"/>
              <a:t>();</a:t>
            </a:r>
          </a:p>
          <a:p>
            <a:pPr marL="1484313" lvl="1" indent="344488">
              <a:buNone/>
            </a:pPr>
            <a:r>
              <a:rPr lang="en-US" dirty="0" smtClean="0"/>
              <a:t>U64 </a:t>
            </a:r>
            <a:r>
              <a:rPr lang="en-US" b="1" dirty="0" err="1" smtClean="0"/>
              <a:t>end_ticks</a:t>
            </a:r>
            <a:r>
              <a:rPr lang="en-US" dirty="0" smtClean="0"/>
              <a:t> = </a:t>
            </a:r>
            <a:r>
              <a:rPr lang="en-US" b="1" dirty="0" err="1" smtClean="0"/>
              <a:t>readHiResTimer</a:t>
            </a:r>
            <a:r>
              <a:rPr lang="en-US" dirty="0" smtClean="0"/>
              <a:t>();</a:t>
            </a:r>
          </a:p>
          <a:p>
            <a:pPr marL="1484313" lvl="1" indent="344488">
              <a:buNone/>
            </a:pPr>
            <a:r>
              <a:rPr lang="en-US" b="1" dirty="0" smtClean="0"/>
              <a:t>U32 </a:t>
            </a:r>
            <a:r>
              <a:rPr lang="en-US" b="1" dirty="0" err="1" smtClean="0"/>
              <a:t>dt_ticks</a:t>
            </a:r>
            <a:r>
              <a:rPr lang="en-US" dirty="0" smtClean="0"/>
              <a:t> = </a:t>
            </a:r>
            <a:r>
              <a:rPr lang="en-US" dirty="0" err="1" smtClean="0"/>
              <a:t>static_cast</a:t>
            </a:r>
            <a:r>
              <a:rPr lang="en-US" dirty="0" smtClean="0"/>
              <a:t>&lt;</a:t>
            </a:r>
            <a:r>
              <a:rPr lang="en-US" b="1" dirty="0" smtClean="0"/>
              <a:t>U32</a:t>
            </a:r>
            <a:r>
              <a:rPr lang="en-US" dirty="0" smtClean="0"/>
              <a:t>&gt;(</a:t>
            </a:r>
            <a:r>
              <a:rPr lang="en-US" b="1" dirty="0" err="1" smtClean="0"/>
              <a:t>end_ticks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b="1" dirty="0" err="1" smtClean="0"/>
              <a:t>begin_ticks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Careful because it wraps after just 1.4 seconds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32-bit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common approach is to store small values in a 32-bit float in units of seconds</a:t>
            </a:r>
          </a:p>
          <a:p>
            <a:pPr marL="0" indent="0">
              <a:buNone/>
            </a:pPr>
            <a:endParaRPr lang="en-US" dirty="0" smtClean="0"/>
          </a:p>
          <a:p>
            <a:pPr marL="1484313" lvl="1" indent="344488">
              <a:buNone/>
            </a:pPr>
            <a:r>
              <a:rPr lang="en-US" dirty="0"/>
              <a:t>U64 </a:t>
            </a:r>
            <a:r>
              <a:rPr lang="en-US" b="1" dirty="0" err="1"/>
              <a:t>begin_ticks</a:t>
            </a:r>
            <a:r>
              <a:rPr lang="en-US" dirty="0"/>
              <a:t> = </a:t>
            </a:r>
            <a:r>
              <a:rPr lang="en-US" b="1" dirty="0" err="1"/>
              <a:t>readHiResTimer</a:t>
            </a:r>
            <a:r>
              <a:rPr lang="en-US" dirty="0"/>
              <a:t>();</a:t>
            </a:r>
          </a:p>
          <a:p>
            <a:pPr marL="1484313" lvl="1" indent="344488">
              <a:buNone/>
            </a:pPr>
            <a:r>
              <a:rPr lang="en-US" dirty="0" err="1"/>
              <a:t>doSomething</a:t>
            </a:r>
            <a:r>
              <a:rPr lang="en-US" dirty="0"/>
              <a:t>();</a:t>
            </a:r>
          </a:p>
          <a:p>
            <a:pPr marL="1484313" lvl="1" indent="344488">
              <a:buNone/>
            </a:pPr>
            <a:r>
              <a:rPr lang="en-US" dirty="0"/>
              <a:t>U64 </a:t>
            </a:r>
            <a:r>
              <a:rPr lang="en-US" b="1" dirty="0" err="1"/>
              <a:t>end_ticks</a:t>
            </a:r>
            <a:r>
              <a:rPr lang="en-US" dirty="0"/>
              <a:t> = </a:t>
            </a:r>
            <a:r>
              <a:rPr lang="en-US" b="1" dirty="0" err="1"/>
              <a:t>readHiResTimer</a:t>
            </a:r>
            <a:r>
              <a:rPr lang="en-US" dirty="0"/>
              <a:t>();</a:t>
            </a:r>
          </a:p>
          <a:p>
            <a:pPr marL="2398713" lvl="1" indent="-569913">
              <a:buNone/>
            </a:pPr>
            <a:r>
              <a:rPr lang="en-US" sz="1400" dirty="0" smtClean="0"/>
              <a:t>F32 </a:t>
            </a:r>
            <a:r>
              <a:rPr lang="en-US" sz="1400" dirty="0" err="1" smtClean="0"/>
              <a:t>dt_seconds</a:t>
            </a:r>
            <a:r>
              <a:rPr lang="en-US" sz="1400" dirty="0" smtClean="0"/>
              <a:t> = (F32) (</a:t>
            </a:r>
            <a:r>
              <a:rPr lang="en-US" sz="1400" b="1" dirty="0" err="1" smtClean="0"/>
              <a:t>end_ticks</a:t>
            </a:r>
            <a:r>
              <a:rPr lang="en-US" sz="1400" dirty="0" smtClean="0"/>
              <a:t> – </a:t>
            </a:r>
            <a:r>
              <a:rPr lang="en-US" sz="1400" b="1" dirty="0" err="1" smtClean="0"/>
              <a:t>begin_ticks</a:t>
            </a:r>
            <a:r>
              <a:rPr lang="en-US" sz="1400" dirty="0" smtClean="0"/>
              <a:t>) / (F32) </a:t>
            </a:r>
            <a:r>
              <a:rPr lang="en-US" sz="1400" dirty="0" err="1" smtClean="0"/>
              <a:t>getHiResTimerFreq</a:t>
            </a:r>
            <a:r>
              <a:rPr lang="en-US" sz="1400" dirty="0" smtClean="0"/>
              <a:t>();</a:t>
            </a:r>
          </a:p>
          <a:p>
            <a:endParaRPr lang="en-US" dirty="0" smtClean="0"/>
          </a:p>
          <a:p>
            <a:r>
              <a:rPr lang="en-US" dirty="0" smtClean="0"/>
              <a:t>Subtract the two U64s before the cast to prevent overflow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floats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in mind that precision and magnitude are inversely related for floats</a:t>
            </a:r>
          </a:p>
          <a:p>
            <a:pPr lvl="1"/>
            <a:r>
              <a:rPr lang="en-US" dirty="0" smtClean="0"/>
              <a:t>As the exponent increases the fraction space decreases</a:t>
            </a:r>
          </a:p>
          <a:p>
            <a:r>
              <a:rPr lang="en-US" dirty="0" smtClean="0"/>
              <a:t>Reset the float every once in a while to avoid decreased precision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time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game engines define their own time units</a:t>
            </a:r>
          </a:p>
          <a:p>
            <a:pPr lvl="1"/>
            <a:r>
              <a:rPr lang="en-US" dirty="0" smtClean="0"/>
              <a:t>Allows integers to be used, but is fine-grained</a:t>
            </a:r>
          </a:p>
          <a:p>
            <a:pPr lvl="1"/>
            <a:r>
              <a:rPr lang="en-US" dirty="0" smtClean="0"/>
              <a:t>Precise enough to be used for most game engine calculations</a:t>
            </a:r>
          </a:p>
          <a:p>
            <a:pPr lvl="1"/>
            <a:r>
              <a:rPr lang="en-US" dirty="0" smtClean="0"/>
              <a:t>Large enough so it doesn’t cause a 32-bit integer to wrap to often</a:t>
            </a:r>
          </a:p>
          <a:p>
            <a:r>
              <a:rPr lang="en-US" dirty="0" smtClean="0"/>
              <a:t>Common choice is 1/300</a:t>
            </a:r>
            <a:r>
              <a:rPr lang="en-US" baseline="30000" dirty="0" smtClean="0"/>
              <a:t>th</a:t>
            </a:r>
            <a:r>
              <a:rPr lang="en-US" dirty="0" smtClean="0"/>
              <a:t> of a second</a:t>
            </a:r>
          </a:p>
          <a:p>
            <a:pPr lvl="1"/>
            <a:r>
              <a:rPr lang="en-US" dirty="0" smtClean="0"/>
              <a:t>Still fine grained</a:t>
            </a:r>
          </a:p>
          <a:p>
            <a:pPr lvl="1"/>
            <a:r>
              <a:rPr lang="en-US" dirty="0" smtClean="0"/>
              <a:t>Wraps every 165.7 days</a:t>
            </a:r>
          </a:p>
          <a:p>
            <a:pPr lvl="1"/>
            <a:r>
              <a:rPr lang="en-US" dirty="0" smtClean="0"/>
              <a:t>Multiple of NTSC and PAL refresh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81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hit a breakpoint the clock keeps running</a:t>
            </a:r>
          </a:p>
          <a:p>
            <a:r>
              <a:rPr lang="en-US" dirty="0" smtClean="0"/>
              <a:t>Can cause bad things to happen when coming out</a:t>
            </a:r>
          </a:p>
          <a:p>
            <a:pPr lvl="1"/>
            <a:r>
              <a:rPr lang="en-US" dirty="0" smtClean="0"/>
              <a:t>Hours could have elapsed – poor physics engine</a:t>
            </a:r>
          </a:p>
          <a:p>
            <a:r>
              <a:rPr lang="en-US" dirty="0" smtClean="0"/>
              <a:t>You can avoid this problem by using an upper bound and then clamp the time</a:t>
            </a:r>
          </a:p>
          <a:p>
            <a:endParaRPr lang="en-US" dirty="0" smtClean="0"/>
          </a:p>
          <a:p>
            <a:pPr marL="1484313" lvl="1" indent="344488">
              <a:buNone/>
            </a:pPr>
            <a:r>
              <a:rPr lang="en-US" sz="1800" b="1" dirty="0" smtClean="0"/>
              <a:t>if(</a:t>
            </a:r>
            <a:r>
              <a:rPr lang="en-US" sz="1800" b="1" dirty="0" err="1" smtClean="0"/>
              <a:t>dt</a:t>
            </a:r>
            <a:r>
              <a:rPr lang="en-US" sz="1800" b="1" dirty="0" smtClean="0"/>
              <a:t> &gt; 1.0f)</a:t>
            </a:r>
          </a:p>
          <a:p>
            <a:pPr marL="1484313" lvl="1" indent="344488">
              <a:buNone/>
            </a:pPr>
            <a:r>
              <a:rPr lang="en-US" sz="1800" b="1" dirty="0" smtClean="0"/>
              <a:t>{</a:t>
            </a:r>
          </a:p>
          <a:p>
            <a:pPr marL="1430338" lvl="1" indent="860425">
              <a:buNone/>
            </a:pPr>
            <a:r>
              <a:rPr lang="en-US" sz="1800" b="1" dirty="0" err="1" smtClean="0"/>
              <a:t>dt</a:t>
            </a:r>
            <a:r>
              <a:rPr lang="en-US" sz="1800" b="1" dirty="0" smtClean="0"/>
              <a:t> = 1.0f/30.0f;</a:t>
            </a:r>
          </a:p>
          <a:p>
            <a:pPr marL="1484313" lvl="1" indent="344488">
              <a:buNone/>
            </a:pPr>
            <a:r>
              <a:rPr lang="en-US" sz="1800" b="1" dirty="0" smtClean="0"/>
              <a:t>}</a:t>
            </a:r>
            <a:endParaRPr lang="en-US" sz="1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58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Rendering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early days of games, video cards were really slow</a:t>
            </a:r>
          </a:p>
          <a:p>
            <a:pPr lvl="1"/>
            <a:r>
              <a:rPr lang="en-US" dirty="0" smtClean="0"/>
              <a:t>If they actually had a card</a:t>
            </a:r>
          </a:p>
          <a:p>
            <a:r>
              <a:rPr lang="en-US" dirty="0" smtClean="0"/>
              <a:t>Programmers optimized </a:t>
            </a:r>
            <a:r>
              <a:rPr lang="en-US" dirty="0" smtClean="0"/>
              <a:t>rendering using</a:t>
            </a:r>
            <a:endParaRPr lang="en-US" i="1" dirty="0" smtClean="0"/>
          </a:p>
          <a:p>
            <a:pPr lvl="1"/>
            <a:r>
              <a:rPr lang="en-US" dirty="0" smtClean="0"/>
              <a:t>Specialized hardware – allowed fixed number of sprites to be overlaid</a:t>
            </a:r>
          </a:p>
          <a:p>
            <a:pPr lvl="1"/>
            <a:r>
              <a:rPr lang="en-US" dirty="0" smtClean="0"/>
              <a:t>XOR operations</a:t>
            </a:r>
          </a:p>
          <a:p>
            <a:pPr lvl="1"/>
            <a:r>
              <a:rPr lang="en-US" dirty="0" smtClean="0"/>
              <a:t>Copy a portion of the background, drawing the sprite and later restoring the background</a:t>
            </a:r>
            <a:endParaRPr lang="en-US" dirty="0" smtClean="0"/>
          </a:p>
          <a:p>
            <a:r>
              <a:rPr lang="en-US" dirty="0" smtClean="0"/>
              <a:t>Today, when the camera moves the entire scene changes</a:t>
            </a:r>
          </a:p>
          <a:p>
            <a:pPr lvl="1"/>
            <a:r>
              <a:rPr lang="en-US" dirty="0" smtClean="0"/>
              <a:t>Everything is invalidated</a:t>
            </a:r>
          </a:p>
          <a:p>
            <a:pPr lvl="1"/>
            <a:r>
              <a:rPr lang="en-US" dirty="0" smtClean="0"/>
              <a:t>It is faster to redraw everything than trying to figure out what to redraw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clock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Gregory has a simple clock class which is interesting</a:t>
            </a:r>
          </a:p>
          <a:p>
            <a:r>
              <a:rPr lang="en-US" dirty="0" smtClean="0"/>
              <a:t>Has some cool features</a:t>
            </a:r>
          </a:p>
          <a:p>
            <a:pPr lvl="1"/>
            <a:r>
              <a:rPr lang="en-US" dirty="0" smtClean="0"/>
              <a:t>Time scaling</a:t>
            </a:r>
          </a:p>
          <a:p>
            <a:pPr lvl="1"/>
            <a:r>
              <a:rPr lang="en-US" dirty="0" smtClean="0"/>
              <a:t>Single stepping</a:t>
            </a:r>
          </a:p>
          <a:p>
            <a:pPr lvl="1"/>
            <a:r>
              <a:rPr lang="en-US" dirty="0" smtClean="0"/>
              <a:t>Conversion functions</a:t>
            </a:r>
          </a:p>
          <a:p>
            <a:r>
              <a:rPr lang="en-US" dirty="0" smtClean="0"/>
              <a:t>Relies on being called by the render loop with a </a:t>
            </a:r>
            <a:r>
              <a:rPr lang="en-US" dirty="0" err="1" smtClean="0"/>
              <a:t>deltaTime</a:t>
            </a:r>
            <a:r>
              <a:rPr lang="en-US" dirty="0" smtClean="0"/>
              <a:t> in seconds every frame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Multiprocessor game loops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2004 CPU manufacturers ran into a problem with heat as they attempted to increase CPU speed</a:t>
            </a:r>
          </a:p>
          <a:p>
            <a:r>
              <a:rPr lang="en-US" dirty="0" smtClean="0"/>
              <a:t>At first they felt they had reached the limits of Moore’s law</a:t>
            </a:r>
          </a:p>
          <a:p>
            <a:pPr lvl="1"/>
            <a:r>
              <a:rPr lang="en-US" dirty="0" smtClean="0"/>
              <a:t># of transistors on a chip will double every 18 to 24 months</a:t>
            </a:r>
          </a:p>
          <a:p>
            <a:r>
              <a:rPr lang="en-US" dirty="0" smtClean="0"/>
              <a:t>But it was speed, not transistors that was limited</a:t>
            </a:r>
          </a:p>
          <a:p>
            <a:r>
              <a:rPr lang="en-US" dirty="0" smtClean="0"/>
              <a:t>Many moved to parallel architectures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game companies were slow to transition to using multiple cores</a:t>
            </a:r>
          </a:p>
          <a:p>
            <a:pPr lvl="1"/>
            <a:r>
              <a:rPr lang="en-US" dirty="0" smtClean="0"/>
              <a:t>Harder to program and debug</a:t>
            </a:r>
          </a:p>
          <a:p>
            <a:r>
              <a:rPr lang="en-US" dirty="0" smtClean="0"/>
              <a:t>The shift was slow, only a few subsystems were migrated at first</a:t>
            </a:r>
          </a:p>
          <a:p>
            <a:r>
              <a:rPr lang="en-US" dirty="0" smtClean="0"/>
              <a:t>Now many companies have engines that take advantage of the extra compute 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Multiprocessor consoles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772400" cy="3048001"/>
          </a:xfrm>
        </p:spPr>
        <p:txBody>
          <a:bodyPr/>
          <a:lstStyle/>
          <a:p>
            <a:r>
              <a:rPr lang="en-US" dirty="0" smtClean="0"/>
              <a:t>Xbox 360</a:t>
            </a:r>
          </a:p>
          <a:p>
            <a:r>
              <a:rPr lang="en-US" dirty="0" smtClean="0"/>
              <a:t>Xbox One</a:t>
            </a:r>
          </a:p>
          <a:p>
            <a:r>
              <a:rPr lang="en-US" dirty="0" smtClean="0"/>
              <a:t>PlayStation 3</a:t>
            </a:r>
          </a:p>
          <a:p>
            <a:r>
              <a:rPr lang="en-US" dirty="0" smtClean="0"/>
              <a:t>PlayStation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XBox</a:t>
            </a:r>
            <a:r>
              <a:rPr lang="en-US" dirty="0"/>
              <a:t> </a:t>
            </a:r>
            <a:r>
              <a:rPr lang="en-US" dirty="0" smtClean="0"/>
              <a:t>360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/>
              <a:t>identical PowerPC cores</a:t>
            </a:r>
          </a:p>
          <a:p>
            <a:pPr lvl="1"/>
            <a:r>
              <a:rPr lang="en-US" dirty="0"/>
              <a:t>Each core has a dedicated L1 cache</a:t>
            </a:r>
          </a:p>
          <a:p>
            <a:pPr lvl="1"/>
            <a:r>
              <a:rPr lang="en-US" dirty="0"/>
              <a:t>They share a common L2 cache</a:t>
            </a:r>
          </a:p>
          <a:p>
            <a:r>
              <a:rPr lang="en-US" dirty="0"/>
              <a:t>Has a dedicated 512MB RAM – used for everything in the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62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Xbox 360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790700"/>
            <a:ext cx="5667375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PlayStation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Uses the Cell Broadband Engine (CBE) architecture</a:t>
            </a:r>
          </a:p>
          <a:p>
            <a:r>
              <a:rPr lang="en-US" sz="2000" dirty="0" smtClean="0"/>
              <a:t>Uses multiple processors each of which is specially designed</a:t>
            </a:r>
          </a:p>
          <a:p>
            <a:r>
              <a:rPr lang="en-US" sz="2000" dirty="0" smtClean="0"/>
              <a:t>The Power Processing Unit (PPU) is a PowerPC CPU</a:t>
            </a:r>
          </a:p>
          <a:p>
            <a:r>
              <a:rPr lang="en-US" sz="2000" dirty="0" smtClean="0"/>
              <a:t>The Special Processing Units (SPU) are based on the PowerPC with reduced and streamlined instruction sets also has 256K of L1 speed memory</a:t>
            </a:r>
          </a:p>
          <a:p>
            <a:r>
              <a:rPr lang="en-US" sz="2000" dirty="0" smtClean="0"/>
              <a:t>Communication done through a DMA bus which does memory copies in parallel to the PPU and SPUs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PS3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2" y="1905000"/>
            <a:ext cx="566737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PlayStation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different from Cell architecture</a:t>
            </a:r>
          </a:p>
          <a:p>
            <a:r>
              <a:rPr lang="en-US" dirty="0" smtClean="0"/>
              <a:t>Utilizes an eight core AMD Jaguar CPU</a:t>
            </a:r>
          </a:p>
          <a:p>
            <a:pPr lvl="1"/>
            <a:r>
              <a:rPr lang="en-US" dirty="0" smtClean="0"/>
              <a:t>Has built in code optimization</a:t>
            </a:r>
          </a:p>
          <a:p>
            <a:r>
              <a:rPr lang="en-US" dirty="0" smtClean="0"/>
              <a:t>Modern GPGPU</a:t>
            </a:r>
          </a:p>
          <a:p>
            <a:pPr lvl="1"/>
            <a:r>
              <a:rPr lang="en-US" dirty="0" smtClean="0"/>
              <a:t>Close to an AMD Radeon 7870</a:t>
            </a:r>
          </a:p>
          <a:p>
            <a:r>
              <a:rPr lang="en-US" dirty="0" smtClean="0"/>
              <a:t>Uses Intel instruction set instead of PowerPC</a:t>
            </a:r>
          </a:p>
          <a:p>
            <a:r>
              <a:rPr lang="en-US" dirty="0" smtClean="0"/>
              <a:t>Shared 8GiB block of GDDR5 Ram</a:t>
            </a:r>
          </a:p>
          <a:p>
            <a:r>
              <a:rPr lang="en-US" dirty="0" smtClean="0"/>
              <a:t>Employs three buses</a:t>
            </a:r>
          </a:p>
          <a:p>
            <a:pPr lvl="1"/>
            <a:r>
              <a:rPr lang="en-US" dirty="0" smtClean="0"/>
              <a:t>20 </a:t>
            </a:r>
            <a:r>
              <a:rPr lang="en-US" dirty="0" err="1" smtClean="0"/>
              <a:t>GiB</a:t>
            </a:r>
            <a:r>
              <a:rPr lang="en-US" dirty="0" smtClean="0"/>
              <a:t>/second CPU-&gt;RAM bus</a:t>
            </a:r>
          </a:p>
          <a:p>
            <a:pPr lvl="1"/>
            <a:r>
              <a:rPr lang="en-US" dirty="0" smtClean="0"/>
              <a:t>10GiB/second “onion” bus between the GPU and CPU caches</a:t>
            </a:r>
          </a:p>
          <a:p>
            <a:pPr lvl="1"/>
            <a:r>
              <a:rPr lang="en-US" dirty="0" smtClean="0"/>
              <a:t>176 </a:t>
            </a:r>
            <a:r>
              <a:rPr lang="en-US" dirty="0" err="1" smtClean="0"/>
              <a:t>GiB</a:t>
            </a:r>
            <a:r>
              <a:rPr lang="en-US" dirty="0" smtClean="0"/>
              <a:t>/second “garlic” bus between the GPU and 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39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 4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285" y="1524000"/>
            <a:ext cx="56483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93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133600"/>
            <a:ext cx="7391400" cy="3992563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US" dirty="0" smtClean="0"/>
              <a:t>while(!quit){</a:t>
            </a:r>
          </a:p>
          <a:p>
            <a:pPr lvl="1">
              <a:buNone/>
            </a:pPr>
            <a:r>
              <a:rPr lang="en-US" dirty="0" err="1" smtClean="0"/>
              <a:t>updateCamera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err="1" smtClean="0"/>
              <a:t>updateSceneElements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err="1" smtClean="0"/>
              <a:t>renderScene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err="1" smtClean="0"/>
              <a:t>swapBuffers</a:t>
            </a:r>
            <a:r>
              <a:rPr lang="en-US" dirty="0" smtClean="0"/>
              <a:t>();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Xbox </a:t>
            </a:r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similar to the PS 4 – both based on the AMD Jaguar</a:t>
            </a:r>
          </a:p>
          <a:p>
            <a:r>
              <a:rPr lang="en-US" dirty="0" smtClean="0"/>
              <a:t>Important differences</a:t>
            </a:r>
          </a:p>
          <a:p>
            <a:pPr lvl="1"/>
            <a:r>
              <a:rPr lang="en-US" i="1" dirty="0" smtClean="0"/>
              <a:t>CPU Speed: </a:t>
            </a:r>
            <a:r>
              <a:rPr lang="en-US" dirty="0" smtClean="0"/>
              <a:t> </a:t>
            </a:r>
            <a:r>
              <a:rPr lang="en-US" dirty="0" smtClean="0"/>
              <a:t>1.75 </a:t>
            </a:r>
            <a:r>
              <a:rPr lang="en-US" dirty="0" err="1" smtClean="0"/>
              <a:t>Ghz</a:t>
            </a:r>
            <a:r>
              <a:rPr lang="en-US" dirty="0" smtClean="0"/>
              <a:t> vs 1.6 </a:t>
            </a:r>
            <a:r>
              <a:rPr lang="en-US" dirty="0" err="1" smtClean="0"/>
              <a:t>Ghz</a:t>
            </a:r>
            <a:r>
              <a:rPr lang="en-US" dirty="0" smtClean="0"/>
              <a:t> on the PS4</a:t>
            </a:r>
          </a:p>
          <a:p>
            <a:pPr lvl="1"/>
            <a:r>
              <a:rPr lang="en-US" i="1" dirty="0" smtClean="0"/>
              <a:t>Memory type:</a:t>
            </a:r>
            <a:r>
              <a:rPr lang="en-US" dirty="0" smtClean="0"/>
              <a:t>  </a:t>
            </a:r>
            <a:r>
              <a:rPr lang="en-US" dirty="0" smtClean="0"/>
              <a:t>GDDR3 </a:t>
            </a:r>
            <a:r>
              <a:rPr lang="en-US" dirty="0" smtClean="0"/>
              <a:t>RAM (slower), but has 32MiB </a:t>
            </a:r>
            <a:r>
              <a:rPr lang="en-US" dirty="0" err="1" smtClean="0"/>
              <a:t>eSRAM</a:t>
            </a:r>
            <a:r>
              <a:rPr lang="en-US" dirty="0" smtClean="0"/>
              <a:t> on the GPU (faster)</a:t>
            </a:r>
          </a:p>
          <a:p>
            <a:pPr lvl="1"/>
            <a:r>
              <a:rPr lang="en-US" i="1" dirty="0" smtClean="0"/>
              <a:t>Bus Speed: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aster </a:t>
            </a:r>
            <a:r>
              <a:rPr lang="en-US" dirty="0" smtClean="0"/>
              <a:t>main bus (30GiB/sec vs 20GiB/sec)</a:t>
            </a:r>
          </a:p>
          <a:p>
            <a:pPr lvl="1"/>
            <a:r>
              <a:rPr lang="en-US" i="1" dirty="0" smtClean="0"/>
              <a:t>GPU: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not </a:t>
            </a:r>
            <a:r>
              <a:rPr lang="en-US" dirty="0" smtClean="0"/>
              <a:t>quite as powerful (768 processors vs 1152 processors), but runs faster (853Mhz vs 800 </a:t>
            </a:r>
            <a:r>
              <a:rPr lang="en-US" dirty="0" err="1" smtClean="0"/>
              <a:t>Mhz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OS and ecosystem:  </a:t>
            </a:r>
            <a:r>
              <a:rPr lang="en-US" dirty="0" smtClean="0"/>
              <a:t>Xbox </a:t>
            </a:r>
            <a:r>
              <a:rPr lang="en-US" dirty="0" smtClean="0"/>
              <a:t>Live vs </a:t>
            </a:r>
            <a:r>
              <a:rPr lang="en-US" dirty="0" smtClean="0"/>
              <a:t>PlayStation </a:t>
            </a:r>
            <a:r>
              <a:rPr lang="en-US" dirty="0" smtClean="0"/>
              <a:t>Network (PSN).   Really a matter of taste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540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Xbox One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1676400"/>
            <a:ext cx="5686425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755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Seizing the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Fork and Join</a:t>
            </a:r>
          </a:p>
          <a:p>
            <a:pPr lvl="1"/>
            <a:r>
              <a:rPr lang="en-US" dirty="0" smtClean="0"/>
              <a:t>Split a large task into a set of independent smaller tasks and then join the results together</a:t>
            </a:r>
          </a:p>
          <a:p>
            <a:r>
              <a:rPr lang="en-US" dirty="0" smtClean="0"/>
              <a:t>One thread per subsystem</a:t>
            </a:r>
          </a:p>
          <a:p>
            <a:pPr lvl="1"/>
            <a:r>
              <a:rPr lang="en-US" dirty="0" smtClean="0"/>
              <a:t>Each major component runs in a different thread</a:t>
            </a:r>
          </a:p>
          <a:p>
            <a:r>
              <a:rPr lang="en-US" dirty="0" smtClean="0"/>
              <a:t>Jobs</a:t>
            </a:r>
          </a:p>
          <a:p>
            <a:pPr lvl="1"/>
            <a:r>
              <a:rPr lang="en-US" dirty="0" smtClean="0"/>
              <a:t>Divide into multiple small independent jobs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and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a unit of work into smaller subunits</a:t>
            </a:r>
          </a:p>
          <a:p>
            <a:r>
              <a:rPr lang="en-US" dirty="0" smtClean="0"/>
              <a:t>Distribute these onto multiple cores</a:t>
            </a:r>
          </a:p>
          <a:p>
            <a:r>
              <a:rPr lang="en-US" dirty="0" smtClean="0"/>
              <a:t>Merge the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16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and Join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96201"/>
            <a:ext cx="3962400" cy="493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LERPing</a:t>
            </a:r>
            <a:r>
              <a:rPr lang="en-US" dirty="0" smtClean="0"/>
              <a:t> can be done on each joint independent of the others</a:t>
            </a:r>
          </a:p>
          <a:p>
            <a:r>
              <a:rPr lang="en-US" dirty="0" smtClean="0"/>
              <a:t>Imagine having 5 characters each with 100 joints that need to have blended poses computed</a:t>
            </a:r>
          </a:p>
          <a:p>
            <a:r>
              <a:rPr lang="en-US" dirty="0" smtClean="0"/>
              <a:t>We could divide the work into N batches, where N is the number of cores</a:t>
            </a:r>
          </a:p>
          <a:p>
            <a:r>
              <a:rPr lang="en-US" dirty="0" smtClean="0"/>
              <a:t>Each computes 500/N LERPs</a:t>
            </a:r>
          </a:p>
          <a:p>
            <a:r>
              <a:rPr lang="en-US" dirty="0" smtClean="0"/>
              <a:t>The main thread then waits (or not) on a semaphore</a:t>
            </a:r>
          </a:p>
          <a:p>
            <a:r>
              <a:rPr lang="en-US" dirty="0" smtClean="0"/>
              <a:t>Finally, the results are merged and the global pose calculated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898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per Subsystem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master thread and multiple subsystem threads</a:t>
            </a:r>
          </a:p>
          <a:p>
            <a:pPr lvl="1"/>
            <a:r>
              <a:rPr lang="en-US" dirty="0" smtClean="0"/>
              <a:t>Animation</a:t>
            </a:r>
          </a:p>
          <a:p>
            <a:pPr lvl="1"/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Rendering</a:t>
            </a:r>
          </a:p>
          <a:p>
            <a:pPr lvl="1"/>
            <a:r>
              <a:rPr lang="en-US" dirty="0" smtClean="0"/>
              <a:t>AI</a:t>
            </a:r>
          </a:p>
          <a:p>
            <a:pPr lvl="1"/>
            <a:r>
              <a:rPr lang="en-US" dirty="0" smtClean="0"/>
              <a:t>Audio</a:t>
            </a:r>
          </a:p>
          <a:p>
            <a:r>
              <a:rPr lang="en-US" dirty="0" smtClean="0"/>
              <a:t>Works well if the subsystems can act mostly independently of 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190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Thread per subsystem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1524000"/>
            <a:ext cx="4922307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Multithreading can sometimes be too course grained</a:t>
            </a:r>
          </a:p>
          <a:p>
            <a:pPr lvl="1"/>
            <a:r>
              <a:rPr lang="en-US" dirty="0" smtClean="0"/>
              <a:t>Cores sit idle</a:t>
            </a:r>
          </a:p>
          <a:p>
            <a:pPr lvl="1"/>
            <a:r>
              <a:rPr lang="en-US" dirty="0" smtClean="0"/>
              <a:t>More computational threads can block other subsystems</a:t>
            </a:r>
          </a:p>
          <a:p>
            <a:r>
              <a:rPr lang="en-US" dirty="0" smtClean="0"/>
              <a:t>We can divide up large tasks and assign them to free cores</a:t>
            </a:r>
          </a:p>
          <a:p>
            <a:r>
              <a:rPr lang="en-US" dirty="0" smtClean="0"/>
              <a:t>Works well on the PS3 – uses SPURS model for task assignment to the SPUs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117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Jobs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47800"/>
            <a:ext cx="4724400" cy="4929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subsystems that interact</a:t>
            </a:r>
          </a:p>
          <a:p>
            <a:r>
              <a:rPr lang="en-US" dirty="0" smtClean="0"/>
              <a:t>These systems need to update at different rates</a:t>
            </a:r>
          </a:p>
          <a:p>
            <a:pPr lvl="1"/>
            <a:r>
              <a:rPr lang="en-US" dirty="0" smtClean="0"/>
              <a:t>Physics – </a:t>
            </a:r>
            <a:r>
              <a:rPr lang="en-US" dirty="0" smtClean="0"/>
              <a:t>30,60, or up to 120Hz</a:t>
            </a:r>
            <a:endParaRPr lang="en-US" dirty="0" smtClean="0"/>
          </a:p>
          <a:p>
            <a:pPr lvl="1"/>
            <a:r>
              <a:rPr lang="en-US" dirty="0" smtClean="0"/>
              <a:t>Rendering – 30-60Hz</a:t>
            </a:r>
          </a:p>
          <a:p>
            <a:pPr lvl="1"/>
            <a:r>
              <a:rPr lang="en-US" dirty="0" smtClean="0"/>
              <a:t>AI – 0.5 – 1 Hz</a:t>
            </a:r>
          </a:p>
          <a:p>
            <a:r>
              <a:rPr lang="en-US" dirty="0" smtClean="0"/>
              <a:t>Lots of ways to do variable updating</a:t>
            </a:r>
          </a:p>
          <a:p>
            <a:r>
              <a:rPr lang="en-US" dirty="0" smtClean="0"/>
              <a:t>Let’s consider a simple loop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Networked Multiplayer Game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Client-Server</a:t>
            </a:r>
          </a:p>
          <a:p>
            <a:pPr lvl="1"/>
            <a:r>
              <a:rPr lang="en-US" dirty="0" smtClean="0"/>
              <a:t>Can be run as separate processes or threads</a:t>
            </a:r>
          </a:p>
          <a:p>
            <a:pPr lvl="1"/>
            <a:r>
              <a:rPr lang="en-US" dirty="0" smtClean="0"/>
              <a:t>Many games use a single thread</a:t>
            </a:r>
          </a:p>
          <a:p>
            <a:pPr lvl="2"/>
            <a:r>
              <a:rPr lang="en-US" dirty="0" smtClean="0"/>
              <a:t>The client and server can be updating at different rates</a:t>
            </a:r>
          </a:p>
          <a:p>
            <a:r>
              <a:rPr lang="en-US" dirty="0" smtClean="0"/>
              <a:t>Peer-to-Peer</a:t>
            </a:r>
          </a:p>
          <a:p>
            <a:pPr lvl="1"/>
            <a:r>
              <a:rPr lang="en-US" dirty="0" smtClean="0"/>
              <a:t>Each system acts as a client and server</a:t>
            </a:r>
          </a:p>
          <a:p>
            <a:pPr lvl="1"/>
            <a:r>
              <a:rPr lang="en-US" dirty="0" smtClean="0"/>
              <a:t>Only one systems has authority over each dynamic object</a:t>
            </a:r>
          </a:p>
          <a:p>
            <a:pPr lvl="1"/>
            <a:r>
              <a:rPr lang="en-US" dirty="0"/>
              <a:t>Internal details of the code have to handle the case of having authority and not having authority for each object</a:t>
            </a:r>
          </a:p>
          <a:p>
            <a:pPr lvl="1"/>
            <a:r>
              <a:rPr lang="en-US" smtClean="0"/>
              <a:t>Authority </a:t>
            </a:r>
            <a:r>
              <a:rPr lang="en-US" dirty="0" smtClean="0"/>
              <a:t>of an object can migrate</a:t>
            </a:r>
          </a:p>
        </p:txBody>
      </p:sp>
    </p:spTree>
    <p:extLst>
      <p:ext uri="{BB962C8B-B14F-4D97-AF65-F5344CB8AC3E}">
        <p14:creationId xmlns:p14="http://schemas.microsoft.com/office/powerpoint/2010/main" val="320784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as Tennis for Two in 1958</a:t>
            </a:r>
          </a:p>
          <a:p>
            <a:pPr lvl="1"/>
            <a:r>
              <a:rPr lang="en-US" dirty="0" smtClean="0"/>
              <a:t>William A </a:t>
            </a:r>
            <a:r>
              <a:rPr lang="en-US" dirty="0" err="1" smtClean="0"/>
              <a:t>Higinbotham</a:t>
            </a:r>
            <a:r>
              <a:rPr lang="en-US" dirty="0" smtClean="0"/>
              <a:t> at Brookhaven National Labs</a:t>
            </a:r>
          </a:p>
          <a:p>
            <a:r>
              <a:rPr lang="en-US" dirty="0" smtClean="0"/>
              <a:t>Later turned into </a:t>
            </a:r>
            <a:r>
              <a:rPr lang="en-US" i="1" dirty="0" smtClean="0"/>
              <a:t>Table Tennis</a:t>
            </a:r>
            <a:r>
              <a:rPr lang="en-US" dirty="0" smtClean="0"/>
              <a:t> on the Magnavox Odyssey</a:t>
            </a:r>
          </a:p>
          <a:p>
            <a:r>
              <a:rPr lang="en-US" dirty="0" smtClean="0"/>
              <a:t>Then became Atari Pong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Pong game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543800" cy="40687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600" dirty="0" smtClean="0"/>
              <a:t>void main(){</a:t>
            </a:r>
          </a:p>
          <a:p>
            <a:pPr lvl="1">
              <a:buNone/>
            </a:pPr>
            <a:r>
              <a:rPr lang="en-US" b="1" dirty="0" err="1" smtClean="0"/>
              <a:t>initGame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b="1" dirty="0" smtClean="0"/>
              <a:t>while</a:t>
            </a:r>
            <a:r>
              <a:rPr lang="en-US" dirty="0" smtClean="0"/>
              <a:t>(true){</a:t>
            </a:r>
          </a:p>
          <a:p>
            <a:pPr lvl="2">
              <a:buNone/>
            </a:pPr>
            <a:r>
              <a:rPr lang="en-US" b="1" dirty="0" err="1" smtClean="0"/>
              <a:t>readHumanInterfaceDevices</a:t>
            </a:r>
            <a:r>
              <a:rPr lang="en-US" dirty="0" smtClean="0"/>
              <a:t>();</a:t>
            </a:r>
          </a:p>
          <a:p>
            <a:pPr lvl="2">
              <a:buNone/>
            </a:pPr>
            <a:r>
              <a:rPr lang="en-US" dirty="0" smtClean="0"/>
              <a:t>If (</a:t>
            </a:r>
            <a:r>
              <a:rPr lang="en-US" b="1" dirty="0" err="1" smtClean="0"/>
              <a:t>quitButtonPressed</a:t>
            </a:r>
            <a:r>
              <a:rPr lang="en-US" dirty="0" smtClean="0"/>
              <a:t>())</a:t>
            </a:r>
          </a:p>
          <a:p>
            <a:pPr lvl="3">
              <a:buNone/>
            </a:pPr>
            <a:r>
              <a:rPr lang="en-US" dirty="0" smtClean="0"/>
              <a:t>break;</a:t>
            </a:r>
          </a:p>
          <a:p>
            <a:pPr lvl="2">
              <a:buNone/>
            </a:pPr>
            <a:r>
              <a:rPr lang="en-US" b="1" dirty="0" err="1" smtClean="0"/>
              <a:t>movePaddles</a:t>
            </a:r>
            <a:r>
              <a:rPr lang="en-US" dirty="0" smtClean="0"/>
              <a:t>();</a:t>
            </a:r>
          </a:p>
          <a:p>
            <a:pPr lvl="2">
              <a:buNone/>
            </a:pPr>
            <a:r>
              <a:rPr lang="en-US" b="1" dirty="0" err="1" smtClean="0"/>
              <a:t>moveBall</a:t>
            </a:r>
            <a:r>
              <a:rPr lang="en-US" dirty="0" smtClean="0"/>
              <a:t>();</a:t>
            </a:r>
          </a:p>
          <a:p>
            <a:pPr lvl="2">
              <a:buNone/>
            </a:pPr>
            <a:r>
              <a:rPr lang="en-US" b="1" dirty="0" err="1" smtClean="0"/>
              <a:t>collideAndBounceBall</a:t>
            </a:r>
            <a:r>
              <a:rPr lang="en-US" dirty="0" smtClean="0"/>
              <a:t>();</a:t>
            </a:r>
          </a:p>
          <a:p>
            <a:pPr lvl="2">
              <a:buNone/>
            </a:pPr>
            <a:r>
              <a:rPr lang="en-US" b="1" dirty="0" err="1" smtClean="0"/>
              <a:t>handleOutOfBounds</a:t>
            </a:r>
            <a:r>
              <a:rPr lang="en-US" dirty="0" smtClean="0"/>
              <a:t>();</a:t>
            </a:r>
          </a:p>
          <a:p>
            <a:pPr lvl="2">
              <a:buNone/>
            </a:pPr>
            <a:r>
              <a:rPr lang="en-US" b="1" dirty="0" err="1" smtClean="0"/>
              <a:t>renderPlayfield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>
              <a:lnSpc>
                <a:spcPct val="100000"/>
              </a:lnSpc>
              <a:buNone/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loop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96200" cy="4297363"/>
          </a:xfrm>
        </p:spPr>
        <p:txBody>
          <a:bodyPr/>
          <a:lstStyle/>
          <a:p>
            <a:r>
              <a:rPr lang="en-US" dirty="0" smtClean="0"/>
              <a:t>Windows message pump</a:t>
            </a:r>
          </a:p>
          <a:p>
            <a:pPr marL="1196975">
              <a:lnSpc>
                <a:spcPct val="100000"/>
              </a:lnSpc>
              <a:buNone/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endParaRPr lang="en-US" sz="1600" dirty="0" smtClean="0"/>
          </a:p>
          <a:p>
            <a:pPr marL="1196975">
              <a:lnSpc>
                <a:spcPct val="100000"/>
              </a:lnSpc>
              <a:buNone/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r>
              <a:rPr lang="en-US" sz="1600" b="1" dirty="0" smtClean="0"/>
              <a:t>while</a:t>
            </a:r>
            <a:r>
              <a:rPr lang="en-US" sz="1600" dirty="0" smtClean="0"/>
              <a:t>(true){</a:t>
            </a:r>
          </a:p>
          <a:p>
            <a:pPr marL="1196975" lvl="1" indent="-342900">
              <a:buNone/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r>
              <a:rPr lang="en-US" sz="1400" dirty="0" smtClean="0"/>
              <a:t>		MSG </a:t>
            </a:r>
            <a:r>
              <a:rPr lang="en-US" sz="1400" dirty="0" err="1" smtClean="0"/>
              <a:t>msg</a:t>
            </a:r>
            <a:r>
              <a:rPr lang="en-US" sz="1400" dirty="0" smtClean="0"/>
              <a:t>;</a:t>
            </a:r>
          </a:p>
          <a:p>
            <a:pPr marL="1196975" lvl="1" indent="-342900">
              <a:buNone/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r>
              <a:rPr lang="en-US" sz="1400" dirty="0" smtClean="0"/>
              <a:t>		</a:t>
            </a:r>
            <a:r>
              <a:rPr lang="en-US" sz="1400" b="1" dirty="0" smtClean="0"/>
              <a:t>while</a:t>
            </a:r>
            <a:r>
              <a:rPr lang="en-US" sz="1400" dirty="0" smtClean="0"/>
              <a:t>(</a:t>
            </a:r>
            <a:r>
              <a:rPr lang="en-US" sz="1400" b="1" dirty="0" err="1" smtClean="0"/>
              <a:t>PeekMessage</a:t>
            </a:r>
            <a:r>
              <a:rPr lang="en-US" sz="1400" dirty="0" smtClean="0"/>
              <a:t>(&amp;</a:t>
            </a:r>
            <a:r>
              <a:rPr lang="en-US" sz="1400" dirty="0" err="1" smtClean="0"/>
              <a:t>msg</a:t>
            </a:r>
            <a:r>
              <a:rPr lang="en-US" sz="1400" dirty="0" smtClean="0"/>
              <a:t>, NULL, 0, 0) &gt; 0){</a:t>
            </a:r>
          </a:p>
          <a:p>
            <a:pPr marL="1196975" lvl="2" indent="-342900">
              <a:buNone/>
              <a:tabLst>
                <a:tab pos="974725" algn="l"/>
                <a:tab pos="1655763" algn="l"/>
                <a:tab pos="1768475" algn="l"/>
                <a:tab pos="2062163" algn="l"/>
              </a:tabLst>
            </a:pPr>
            <a:r>
              <a:rPr lang="en-US" dirty="0" smtClean="0"/>
              <a:t>			</a:t>
            </a:r>
            <a:r>
              <a:rPr lang="en-US" b="1" dirty="0" err="1" smtClean="0"/>
              <a:t>TranslateMessage</a:t>
            </a:r>
            <a:r>
              <a:rPr lang="en-US" dirty="0" smtClean="0"/>
              <a:t>(&amp;</a:t>
            </a:r>
            <a:r>
              <a:rPr lang="en-US" dirty="0" err="1" smtClean="0"/>
              <a:t>msg</a:t>
            </a:r>
            <a:r>
              <a:rPr lang="en-US" dirty="0" smtClean="0"/>
              <a:t>);</a:t>
            </a:r>
          </a:p>
          <a:p>
            <a:pPr marL="1196975" lvl="2" indent="-342900">
              <a:buNone/>
              <a:tabLst>
                <a:tab pos="1198563" algn="l"/>
                <a:tab pos="1655763" algn="l"/>
                <a:tab pos="2062163" algn="l"/>
              </a:tabLst>
            </a:pPr>
            <a:r>
              <a:rPr lang="en-US" dirty="0" smtClean="0"/>
              <a:t>			</a:t>
            </a:r>
            <a:r>
              <a:rPr lang="en-US" b="1" dirty="0" err="1" smtClean="0"/>
              <a:t>DispatchMessage</a:t>
            </a:r>
            <a:r>
              <a:rPr lang="en-US" dirty="0" smtClean="0"/>
              <a:t>(&amp;</a:t>
            </a:r>
            <a:r>
              <a:rPr lang="en-US" dirty="0" err="1" smtClean="0"/>
              <a:t>msg</a:t>
            </a:r>
            <a:r>
              <a:rPr lang="en-US" dirty="0" smtClean="0"/>
              <a:t>);</a:t>
            </a:r>
          </a:p>
          <a:p>
            <a:pPr marL="1196975" lvl="1" indent="-342900">
              <a:buNone/>
              <a:tabLst>
                <a:tab pos="854075" algn="l"/>
                <a:tab pos="1371600" algn="l"/>
                <a:tab pos="1655763" algn="l"/>
                <a:tab pos="2062163" algn="l"/>
              </a:tabLst>
            </a:pPr>
            <a:r>
              <a:rPr lang="en-US" sz="1400" dirty="0" smtClean="0"/>
              <a:t>	}</a:t>
            </a:r>
          </a:p>
          <a:p>
            <a:pPr marL="1196975" lvl="1" indent="-342900">
              <a:buNone/>
              <a:tabLst>
                <a:tab pos="854075" algn="l"/>
                <a:tab pos="1371600" algn="l"/>
                <a:tab pos="1655763" algn="l"/>
                <a:tab pos="2062163" algn="l"/>
              </a:tabLst>
            </a:pPr>
            <a:r>
              <a:rPr lang="en-US" sz="1400" dirty="0" smtClean="0"/>
              <a:t>	</a:t>
            </a:r>
            <a:r>
              <a:rPr lang="en-US" sz="1400" b="1" dirty="0" err="1" smtClean="0"/>
              <a:t>RunOneIterationOfGameLoop</a:t>
            </a:r>
            <a:r>
              <a:rPr lang="en-US" sz="1400" dirty="0" smtClean="0"/>
              <a:t>();</a:t>
            </a:r>
          </a:p>
          <a:p>
            <a:pPr marL="1196975">
              <a:lnSpc>
                <a:spcPct val="100000"/>
              </a:lnSpc>
              <a:buNone/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r>
              <a:rPr lang="en-US" sz="1600" dirty="0" smtClean="0"/>
              <a:t>}</a:t>
            </a:r>
          </a:p>
          <a:p>
            <a:pPr marL="1196975">
              <a:lnSpc>
                <a:spcPct val="100000"/>
              </a:lnSpc>
              <a:buNone/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endParaRPr lang="en-US" sz="1600" dirty="0"/>
          </a:p>
          <a:p>
            <a:pPr marL="347663" indent="-347663">
              <a:tabLst>
                <a:tab pos="974725" algn="l"/>
                <a:tab pos="1371600" algn="l"/>
                <a:tab pos="1655763" algn="l"/>
                <a:tab pos="2062163" algn="l"/>
              </a:tabLst>
            </a:pPr>
            <a:r>
              <a:rPr lang="en-US" dirty="0" smtClean="0"/>
              <a:t>Messages take precedence – everything else pauses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Callback-driven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Within a game framework, the main loop is provided – largely empty</a:t>
            </a:r>
          </a:p>
          <a:p>
            <a:r>
              <a:rPr lang="en-US" dirty="0" smtClean="0"/>
              <a:t>Developer builds a class that implements a </a:t>
            </a:r>
            <a:r>
              <a:rPr lang="en-US" dirty="0" err="1" smtClean="0"/>
              <a:t>frameListener</a:t>
            </a:r>
            <a:r>
              <a:rPr lang="en-US" dirty="0" smtClean="0"/>
              <a:t> that is called before and after the scene is rendered</a:t>
            </a:r>
            <a:endParaRPr lang="en-US" dirty="0"/>
          </a:p>
        </p:txBody>
      </p:sp>
    </p:spTree>
  </p:cSld>
  <p:clrMapOvr>
    <a:masterClrMapping/>
  </p:clrMapOvr>
</p:sld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heme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Theme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5858</TotalTime>
  <Words>1806</Words>
  <Application>Microsoft Office PowerPoint</Application>
  <PresentationFormat>On-screen Show (4:3)</PresentationFormat>
  <Paragraphs>299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Theme1</vt:lpstr>
      <vt:lpstr>Custom Design</vt:lpstr>
      <vt:lpstr>1_Theme1</vt:lpstr>
      <vt:lpstr>1_Custom Design</vt:lpstr>
      <vt:lpstr>2_Theme1</vt:lpstr>
      <vt:lpstr>2_Custom Design</vt:lpstr>
      <vt:lpstr>Executive</vt:lpstr>
      <vt:lpstr>PowerPoint Presentation</vt:lpstr>
      <vt:lpstr>Overview</vt:lpstr>
      <vt:lpstr>Rendering Loop</vt:lpstr>
      <vt:lpstr>Simple loop</vt:lpstr>
      <vt:lpstr>Game Loop</vt:lpstr>
      <vt:lpstr>Pong</vt:lpstr>
      <vt:lpstr>Pong game loop</vt:lpstr>
      <vt:lpstr>Game loop styles</vt:lpstr>
      <vt:lpstr>Callback-driven</vt:lpstr>
      <vt:lpstr>Call back loop</vt:lpstr>
      <vt:lpstr>Frame listener</vt:lpstr>
      <vt:lpstr>Event-based updating</vt:lpstr>
      <vt:lpstr>Abstract timelines</vt:lpstr>
      <vt:lpstr>Mapping time</vt:lpstr>
      <vt:lpstr>Measuring time</vt:lpstr>
      <vt:lpstr>Old school</vt:lpstr>
      <vt:lpstr>Thinking about time</vt:lpstr>
      <vt:lpstr>Govern the rate</vt:lpstr>
      <vt:lpstr>Blanking</vt:lpstr>
      <vt:lpstr>Measuring time</vt:lpstr>
      <vt:lpstr>Accessing time</vt:lpstr>
      <vt:lpstr>Multi-cores</vt:lpstr>
      <vt:lpstr>Time units</vt:lpstr>
      <vt:lpstr>64-bit integer clock</vt:lpstr>
      <vt:lpstr>32-bit integer clock</vt:lpstr>
      <vt:lpstr>32-bit floating point</vt:lpstr>
      <vt:lpstr>About floats</vt:lpstr>
      <vt:lpstr>Other time units</vt:lpstr>
      <vt:lpstr>Handling breakpoints</vt:lpstr>
      <vt:lpstr>Simple clock class</vt:lpstr>
      <vt:lpstr>Multiprocessor game loops</vt:lpstr>
      <vt:lpstr>Parallel games</vt:lpstr>
      <vt:lpstr>Multiprocessor consoles</vt:lpstr>
      <vt:lpstr>XBox 360</vt:lpstr>
      <vt:lpstr>Xbox 360</vt:lpstr>
      <vt:lpstr>PlayStation 3</vt:lpstr>
      <vt:lpstr>PS3</vt:lpstr>
      <vt:lpstr>PlayStation 4</vt:lpstr>
      <vt:lpstr>PS 4</vt:lpstr>
      <vt:lpstr>Xbox One</vt:lpstr>
      <vt:lpstr>Xbox One</vt:lpstr>
      <vt:lpstr>Seizing the power</vt:lpstr>
      <vt:lpstr>Fork and Join</vt:lpstr>
      <vt:lpstr>Fork and Join</vt:lpstr>
      <vt:lpstr>Example</vt:lpstr>
      <vt:lpstr>Thread per Subsystem</vt:lpstr>
      <vt:lpstr>Thread per subsystem</vt:lpstr>
      <vt:lpstr>Jobs</vt:lpstr>
      <vt:lpstr>Jobs</vt:lpstr>
      <vt:lpstr>Networked Multiplayer Game Loops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PowerPoint Presentation</dc:title>
  <dc:creator>Mailler, Roger</dc:creator>
  <cp:lastModifiedBy>Mailler, Roger</cp:lastModifiedBy>
  <cp:revision>245</cp:revision>
  <cp:lastPrinted>1601-01-01T00:00:00Z</cp:lastPrinted>
  <dcterms:created xsi:type="dcterms:W3CDTF">1601-01-01T00:00:00Z</dcterms:created>
  <dcterms:modified xsi:type="dcterms:W3CDTF">2017-05-08T13:44:11Z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