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91" r:id="rId3"/>
    <p:sldId id="292" r:id="rId4"/>
    <p:sldId id="293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294" r:id="rId15"/>
    <p:sldId id="304" r:id="rId16"/>
    <p:sldId id="305" r:id="rId17"/>
    <p:sldId id="306" r:id="rId18"/>
    <p:sldId id="307" r:id="rId19"/>
    <p:sldId id="308" r:id="rId20"/>
    <p:sldId id="319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BEBEB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99855" autoAdjust="0"/>
  </p:normalViewPr>
  <p:slideViewPr>
    <p:cSldViewPr snapToGrid="0">
      <p:cViewPr varScale="1">
        <p:scale>
          <a:sx n="89" d="100"/>
          <a:sy n="89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2B6548-63B4-43B9-9D5F-8A0DBC4D6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C615B-7B55-444E-9D60-3446ED79C9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F7E33-ABC5-46FC-A50B-C05D13CFA0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5E58F-308D-4F22-9458-D75ECFAC87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1A403-6694-4813-8CB4-D3558F1C1F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EE481-0D5E-46ED-B40A-CE56766C8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481F5-83A3-47C8-990C-A9546EB5E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3A54-F3D9-4207-AD15-D5A8CF57C4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0C624-2B99-46EF-A764-840ECAF68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FEF9C-54E4-4147-8E45-7DD2AFC7F5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1E0014E-A2BD-45D2-B412-18324EB0A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1" y="2284439"/>
            <a:ext cx="3219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91000" y="2313497"/>
            <a:ext cx="4114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Chapter 8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Human Interface Devices</a:t>
            </a:r>
            <a:endParaRPr lang="en-US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Game Engine Architecture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time the position of the trigger, joystick, or thumb stick is absolute – relative to a 0,0 point</a:t>
            </a:r>
          </a:p>
          <a:p>
            <a:r>
              <a:rPr lang="en-US" dirty="0" smtClean="0"/>
              <a:t>Some input devices provide information in a relative format</a:t>
            </a:r>
          </a:p>
          <a:p>
            <a:pPr lvl="1"/>
            <a:r>
              <a:rPr lang="en-US" dirty="0" smtClean="0"/>
              <a:t>They return 0 if the device has not moved from its past position</a:t>
            </a:r>
          </a:p>
          <a:p>
            <a:r>
              <a:rPr lang="en-US" dirty="0" smtClean="0"/>
              <a:t>Examples include mice, mice wheels, and track balls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Newer controllers have accelerometers built in</a:t>
            </a:r>
          </a:p>
          <a:p>
            <a:r>
              <a:rPr lang="en-US" dirty="0" smtClean="0"/>
              <a:t>These provide information about g-force in three directions</a:t>
            </a:r>
          </a:p>
          <a:p>
            <a:r>
              <a:rPr lang="en-US" dirty="0" smtClean="0"/>
              <a:t>Can measure up to 3g</a:t>
            </a:r>
          </a:p>
          <a:p>
            <a:r>
              <a:rPr lang="en-US" dirty="0" smtClean="0"/>
              <a:t>These are relative measures – when not accelerating the return is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WiiMote</a:t>
            </a:r>
            <a:r>
              <a:rPr lang="en-US" dirty="0" smtClean="0"/>
              <a:t> and </a:t>
            </a:r>
            <a:r>
              <a:rPr lang="en-US" dirty="0" err="1" smtClean="0"/>
              <a:t>DualShock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issue is that the accelerometers don’t give you orientation information</a:t>
            </a:r>
          </a:p>
          <a:p>
            <a:r>
              <a:rPr lang="en-US" dirty="0" smtClean="0"/>
              <a:t>One way to do it is to remember that gravity has 1g of force in the downward direction</a:t>
            </a:r>
          </a:p>
          <a:p>
            <a:r>
              <a:rPr lang="en-US" dirty="0" smtClean="0"/>
              <a:t>If the player holds the device still, you can calibrate the device based on which axis is experiencing 1g of force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66" y="4258883"/>
            <a:ext cx="2458529" cy="196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Wii</a:t>
            </a:r>
            <a:r>
              <a:rPr lang="en-US" sz="2000" dirty="0" smtClean="0"/>
              <a:t> uses a very low resolution IR camera to read the location of the </a:t>
            </a:r>
            <a:r>
              <a:rPr lang="en-US" sz="2000" dirty="0" err="1" smtClean="0"/>
              <a:t>WiiMote</a:t>
            </a:r>
            <a:endParaRPr lang="en-US" sz="2000" dirty="0" smtClean="0"/>
          </a:p>
          <a:p>
            <a:pPr lvl="1"/>
            <a:r>
              <a:rPr lang="en-US" sz="1400" dirty="0" err="1" smtClean="0"/>
              <a:t>WiiMote</a:t>
            </a:r>
            <a:r>
              <a:rPr lang="en-US" sz="1400" dirty="0" smtClean="0"/>
              <a:t> has two IR </a:t>
            </a:r>
            <a:r>
              <a:rPr lang="en-US" sz="1400" dirty="0" err="1" smtClean="0"/>
              <a:t>leds</a:t>
            </a:r>
            <a:endParaRPr lang="en-US" sz="1400" dirty="0" smtClean="0"/>
          </a:p>
          <a:p>
            <a:r>
              <a:rPr lang="en-US" sz="2000" dirty="0" smtClean="0"/>
              <a:t>The distance between the two dots, the size of the dots, and the relative position of the dots provides a lot of information about where the mote is pointing</a:t>
            </a:r>
          </a:p>
          <a:p>
            <a:r>
              <a:rPr lang="en-US" sz="2000" dirty="0" smtClean="0"/>
              <a:t>Other examples include the Sony </a:t>
            </a:r>
            <a:r>
              <a:rPr lang="en-US" sz="2000" dirty="0" err="1" smtClean="0"/>
              <a:t>EyeToy</a:t>
            </a:r>
            <a:r>
              <a:rPr lang="en-US" sz="2000" dirty="0" smtClean="0"/>
              <a:t> and Xbox </a:t>
            </a:r>
            <a:r>
              <a:rPr lang="en-US" sz="2000" dirty="0" err="1" smtClean="0"/>
              <a:t>Kinect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81" y="4067980"/>
            <a:ext cx="4841844" cy="232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input</a:t>
            </a:r>
            <a:endParaRPr lang="en-US" dirty="0"/>
          </a:p>
        </p:txBody>
      </p:sp>
      <p:pic>
        <p:nvPicPr>
          <p:cNvPr id="1026" name="Picture 2" descr="\\condor.ad.utulsa.edu\home\roger-mailler\Teaching\CS4033\GEA2Figures\Chapter8\fig8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61" y="4346359"/>
            <a:ext cx="2700338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condor.ad.utulsa.edu\home\roger-mailler\Teaching\CS4033\GEA2Figures\Chapter8\fig8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0" y="1861343"/>
            <a:ext cx="3121026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condor.ad.utulsa.edu\home\roger-mailler\Teaching\CS4033\GEA2Figures\Chapter8\fig8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42" y="2107049"/>
            <a:ext cx="13716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Rumble</a:t>
            </a:r>
          </a:p>
          <a:p>
            <a:pPr lvl="1"/>
            <a:r>
              <a:rPr lang="en-US" sz="1800" dirty="0" smtClean="0"/>
              <a:t>Usually one or two motors with a unbalanced weight</a:t>
            </a:r>
          </a:p>
          <a:p>
            <a:pPr lvl="1"/>
            <a:r>
              <a:rPr lang="en-US" sz="1800" dirty="0" smtClean="0"/>
              <a:t>Can control the speed to create different feels</a:t>
            </a:r>
          </a:p>
          <a:p>
            <a:r>
              <a:rPr lang="en-US" sz="2000" dirty="0" smtClean="0"/>
              <a:t>Force feedback</a:t>
            </a:r>
          </a:p>
          <a:p>
            <a:pPr lvl="1"/>
            <a:r>
              <a:rPr lang="en-US" sz="1800" dirty="0" smtClean="0"/>
              <a:t>A motor attached to the HID that resists input from the user</a:t>
            </a:r>
          </a:p>
          <a:p>
            <a:r>
              <a:rPr lang="en-US" sz="2000" dirty="0" smtClean="0"/>
              <a:t>Audio</a:t>
            </a:r>
          </a:p>
          <a:p>
            <a:pPr lvl="1"/>
            <a:r>
              <a:rPr lang="en-US" sz="1800" dirty="0" err="1" smtClean="0"/>
              <a:t>WiiMote</a:t>
            </a:r>
            <a:r>
              <a:rPr lang="en-US" sz="1800" dirty="0" smtClean="0"/>
              <a:t> </a:t>
            </a:r>
            <a:r>
              <a:rPr lang="en-US" sz="1800" dirty="0" smtClean="0"/>
              <a:t>has </a:t>
            </a:r>
            <a:r>
              <a:rPr lang="en-US" sz="1800" dirty="0" err="1" smtClean="0"/>
              <a:t>has</a:t>
            </a:r>
            <a:r>
              <a:rPr lang="en-US" sz="1800" dirty="0" smtClean="0"/>
              <a:t> low-quality speaker</a:t>
            </a:r>
          </a:p>
          <a:p>
            <a:pPr lvl="1"/>
            <a:r>
              <a:rPr lang="en-US" sz="1800" dirty="0" err="1" smtClean="0"/>
              <a:t>DualShock</a:t>
            </a:r>
            <a:r>
              <a:rPr lang="en-US" sz="1800" dirty="0" smtClean="0"/>
              <a:t> 4, Xbox 360 and Xbox One controllers have headphone jack </a:t>
            </a:r>
            <a:endParaRPr lang="en-US" sz="1800" dirty="0" smtClean="0"/>
          </a:p>
          <a:p>
            <a:r>
              <a:rPr lang="en-US" sz="2000" dirty="0" smtClean="0"/>
              <a:t>Others</a:t>
            </a:r>
          </a:p>
          <a:p>
            <a:pPr lvl="1"/>
            <a:r>
              <a:rPr lang="en-US" sz="1800" dirty="0" smtClean="0"/>
              <a:t>Some have LEDs that can be controlled via software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HID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game engine massage the data coming in from the controllers</a:t>
            </a:r>
          </a:p>
          <a:p>
            <a:pPr lvl="1"/>
            <a:r>
              <a:rPr lang="en-US" sz="1800" dirty="0" smtClean="0"/>
              <a:t>Allows for player remapping</a:t>
            </a:r>
          </a:p>
          <a:p>
            <a:pPr lvl="1"/>
            <a:r>
              <a:rPr lang="en-US" sz="1800" dirty="0" smtClean="0"/>
              <a:t>Smooth control</a:t>
            </a:r>
          </a:p>
          <a:p>
            <a:pPr lvl="1"/>
            <a:r>
              <a:rPr lang="en-US" sz="1800" dirty="0" smtClean="0"/>
              <a:t>Chords</a:t>
            </a:r>
          </a:p>
          <a:p>
            <a:pPr lvl="1"/>
            <a:r>
              <a:rPr lang="en-US" sz="1800" dirty="0" smtClean="0"/>
              <a:t>Sequences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4706"/>
          </a:xfrm>
        </p:spPr>
        <p:txBody>
          <a:bodyPr>
            <a:normAutofit/>
          </a:bodyPr>
          <a:lstStyle/>
          <a:p>
            <a:r>
              <a:rPr lang="en-US" dirty="0" smtClean="0"/>
              <a:t>Typical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12" y="1600200"/>
            <a:ext cx="799668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Dead zones</a:t>
            </a:r>
          </a:p>
          <a:p>
            <a:r>
              <a:rPr lang="en-US" dirty="0" smtClean="0"/>
              <a:t>Analog signal filtering</a:t>
            </a:r>
          </a:p>
          <a:p>
            <a:r>
              <a:rPr lang="en-US" dirty="0" smtClean="0"/>
              <a:t>Event detection</a:t>
            </a:r>
          </a:p>
          <a:p>
            <a:r>
              <a:rPr lang="en-US" dirty="0" smtClean="0"/>
              <a:t>Detection of sequences and chords</a:t>
            </a:r>
          </a:p>
          <a:p>
            <a:r>
              <a:rPr lang="en-US" dirty="0" smtClean="0"/>
              <a:t>Gesture detection</a:t>
            </a:r>
          </a:p>
          <a:p>
            <a:r>
              <a:rPr lang="en-US" dirty="0" smtClean="0"/>
              <a:t>Management of multiple HIDs</a:t>
            </a:r>
          </a:p>
          <a:p>
            <a:r>
              <a:rPr lang="en-US" dirty="0" smtClean="0"/>
              <a:t>Multiplatform HID support</a:t>
            </a:r>
          </a:p>
          <a:p>
            <a:r>
              <a:rPr lang="en-US" dirty="0" smtClean="0"/>
              <a:t>Controller </a:t>
            </a:r>
            <a:r>
              <a:rPr lang="en-US" dirty="0" smtClean="0"/>
              <a:t>input re-mapping</a:t>
            </a:r>
            <a:endParaRPr lang="en-US" dirty="0" smtClean="0"/>
          </a:p>
          <a:p>
            <a:r>
              <a:rPr lang="en-US" dirty="0" smtClean="0"/>
              <a:t>Context sensitive inputs</a:t>
            </a:r>
          </a:p>
          <a:p>
            <a:r>
              <a:rPr lang="en-US" dirty="0" smtClean="0"/>
              <a:t>The ability to disable certain inputs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zones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Analog devices are noisy by nature</a:t>
                </a:r>
              </a:p>
              <a:p>
                <a:r>
                  <a:rPr lang="en-US" dirty="0" smtClean="0"/>
                  <a:t>When the joystick isn’t moved, the value returned fluctuates around 0,0 but is rarely stable</a:t>
                </a:r>
              </a:p>
              <a:p>
                <a:r>
                  <a:rPr lang="en-US" dirty="0" smtClean="0"/>
                  <a:t>Dead zones allow the developer to clamp values within a small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 smtClean="0">
                    <a:sym typeface="Symbol"/>
                  </a:rPr>
                  <a:t>to the value 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Analog signal filtering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Even with dead-zone clamping, the noise from the analog input can cause the motion to be jerky</a:t>
                </a:r>
              </a:p>
              <a:p>
                <a:r>
                  <a:rPr lang="en-US" dirty="0" smtClean="0"/>
                  <a:t>Noise is usually high-frequency so we can isolate user input by using a low-pass filter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𝑎𝑢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8876" y="4317454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unfiltered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7" idx="0"/>
          </p:cNvCxnSpPr>
          <p:nvPr/>
        </p:nvCxnSpPr>
        <p:spPr>
          <a:xfrm flipH="1" flipV="1">
            <a:off x="6340415" y="4119047"/>
            <a:ext cx="272384" cy="198407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183147" y="4170739"/>
            <a:ext cx="1123081" cy="455010"/>
            <a:chOff x="3079630" y="3648974"/>
            <a:chExt cx="1123081" cy="455010"/>
          </a:xfrm>
        </p:grpSpPr>
        <p:sp>
          <p:nvSpPr>
            <p:cNvPr id="9" name="TextBox 8"/>
            <p:cNvSpPr txBox="1"/>
            <p:nvPr/>
          </p:nvSpPr>
          <p:spPr>
            <a:xfrm>
              <a:off x="3079630" y="3765430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filtered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809190" y="3648974"/>
              <a:ext cx="393521" cy="232913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input devices</a:t>
            </a:r>
          </a:p>
          <a:p>
            <a:r>
              <a:rPr lang="en-US" dirty="0" smtClean="0"/>
              <a:t>Interfacing with a HID</a:t>
            </a:r>
          </a:p>
          <a:p>
            <a:r>
              <a:rPr lang="en-US" dirty="0" smtClean="0"/>
              <a:t>Types of </a:t>
            </a:r>
            <a:r>
              <a:rPr lang="en-US" dirty="0" smtClean="0"/>
              <a:t>input</a:t>
            </a:r>
            <a:endParaRPr lang="en-US" dirty="0" smtClean="0"/>
          </a:p>
          <a:p>
            <a:r>
              <a:rPr lang="en-US" dirty="0" smtClean="0"/>
              <a:t>Types of </a:t>
            </a:r>
            <a:r>
              <a:rPr lang="en-US" dirty="0" smtClean="0"/>
              <a:t>output</a:t>
            </a:r>
            <a:endParaRPr lang="en-US" dirty="0" smtClean="0"/>
          </a:p>
          <a:p>
            <a:r>
              <a:rPr lang="en-US" dirty="0" smtClean="0"/>
              <a:t>Game engine HID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Low-pass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950" y="2001328"/>
            <a:ext cx="7461849" cy="4124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F32 </a:t>
            </a:r>
            <a:r>
              <a:rPr lang="en-US" sz="2000" b="1" dirty="0" err="1" smtClean="0"/>
              <a:t>lowPassFilter</a:t>
            </a:r>
            <a:r>
              <a:rPr lang="en-US" sz="2000" dirty="0" smtClean="0"/>
              <a:t>(F32 </a:t>
            </a:r>
            <a:r>
              <a:rPr lang="en-US" sz="2000" dirty="0" err="1" smtClean="0"/>
              <a:t>unfilteredInput</a:t>
            </a:r>
            <a:r>
              <a:rPr lang="en-US" sz="2000" dirty="0" smtClean="0"/>
              <a:t>,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     F32 </a:t>
            </a:r>
            <a:r>
              <a:rPr lang="en-US" sz="2000" dirty="0" err="1" smtClean="0"/>
              <a:t>lastFramesFilteredInput</a:t>
            </a:r>
            <a:r>
              <a:rPr lang="en-US" sz="2000" dirty="0" smtClean="0"/>
              <a:t>,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	     F32 </a:t>
            </a:r>
            <a:r>
              <a:rPr lang="en-US" sz="2000" dirty="0" err="1" smtClean="0"/>
              <a:t>rc</a:t>
            </a:r>
            <a:r>
              <a:rPr lang="en-US" sz="2000" dirty="0" smtClean="0"/>
              <a:t>, F32 </a:t>
            </a:r>
            <a:r>
              <a:rPr lang="en-US" sz="2000" dirty="0" err="1" smtClean="0"/>
              <a:t>dt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{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en-US" sz="2000" dirty="0" smtClean="0"/>
              <a:t>	F32 a= </a:t>
            </a:r>
            <a:r>
              <a:rPr lang="en-US" sz="2000" dirty="0" err="1" smtClean="0"/>
              <a:t>dt</a:t>
            </a:r>
            <a:r>
              <a:rPr lang="en-US" sz="2000" dirty="0" smtClean="0"/>
              <a:t> / (</a:t>
            </a:r>
            <a:r>
              <a:rPr lang="en-US" sz="2000" dirty="0" err="1" smtClean="0"/>
              <a:t>rc</a:t>
            </a:r>
            <a:r>
              <a:rPr lang="en-US" sz="2000" dirty="0" smtClean="0"/>
              <a:t> +</a:t>
            </a:r>
            <a:r>
              <a:rPr lang="en-US" sz="2000" dirty="0" err="1" smtClean="0"/>
              <a:t>dt</a:t>
            </a:r>
            <a:r>
              <a:rPr lang="en-US" sz="2000" dirty="0" smtClean="0"/>
              <a:t>);</a:t>
            </a:r>
            <a:endParaRPr lang="en-US" sz="2000" dirty="0"/>
          </a:p>
          <a:p>
            <a:pPr marL="0" indent="0">
              <a:buNone/>
              <a:tabLst>
                <a:tab pos="517525" algn="l"/>
              </a:tabLst>
            </a:pPr>
            <a:r>
              <a:rPr lang="en-US" sz="2000" dirty="0" smtClean="0"/>
              <a:t>	return (1-a) * </a:t>
            </a:r>
            <a:r>
              <a:rPr lang="en-US" sz="2000" dirty="0" err="1" smtClean="0"/>
              <a:t>lastFramesFilteredInput</a:t>
            </a:r>
            <a:endParaRPr lang="en-US" sz="2000" dirty="0" smtClean="0"/>
          </a:p>
          <a:p>
            <a:pPr marL="0" indent="0">
              <a:buNone/>
              <a:tabLst>
                <a:tab pos="517525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	       + a * </a:t>
            </a:r>
            <a:r>
              <a:rPr lang="en-US" sz="2000" dirty="0" err="1" smtClean="0"/>
              <a:t>unfilteredInput</a:t>
            </a:r>
            <a:r>
              <a:rPr lang="en-US" sz="2000" dirty="0" smtClean="0"/>
              <a:t>;</a:t>
            </a:r>
          </a:p>
          <a:p>
            <a:pPr marL="0" indent="0"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2158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equally interesting way of filtering the data is to use a moving average</a:t>
            </a:r>
          </a:p>
          <a:p>
            <a:r>
              <a:rPr lang="en-US" dirty="0" smtClean="0"/>
              <a:t>This can be done using a circular queue that maintains the last </a:t>
            </a:r>
            <a:r>
              <a:rPr lang="en-US" i="1" dirty="0" smtClean="0"/>
              <a:t>n</a:t>
            </a:r>
            <a:r>
              <a:rPr lang="en-US" dirty="0" smtClean="0"/>
              <a:t> values</a:t>
            </a:r>
          </a:p>
          <a:p>
            <a:r>
              <a:rPr lang="en-US" dirty="0" smtClean="0"/>
              <a:t>You can also keep the running sum by adding the new value and subtracting the one it is replacing in the queue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event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easiest way to detect a change to states is to keep the previous state and XOR it with the current state</a:t>
            </a:r>
          </a:p>
          <a:p>
            <a:pPr lvl="1"/>
            <a:r>
              <a:rPr lang="en-US" dirty="0" smtClean="0"/>
              <a:t>XOR produces a 1 when the state has changed</a:t>
            </a:r>
          </a:p>
          <a:p>
            <a:r>
              <a:rPr lang="en-US" dirty="0" smtClean="0"/>
              <a:t>We can then mask out the up events and the down events by using AND</a:t>
            </a:r>
          </a:p>
          <a:p>
            <a:pPr lvl="1"/>
            <a:r>
              <a:rPr lang="en-US" dirty="0" err="1" smtClean="0"/>
              <a:t>ANDing</a:t>
            </a:r>
            <a:r>
              <a:rPr lang="en-US" dirty="0" smtClean="0"/>
              <a:t> the original state with the changed </a:t>
            </a:r>
            <a:r>
              <a:rPr lang="en-US" dirty="0" smtClean="0"/>
              <a:t>state </a:t>
            </a:r>
            <a:r>
              <a:rPr lang="en-US" dirty="0" smtClean="0"/>
              <a:t>gives </a:t>
            </a:r>
            <a:r>
              <a:rPr lang="en-US" dirty="0" smtClean="0"/>
              <a:t>us </a:t>
            </a:r>
            <a:r>
              <a:rPr lang="en-US" dirty="0" smtClean="0"/>
              <a:t>the DOWNs</a:t>
            </a:r>
          </a:p>
          <a:p>
            <a:pPr lvl="1"/>
            <a:r>
              <a:rPr lang="en-US" dirty="0" err="1" smtClean="0"/>
              <a:t>NANDing</a:t>
            </a:r>
            <a:r>
              <a:rPr lang="en-US" dirty="0" smtClean="0"/>
              <a:t> </a:t>
            </a:r>
            <a:r>
              <a:rPr lang="en-US" dirty="0" smtClean="0"/>
              <a:t>gives </a:t>
            </a:r>
            <a:r>
              <a:rPr lang="en-US" dirty="0" smtClean="0"/>
              <a:t>us </a:t>
            </a:r>
            <a:r>
              <a:rPr lang="en-US" dirty="0" smtClean="0"/>
              <a:t>the UPs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269" y="1739661"/>
            <a:ext cx="7177176" cy="3833003"/>
          </a:xfrm>
        </p:spPr>
        <p:txBody>
          <a:bodyPr>
            <a:noAutofit/>
          </a:bodyPr>
          <a:lstStyle/>
          <a:p>
            <a:r>
              <a:rPr lang="en-US" sz="1800" dirty="0" smtClean="0"/>
              <a:t>Chords are combinations of button presses</a:t>
            </a:r>
          </a:p>
          <a:p>
            <a:pPr lvl="1"/>
            <a:r>
              <a:rPr lang="en-US" dirty="0" smtClean="0"/>
              <a:t>A+B at the same time</a:t>
            </a:r>
          </a:p>
          <a:p>
            <a:r>
              <a:rPr lang="en-US" sz="1800" dirty="0" smtClean="0"/>
              <a:t>Easy to create masks for chords, but there are some subtle issues</a:t>
            </a:r>
          </a:p>
          <a:p>
            <a:pPr lvl="1"/>
            <a:r>
              <a:rPr lang="en-US" dirty="0" smtClean="0"/>
              <a:t>Users aren’t perfect in the timing of the presses</a:t>
            </a:r>
          </a:p>
          <a:p>
            <a:pPr lvl="1"/>
            <a:r>
              <a:rPr lang="en-US" dirty="0" smtClean="0"/>
              <a:t>The code must be robust to not triggering the non-chord events too</a:t>
            </a:r>
          </a:p>
          <a:p>
            <a:r>
              <a:rPr lang="en-US" sz="1800" dirty="0" smtClean="0"/>
              <a:t>Lots of ways to resolve these</a:t>
            </a:r>
          </a:p>
          <a:p>
            <a:pPr lvl="1"/>
            <a:r>
              <a:rPr lang="en-US" dirty="0" smtClean="0"/>
              <a:t>Design button inputs so the chord does the individual actions plus something else</a:t>
            </a:r>
          </a:p>
          <a:p>
            <a:pPr lvl="1"/>
            <a:r>
              <a:rPr lang="en-US" dirty="0" smtClean="0"/>
              <a:t>Introduce a delay in processing individual inputs </a:t>
            </a:r>
            <a:r>
              <a:rPr lang="en-US" dirty="0"/>
              <a:t>s</a:t>
            </a:r>
            <a:r>
              <a:rPr lang="en-US" dirty="0" smtClean="0"/>
              <a:t>o a chord can form</a:t>
            </a:r>
          </a:p>
          <a:p>
            <a:pPr lvl="1"/>
            <a:r>
              <a:rPr lang="en-US" dirty="0" smtClean="0"/>
              <a:t>Wait for button release to start an event</a:t>
            </a:r>
          </a:p>
          <a:p>
            <a:pPr lvl="1"/>
            <a:r>
              <a:rPr lang="en-US" dirty="0" smtClean="0"/>
              <a:t>Start a single button move right away and override it with a chord move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Sequences and gestures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Sequences are usually done by storing the input events and tagging them with time</a:t>
            </a:r>
          </a:p>
          <a:p>
            <a:r>
              <a:rPr lang="en-US" dirty="0" smtClean="0"/>
              <a:t>When the next button is pressed, determine if the time for the sequence has expired or if the sequence is invalid</a:t>
            </a:r>
          </a:p>
          <a:p>
            <a:r>
              <a:rPr lang="en-US" dirty="0" smtClean="0"/>
              <a:t>Can be used </a:t>
            </a:r>
            <a:r>
              <a:rPr lang="en-US" dirty="0" smtClean="0"/>
              <a:t>for</a:t>
            </a:r>
            <a:endParaRPr lang="en-US" dirty="0" smtClean="0"/>
          </a:p>
          <a:p>
            <a:pPr lvl="1"/>
            <a:r>
              <a:rPr lang="en-US" sz="1800" dirty="0" smtClean="0"/>
              <a:t>Rapid button tapping</a:t>
            </a:r>
          </a:p>
          <a:p>
            <a:pPr lvl="1"/>
            <a:r>
              <a:rPr lang="en-US" sz="1800" dirty="0" smtClean="0"/>
              <a:t>Button sequences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humb </a:t>
            </a:r>
            <a:r>
              <a:rPr lang="en-US" sz="1800" dirty="0" smtClean="0"/>
              <a:t>stick </a:t>
            </a:r>
            <a:r>
              <a:rPr lang="en-US" sz="1800" dirty="0" smtClean="0"/>
              <a:t>rotations</a:t>
            </a:r>
          </a:p>
          <a:p>
            <a:r>
              <a:rPr lang="en-US" sz="2600" dirty="0" smtClean="0"/>
              <a:t>Good sample code in the book for all of these</a:t>
            </a:r>
            <a:endParaRPr lang="en-US" sz="2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HIDs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just involves mapping the correct input to the correct player</a:t>
            </a:r>
          </a:p>
          <a:p>
            <a:r>
              <a:rPr lang="en-US" dirty="0" smtClean="0"/>
              <a:t>Also involves detecting HID changes due to serious events</a:t>
            </a:r>
          </a:p>
          <a:p>
            <a:pPr lvl="1"/>
            <a:r>
              <a:rPr lang="en-US" dirty="0" smtClean="0"/>
              <a:t>Controller unplugged</a:t>
            </a:r>
          </a:p>
          <a:p>
            <a:pPr lvl="1"/>
            <a:r>
              <a:rPr lang="en-US" dirty="0" smtClean="0"/>
              <a:t>Batteries dying</a:t>
            </a:r>
          </a:p>
          <a:p>
            <a:pPr lvl="1"/>
            <a:r>
              <a:rPr lang="en-US" dirty="0" smtClean="0"/>
              <a:t>Player being assaulted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platform HIDs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ways to handle this</a:t>
            </a:r>
          </a:p>
          <a:p>
            <a:pPr lvl="1"/>
            <a:r>
              <a:rPr lang="en-US" dirty="0" smtClean="0"/>
              <a:t>Conditional compilations – YUCK messy code</a:t>
            </a:r>
          </a:p>
          <a:p>
            <a:r>
              <a:rPr lang="en-US" dirty="0" smtClean="0"/>
              <a:t>Hardware abstraction layer</a:t>
            </a:r>
          </a:p>
          <a:p>
            <a:pPr lvl="1"/>
            <a:r>
              <a:rPr lang="en-US" dirty="0" smtClean="0"/>
              <a:t>Create your own input classes and add a translation layer</a:t>
            </a:r>
          </a:p>
          <a:p>
            <a:pPr lvl="1"/>
            <a:r>
              <a:rPr lang="en-US" dirty="0" smtClean="0"/>
              <a:t>Certainly superior because it is easy to add new HIDs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re-mapping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provide a very nice feature by adding in a few classes that create a level of indirection – input remapping</a:t>
            </a:r>
          </a:p>
          <a:p>
            <a:r>
              <a:rPr lang="en-US" dirty="0" smtClean="0"/>
              <a:t>If we give names to events that have nothing to do with the input that triggers it, then we simple create an input to event lookup table</a:t>
            </a:r>
          </a:p>
          <a:p>
            <a:r>
              <a:rPr lang="en-US" dirty="0" smtClean="0"/>
              <a:t>Requires us to normalize the input a bit</a:t>
            </a:r>
          </a:p>
          <a:p>
            <a:pPr lvl="1"/>
            <a:r>
              <a:rPr lang="en-US" dirty="0" smtClean="0"/>
              <a:t>Think about keyboard versus mouse for aircraft control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Context sensitive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the controls will trigger different events based on the situation</a:t>
            </a:r>
          </a:p>
          <a:p>
            <a:pPr lvl="1"/>
            <a:r>
              <a:rPr lang="en-US" dirty="0" smtClean="0"/>
              <a:t>The “use” button is a classic case</a:t>
            </a:r>
          </a:p>
          <a:p>
            <a:r>
              <a:rPr lang="en-US" dirty="0" smtClean="0"/>
              <a:t>One way to implement this is to use a state machine</a:t>
            </a:r>
          </a:p>
          <a:p>
            <a:pPr lvl="1"/>
            <a:r>
              <a:rPr lang="en-US" dirty="0" smtClean="0"/>
              <a:t>In state “walking” L1 means fire primary weapon</a:t>
            </a:r>
          </a:p>
          <a:p>
            <a:pPr lvl="1"/>
            <a:r>
              <a:rPr lang="en-US" dirty="0" smtClean="0"/>
              <a:t>In state “driving” L1 means turbo</a:t>
            </a:r>
          </a:p>
          <a:p>
            <a:r>
              <a:rPr lang="en-US" dirty="0" smtClean="0"/>
              <a:t>When mixed with user re-mapping the system can become quite complex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Disabling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simple, but Draconian approach is to introduce a mask</a:t>
            </a:r>
          </a:p>
          <a:p>
            <a:pPr lvl="1"/>
            <a:r>
              <a:rPr lang="en-US" dirty="0" smtClean="0"/>
              <a:t>When a control is disabled, set the bit to 0 </a:t>
            </a:r>
          </a:p>
          <a:p>
            <a:pPr lvl="1"/>
            <a:r>
              <a:rPr lang="en-US" dirty="0" smtClean="0"/>
              <a:t>The mask is then </a:t>
            </a:r>
            <a:r>
              <a:rPr lang="en-US" dirty="0" err="1" smtClean="0"/>
              <a:t>ANDed</a:t>
            </a:r>
            <a:r>
              <a:rPr lang="en-US" dirty="0" smtClean="0"/>
              <a:t> with the control input before further process</a:t>
            </a:r>
          </a:p>
          <a:p>
            <a:r>
              <a:rPr lang="en-US" dirty="0" smtClean="0"/>
              <a:t>Make sure the bit gets set back to 1 again otherwise you loose control forever</a:t>
            </a:r>
          </a:p>
          <a:p>
            <a:r>
              <a:rPr lang="en-US" dirty="0" smtClean="0"/>
              <a:t>Sometimes you want to disable it for a particular set of actions, but other systems might want to see it...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292"/>
            <a:ext cx="8229600" cy="4525963"/>
          </a:xfrm>
        </p:spPr>
        <p:txBody>
          <a:bodyPr/>
          <a:lstStyle/>
          <a:p>
            <a:r>
              <a:rPr lang="en-US" dirty="0" smtClean="0"/>
              <a:t>Consoles typically come with a </a:t>
            </a:r>
            <a:r>
              <a:rPr lang="en-US" dirty="0" err="1" smtClean="0"/>
              <a:t>Joypad</a:t>
            </a:r>
            <a:r>
              <a:rPr lang="en-US" dirty="0" smtClean="0"/>
              <a:t> device</a:t>
            </a:r>
          </a:p>
          <a:p>
            <a:r>
              <a:rPr lang="en-US" dirty="0" smtClean="0"/>
              <a:t>Computers often use the keyboard and mouse</a:t>
            </a:r>
          </a:p>
          <a:p>
            <a:r>
              <a:rPr lang="en-US" dirty="0" smtClean="0"/>
              <a:t>Arcade games have very specialized input</a:t>
            </a:r>
          </a:p>
          <a:p>
            <a:r>
              <a:rPr lang="en-US" dirty="0" smtClean="0"/>
              <a:t>Many specialized devices</a:t>
            </a:r>
          </a:p>
          <a:p>
            <a:pPr lvl="1"/>
            <a:r>
              <a:rPr lang="en-US" dirty="0" smtClean="0"/>
              <a:t>Guitar Hero</a:t>
            </a:r>
          </a:p>
          <a:p>
            <a:pPr lvl="1"/>
            <a:r>
              <a:rPr lang="en-US" dirty="0" smtClean="0"/>
              <a:t>Dance </a:t>
            </a:r>
            <a:r>
              <a:rPr lang="en-US" dirty="0" err="1" smtClean="0"/>
              <a:t>Dance</a:t>
            </a:r>
            <a:r>
              <a:rPr lang="en-US" dirty="0" smtClean="0"/>
              <a:t> Revolution</a:t>
            </a:r>
          </a:p>
          <a:p>
            <a:r>
              <a:rPr lang="en-US" dirty="0" smtClean="0"/>
              <a:t>Modifiers on existing devices</a:t>
            </a:r>
          </a:p>
          <a:p>
            <a:pPr lvl="1"/>
            <a:r>
              <a:rPr lang="en-US" dirty="0" smtClean="0"/>
              <a:t>Steering wheel for </a:t>
            </a:r>
            <a:r>
              <a:rPr lang="en-US" dirty="0" err="1" smtClean="0"/>
              <a:t>WiiMote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takes a serious amount of time and effort to build an effective HID system.</a:t>
            </a:r>
          </a:p>
          <a:p>
            <a:r>
              <a:rPr lang="en-US" dirty="0" smtClean="0"/>
              <a:t>It is super important because it radically </a:t>
            </a:r>
            <a:r>
              <a:rPr lang="en-US" smtClean="0"/>
              <a:t>affects game play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hids</a:t>
            </a:r>
            <a:endParaRPr lang="en-US" dirty="0"/>
          </a:p>
        </p:txBody>
      </p:sp>
      <p:pic>
        <p:nvPicPr>
          <p:cNvPr id="4" name="Content Placeholder 3" descr="dancep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2438400"/>
            <a:ext cx="1287911" cy="1393636"/>
          </a:xfrm>
        </p:spPr>
      </p:pic>
      <p:pic>
        <p:nvPicPr>
          <p:cNvPr id="6" name="Picture 5" descr="guit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657600"/>
            <a:ext cx="2057400" cy="1282253"/>
          </a:xfrm>
          <a:prstGeom prst="rect">
            <a:avLst/>
          </a:prstGeom>
        </p:spPr>
      </p:pic>
      <p:pic>
        <p:nvPicPr>
          <p:cNvPr id="7" name="Picture 6" descr="imagesCADNM0E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2209800"/>
            <a:ext cx="1447800" cy="1447800"/>
          </a:xfrm>
          <a:prstGeom prst="rect">
            <a:avLst/>
          </a:prstGeom>
        </p:spPr>
      </p:pic>
      <p:pic>
        <p:nvPicPr>
          <p:cNvPr id="9" name="Picture 8" descr="mortalcombat.png"/>
          <p:cNvPicPr>
            <a:picLocks noChangeAspect="1"/>
          </p:cNvPicPr>
          <p:nvPr/>
        </p:nvPicPr>
        <p:blipFill>
          <a:blip r:embed="rId5" cstate="print"/>
          <a:srcRect l="11077" t="19794" r="11077" b="44536"/>
          <a:stretch>
            <a:fillRect/>
          </a:stretch>
        </p:blipFill>
        <p:spPr>
          <a:xfrm>
            <a:off x="3581400" y="4495800"/>
            <a:ext cx="2897464" cy="990600"/>
          </a:xfrm>
          <a:prstGeom prst="rect">
            <a:avLst/>
          </a:prstGeom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2438400"/>
            <a:ext cx="1503947" cy="1143000"/>
          </a:xfrm>
          <a:prstGeom prst="rect">
            <a:avLst/>
          </a:prstGeom>
        </p:spPr>
      </p:pic>
      <p:pic>
        <p:nvPicPr>
          <p:cNvPr id="11" name="Picture 10" descr="wiisteer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4038600"/>
            <a:ext cx="1295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Interfacing to a HID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the device</a:t>
            </a:r>
          </a:p>
          <a:p>
            <a:r>
              <a:rPr lang="en-US" dirty="0" smtClean="0"/>
              <a:t>Polling – reading the state once per iteration</a:t>
            </a:r>
          </a:p>
          <a:p>
            <a:pPr lvl="1"/>
            <a:r>
              <a:rPr lang="en-US" dirty="0" smtClean="0"/>
              <a:t>Hardware register</a:t>
            </a:r>
          </a:p>
          <a:p>
            <a:pPr lvl="1"/>
            <a:r>
              <a:rPr lang="en-US" dirty="0" smtClean="0"/>
              <a:t>Memory mapped I/O port</a:t>
            </a:r>
          </a:p>
          <a:p>
            <a:pPr lvl="1"/>
            <a:r>
              <a:rPr lang="en-US" dirty="0" smtClean="0"/>
              <a:t>Using a higher level function</a:t>
            </a:r>
          </a:p>
          <a:p>
            <a:r>
              <a:rPr lang="en-US" dirty="0" err="1" smtClean="0"/>
              <a:t>XInput</a:t>
            </a:r>
            <a:r>
              <a:rPr lang="en-US" dirty="0" smtClean="0"/>
              <a:t> on the </a:t>
            </a:r>
            <a:r>
              <a:rPr lang="en-US" dirty="0" err="1" smtClean="0"/>
              <a:t>XBox</a:t>
            </a:r>
            <a:r>
              <a:rPr lang="en-US" dirty="0" smtClean="0"/>
              <a:t> 360 is a good example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/>
              <a:t>XInputGetState</a:t>
            </a:r>
            <a:r>
              <a:rPr lang="en-US" dirty="0" smtClean="0"/>
              <a:t>() which returns a XINPUT_STATE </a:t>
            </a:r>
            <a:r>
              <a:rPr lang="en-US" dirty="0" err="1" smtClean="0"/>
              <a:t>struct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35" y="1757979"/>
            <a:ext cx="7788537" cy="3048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Triggered by a state change in the hardware</a:t>
            </a:r>
          </a:p>
          <a:p>
            <a:pPr lvl="1"/>
            <a:r>
              <a:rPr lang="en-US" dirty="0" smtClean="0"/>
              <a:t>Temporarily interrupts the CPU to run a small piece of code</a:t>
            </a:r>
          </a:p>
          <a:p>
            <a:pPr lvl="2"/>
            <a:r>
              <a:rPr lang="en-US" dirty="0" smtClean="0"/>
              <a:t>Interrupt Service Routine (ISR)</a:t>
            </a:r>
          </a:p>
          <a:p>
            <a:pPr lvl="1"/>
            <a:r>
              <a:rPr lang="en-US" dirty="0" smtClean="0"/>
              <a:t>ISRs typically just read the change and store the data</a:t>
            </a:r>
          </a:p>
          <a:p>
            <a:r>
              <a:rPr lang="en-US" dirty="0" smtClean="0"/>
              <a:t>Wireless</a:t>
            </a:r>
          </a:p>
          <a:p>
            <a:pPr lvl="1"/>
            <a:r>
              <a:rPr lang="en-US" dirty="0" smtClean="0"/>
              <a:t>Many of the wireless controllers use Bluetooth to communicate</a:t>
            </a:r>
          </a:p>
          <a:p>
            <a:pPr lvl="1"/>
            <a:r>
              <a:rPr lang="en-US" dirty="0" smtClean="0"/>
              <a:t>Software requests HID state</a:t>
            </a:r>
            <a:endParaRPr lang="en-US" dirty="0" smtClean="0"/>
          </a:p>
          <a:p>
            <a:pPr lvl="1"/>
            <a:r>
              <a:rPr lang="en-US" dirty="0" smtClean="0"/>
              <a:t>Usually handled by a separate thread</a:t>
            </a:r>
            <a:endParaRPr lang="en-US" dirty="0" smtClean="0"/>
          </a:p>
          <a:p>
            <a:pPr lvl="1"/>
            <a:r>
              <a:rPr lang="en-US" dirty="0" smtClean="0"/>
              <a:t>Looks like polling </a:t>
            </a:r>
            <a:r>
              <a:rPr lang="en-US" dirty="0" smtClean="0"/>
              <a:t>to </a:t>
            </a:r>
            <a:r>
              <a:rPr lang="en-US" dirty="0" smtClean="0"/>
              <a:t>the application developer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Buttons</a:t>
            </a:r>
          </a:p>
          <a:p>
            <a:pPr lvl="1"/>
            <a:r>
              <a:rPr lang="en-US" dirty="0" smtClean="0"/>
              <a:t>Have two states </a:t>
            </a:r>
          </a:p>
          <a:p>
            <a:pPr lvl="1"/>
            <a:r>
              <a:rPr lang="en-US" dirty="0" smtClean="0"/>
              <a:t>Pressed represented by a 1</a:t>
            </a:r>
          </a:p>
          <a:p>
            <a:pPr lvl="1"/>
            <a:r>
              <a:rPr lang="en-US" dirty="0" smtClean="0"/>
              <a:t>Not pressed represented as a 0</a:t>
            </a:r>
          </a:p>
          <a:p>
            <a:pPr lvl="1"/>
            <a:r>
              <a:rPr lang="en-US" dirty="0" smtClean="0"/>
              <a:t>Depends on the hardware developer</a:t>
            </a:r>
          </a:p>
          <a:p>
            <a:r>
              <a:rPr lang="en-US" dirty="0" smtClean="0"/>
              <a:t>Often the button state is combine into one </a:t>
            </a:r>
            <a:r>
              <a:rPr lang="en-US" dirty="0" err="1" smtClean="0"/>
              <a:t>struct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9402"/>
          </a:xfrm>
        </p:spPr>
        <p:txBody>
          <a:bodyPr/>
          <a:lstStyle/>
          <a:p>
            <a:r>
              <a:rPr lang="en-US" dirty="0" err="1" smtClean="0"/>
              <a:t>Xinput_gamepad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55863">
              <a:buNone/>
            </a:pPr>
            <a:r>
              <a:rPr lang="en-US" sz="1600" dirty="0" err="1" smtClean="0"/>
              <a:t>typedef</a:t>
            </a:r>
            <a:r>
              <a:rPr lang="en-US" sz="1600" dirty="0" smtClean="0"/>
              <a:t> </a:t>
            </a:r>
            <a:r>
              <a:rPr lang="en-US" sz="1600" dirty="0" err="1" smtClean="0"/>
              <a:t>struct</a:t>
            </a:r>
            <a:r>
              <a:rPr lang="en-US" sz="1600" dirty="0" smtClean="0"/>
              <a:t> _XINPUT_GAMEPAD {</a:t>
            </a:r>
          </a:p>
          <a:p>
            <a:pPr marL="2455863" lvl="1" indent="-342900">
              <a:buNone/>
            </a:pPr>
            <a:r>
              <a:rPr lang="en-US" dirty="0" smtClean="0"/>
              <a:t>	WORD </a:t>
            </a:r>
            <a:r>
              <a:rPr lang="en-US" dirty="0" err="1"/>
              <a:t>w</a:t>
            </a:r>
            <a:r>
              <a:rPr lang="en-US" dirty="0" err="1" smtClean="0"/>
              <a:t>Buttons</a:t>
            </a:r>
            <a:r>
              <a:rPr lang="en-US" dirty="0" smtClean="0"/>
              <a:t>;</a:t>
            </a:r>
          </a:p>
          <a:p>
            <a:pPr marL="2455863" lvl="1" indent="-342900">
              <a:buNone/>
            </a:pPr>
            <a:r>
              <a:rPr lang="en-US" dirty="0" smtClean="0"/>
              <a:t>	BYTE </a:t>
            </a:r>
            <a:r>
              <a:rPr lang="en-US" dirty="0" err="1" smtClean="0"/>
              <a:t>bLeftTrigger</a:t>
            </a:r>
            <a:r>
              <a:rPr lang="en-US" dirty="0" smtClean="0"/>
              <a:t>;</a:t>
            </a:r>
          </a:p>
          <a:p>
            <a:pPr marL="2455863" lvl="1" indent="-342900">
              <a:buNone/>
            </a:pPr>
            <a:r>
              <a:rPr lang="en-US" dirty="0" smtClean="0"/>
              <a:t>	BYTE </a:t>
            </a:r>
            <a:r>
              <a:rPr lang="en-US" dirty="0" err="1" smtClean="0"/>
              <a:t>bRightTrigger</a:t>
            </a:r>
            <a:r>
              <a:rPr lang="en-US" dirty="0" smtClean="0"/>
              <a:t>;</a:t>
            </a:r>
          </a:p>
          <a:p>
            <a:pPr marL="2455863" lvl="1" indent="-342900">
              <a:buNone/>
            </a:pPr>
            <a:r>
              <a:rPr lang="en-US" dirty="0" smtClean="0"/>
              <a:t>	SHORT </a:t>
            </a:r>
            <a:r>
              <a:rPr lang="en-US" dirty="0" err="1" smtClean="0"/>
              <a:t>sThumbLX</a:t>
            </a:r>
            <a:endParaRPr lang="en-US" dirty="0" smtClean="0"/>
          </a:p>
          <a:p>
            <a:pPr marL="2455863" lvl="1" indent="-342900">
              <a:buNone/>
            </a:pPr>
            <a:r>
              <a:rPr lang="en-US" dirty="0" smtClean="0"/>
              <a:t>	SHORT </a:t>
            </a:r>
            <a:r>
              <a:rPr lang="en-US" dirty="0" err="1" smtClean="0"/>
              <a:t>sThumbLY</a:t>
            </a:r>
            <a:endParaRPr lang="en-US" dirty="0" smtClean="0"/>
          </a:p>
          <a:p>
            <a:pPr marL="2455863" lvl="1" indent="-342900">
              <a:buNone/>
            </a:pPr>
            <a:r>
              <a:rPr lang="en-US" dirty="0" smtClean="0"/>
              <a:t>	SHORT </a:t>
            </a:r>
            <a:r>
              <a:rPr lang="en-US" dirty="0" err="1" smtClean="0"/>
              <a:t>sThumbRX</a:t>
            </a:r>
            <a:endParaRPr lang="en-US" dirty="0" smtClean="0"/>
          </a:p>
          <a:p>
            <a:pPr marL="2455863" lvl="1" indent="-342900">
              <a:buNone/>
            </a:pPr>
            <a:r>
              <a:rPr lang="en-US" dirty="0" smtClean="0"/>
              <a:t>	SHORT </a:t>
            </a:r>
            <a:r>
              <a:rPr lang="en-US" dirty="0" err="1" smtClean="0"/>
              <a:t>sThumbRY</a:t>
            </a:r>
            <a:endParaRPr lang="en-US" dirty="0" smtClean="0"/>
          </a:p>
          <a:p>
            <a:pPr marL="2455863">
              <a:buNone/>
            </a:pPr>
            <a:r>
              <a:rPr lang="en-US" sz="1600" dirty="0" smtClean="0"/>
              <a:t>}</a:t>
            </a:r>
          </a:p>
          <a:p>
            <a:r>
              <a:rPr lang="en-US" dirty="0" err="1" smtClean="0"/>
              <a:t>xButtons</a:t>
            </a:r>
            <a:r>
              <a:rPr lang="en-US" dirty="0" smtClean="0"/>
              <a:t> contains the state of all the buttons and you apply masks to get their current state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pad.wButtons</a:t>
            </a:r>
            <a:r>
              <a:rPr lang="en-US" dirty="0" smtClean="0"/>
              <a:t> &amp; XINPUT_GAMEPAD_A) !=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Analog axes and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buttons, joysticks have a range of values</a:t>
            </a:r>
          </a:p>
          <a:p>
            <a:r>
              <a:rPr lang="en-US" dirty="0" smtClean="0"/>
              <a:t>They aren’t truly analogy because they are digitized</a:t>
            </a:r>
          </a:p>
          <a:p>
            <a:pPr lvl="1"/>
            <a:r>
              <a:rPr lang="en-US" dirty="0" smtClean="0"/>
              <a:t>Range from -32,768 to +32,767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 </a:t>
            </a:r>
            <a:r>
              <a:rPr lang="en-US" dirty="0" smtClean="0"/>
              <a:t>-1 to +1</a:t>
            </a:r>
          </a:p>
          <a:p>
            <a:r>
              <a:rPr lang="en-US" dirty="0" smtClean="0"/>
              <a:t>In the Xbox XINPUT structure the joysticks are represented using  16-bit signed integers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32" y="4244193"/>
            <a:ext cx="2366014" cy="215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5672</TotalTime>
  <Words>1291</Words>
  <Application>Microsoft Office PowerPoint</Application>
  <PresentationFormat>On-screen Show (4:3)</PresentationFormat>
  <Paragraphs>196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Executive</vt:lpstr>
      <vt:lpstr>PowerPoint Presentation</vt:lpstr>
      <vt:lpstr>Overview</vt:lpstr>
      <vt:lpstr>Types of HIDs</vt:lpstr>
      <vt:lpstr>Types of hids</vt:lpstr>
      <vt:lpstr>Interfacing to a HID</vt:lpstr>
      <vt:lpstr>Interfacing</vt:lpstr>
      <vt:lpstr>Type of input</vt:lpstr>
      <vt:lpstr>Xinput_gamepad</vt:lpstr>
      <vt:lpstr>Analog axes and buttons</vt:lpstr>
      <vt:lpstr>Relative axes</vt:lpstr>
      <vt:lpstr>Accelerometers</vt:lpstr>
      <vt:lpstr>WiiMote and DualShock</vt:lpstr>
      <vt:lpstr>Cameras</vt:lpstr>
      <vt:lpstr>Camera input</vt:lpstr>
      <vt:lpstr>Types of output</vt:lpstr>
      <vt:lpstr>Game HID systems</vt:lpstr>
      <vt:lpstr>Typical requirements</vt:lpstr>
      <vt:lpstr>Dead zones</vt:lpstr>
      <vt:lpstr>Analog signal filtering</vt:lpstr>
      <vt:lpstr>Low-pass filter</vt:lpstr>
      <vt:lpstr>Moving average</vt:lpstr>
      <vt:lpstr>Input event detection</vt:lpstr>
      <vt:lpstr>Chords</vt:lpstr>
      <vt:lpstr>Sequences and gestures</vt:lpstr>
      <vt:lpstr>Multiple HIDs</vt:lpstr>
      <vt:lpstr>Cross platform HIDs</vt:lpstr>
      <vt:lpstr>Input re-mapping</vt:lpstr>
      <vt:lpstr>Context sensitive controls</vt:lpstr>
      <vt:lpstr>Disabling inputs</vt:lpstr>
      <vt:lpstr>In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Mailler, Roger</dc:creator>
  <cp:lastModifiedBy>Mailler, Roger</cp:lastModifiedBy>
  <cp:revision>258</cp:revision>
  <cp:lastPrinted>1601-01-01T00:00:00Z</cp:lastPrinted>
  <dcterms:created xsi:type="dcterms:W3CDTF">1601-01-01T00:00:00Z</dcterms:created>
  <dcterms:modified xsi:type="dcterms:W3CDTF">2017-05-08T14:17:11Z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